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7" r:id="rId1"/>
    <p:sldMasterId id="2147483875" r:id="rId2"/>
  </p:sldMasterIdLst>
  <p:notesMasterIdLst>
    <p:notesMasterId r:id="rId43"/>
  </p:notesMasterIdLst>
  <p:sldIdLst>
    <p:sldId id="764" r:id="rId3"/>
    <p:sldId id="1173" r:id="rId4"/>
    <p:sldId id="768" r:id="rId5"/>
    <p:sldId id="770" r:id="rId6"/>
    <p:sldId id="929" r:id="rId7"/>
    <p:sldId id="930" r:id="rId8"/>
    <p:sldId id="931" r:id="rId9"/>
    <p:sldId id="1236" r:id="rId10"/>
    <p:sldId id="1237" r:id="rId11"/>
    <p:sldId id="1184" r:id="rId12"/>
    <p:sldId id="772" r:id="rId13"/>
    <p:sldId id="777" r:id="rId14"/>
    <p:sldId id="778" r:id="rId15"/>
    <p:sldId id="903" r:id="rId16"/>
    <p:sldId id="904" r:id="rId17"/>
    <p:sldId id="1073" r:id="rId18"/>
    <p:sldId id="920" r:id="rId19"/>
    <p:sldId id="1193" r:id="rId20"/>
    <p:sldId id="1238" r:id="rId21"/>
    <p:sldId id="1239" r:id="rId22"/>
    <p:sldId id="1240" r:id="rId23"/>
    <p:sldId id="1248" r:id="rId24"/>
    <p:sldId id="1249" r:id="rId25"/>
    <p:sldId id="1250" r:id="rId26"/>
    <p:sldId id="1241" r:id="rId27"/>
    <p:sldId id="1242" r:id="rId28"/>
    <p:sldId id="1243" r:id="rId29"/>
    <p:sldId id="1244" r:id="rId30"/>
    <p:sldId id="1245" r:id="rId31"/>
    <p:sldId id="1246" r:id="rId32"/>
    <p:sldId id="1247" r:id="rId33"/>
    <p:sldId id="1174" r:id="rId34"/>
    <p:sldId id="1186" r:id="rId35"/>
    <p:sldId id="1187" r:id="rId36"/>
    <p:sldId id="1188" r:id="rId37"/>
    <p:sldId id="1189" r:id="rId38"/>
    <p:sldId id="1190" r:id="rId39"/>
    <p:sldId id="1191" r:id="rId40"/>
    <p:sldId id="1192" r:id="rId41"/>
    <p:sldId id="910" r:id="rId42"/>
  </p:sldIdLst>
  <p:sldSz cx="9144000" cy="6858000" type="screen4x3"/>
  <p:notesSz cx="6797675" cy="9928225"/>
  <p:defaultTextStyle>
    <a:defPPr>
      <a:defRPr lang="en-US"/>
    </a:defPPr>
    <a:lvl1pPr algn="l" rtl="0" fontAlgn="base">
      <a:spcBef>
        <a:spcPct val="0"/>
      </a:spcBef>
      <a:spcAft>
        <a:spcPct val="0"/>
      </a:spcAft>
      <a:defRPr kern="1200">
        <a:solidFill>
          <a:srgbClr val="404040"/>
        </a:solidFill>
        <a:latin typeface="楷体_GB2312" pitchFamily="49" charset="-122"/>
        <a:ea typeface="楷体_GB2312" pitchFamily="49" charset="-122"/>
        <a:cs typeface="+mn-cs"/>
      </a:defRPr>
    </a:lvl1pPr>
    <a:lvl2pPr marL="457200" algn="l" rtl="0" fontAlgn="base">
      <a:spcBef>
        <a:spcPct val="0"/>
      </a:spcBef>
      <a:spcAft>
        <a:spcPct val="0"/>
      </a:spcAft>
      <a:defRPr kern="1200">
        <a:solidFill>
          <a:srgbClr val="404040"/>
        </a:solidFill>
        <a:latin typeface="楷体_GB2312" pitchFamily="49" charset="-122"/>
        <a:ea typeface="楷体_GB2312" pitchFamily="49" charset="-122"/>
        <a:cs typeface="+mn-cs"/>
      </a:defRPr>
    </a:lvl2pPr>
    <a:lvl3pPr marL="914400" algn="l" rtl="0" fontAlgn="base">
      <a:spcBef>
        <a:spcPct val="0"/>
      </a:spcBef>
      <a:spcAft>
        <a:spcPct val="0"/>
      </a:spcAft>
      <a:defRPr kern="1200">
        <a:solidFill>
          <a:srgbClr val="404040"/>
        </a:solidFill>
        <a:latin typeface="楷体_GB2312" pitchFamily="49" charset="-122"/>
        <a:ea typeface="楷体_GB2312" pitchFamily="49" charset="-122"/>
        <a:cs typeface="+mn-cs"/>
      </a:defRPr>
    </a:lvl3pPr>
    <a:lvl4pPr marL="1371600" algn="l" rtl="0" fontAlgn="base">
      <a:spcBef>
        <a:spcPct val="0"/>
      </a:spcBef>
      <a:spcAft>
        <a:spcPct val="0"/>
      </a:spcAft>
      <a:defRPr kern="1200">
        <a:solidFill>
          <a:srgbClr val="404040"/>
        </a:solidFill>
        <a:latin typeface="楷体_GB2312" pitchFamily="49" charset="-122"/>
        <a:ea typeface="楷体_GB2312" pitchFamily="49" charset="-122"/>
        <a:cs typeface="+mn-cs"/>
      </a:defRPr>
    </a:lvl4pPr>
    <a:lvl5pPr marL="1828800" algn="l" rtl="0" fontAlgn="base">
      <a:spcBef>
        <a:spcPct val="0"/>
      </a:spcBef>
      <a:spcAft>
        <a:spcPct val="0"/>
      </a:spcAft>
      <a:defRPr kern="1200">
        <a:solidFill>
          <a:srgbClr val="404040"/>
        </a:solidFill>
        <a:latin typeface="楷体_GB2312" pitchFamily="49" charset="-122"/>
        <a:ea typeface="楷体_GB2312" pitchFamily="49" charset="-122"/>
        <a:cs typeface="+mn-cs"/>
      </a:defRPr>
    </a:lvl5pPr>
    <a:lvl6pPr marL="2286000" algn="l" defTabSz="914400" rtl="0" eaLnBrk="1" latinLnBrk="0" hangingPunct="1">
      <a:defRPr kern="1200">
        <a:solidFill>
          <a:srgbClr val="404040"/>
        </a:solidFill>
        <a:latin typeface="楷体_GB2312" pitchFamily="49" charset="-122"/>
        <a:ea typeface="楷体_GB2312" pitchFamily="49" charset="-122"/>
        <a:cs typeface="+mn-cs"/>
      </a:defRPr>
    </a:lvl6pPr>
    <a:lvl7pPr marL="2743200" algn="l" defTabSz="914400" rtl="0" eaLnBrk="1" latinLnBrk="0" hangingPunct="1">
      <a:defRPr kern="1200">
        <a:solidFill>
          <a:srgbClr val="404040"/>
        </a:solidFill>
        <a:latin typeface="楷体_GB2312" pitchFamily="49" charset="-122"/>
        <a:ea typeface="楷体_GB2312" pitchFamily="49" charset="-122"/>
        <a:cs typeface="+mn-cs"/>
      </a:defRPr>
    </a:lvl7pPr>
    <a:lvl8pPr marL="3200400" algn="l" defTabSz="914400" rtl="0" eaLnBrk="1" latinLnBrk="0" hangingPunct="1">
      <a:defRPr kern="1200">
        <a:solidFill>
          <a:srgbClr val="404040"/>
        </a:solidFill>
        <a:latin typeface="楷体_GB2312" pitchFamily="49" charset="-122"/>
        <a:ea typeface="楷体_GB2312" pitchFamily="49" charset="-122"/>
        <a:cs typeface="+mn-cs"/>
      </a:defRPr>
    </a:lvl8pPr>
    <a:lvl9pPr marL="3657600" algn="l" defTabSz="914400" rtl="0" eaLnBrk="1" latinLnBrk="0" hangingPunct="1">
      <a:defRPr kern="1200">
        <a:solidFill>
          <a:srgbClr val="404040"/>
        </a:solidFill>
        <a:latin typeface="楷体_GB2312" pitchFamily="49" charset="-122"/>
        <a:ea typeface="楷体_GB2312" pitchFamily="49" charset="-122"/>
        <a:cs typeface="+mn-cs"/>
      </a:defRPr>
    </a:lvl9pPr>
  </p:defaultTextStyle>
  <p:extLst>
    <p:ext uri="{EFAFB233-063F-42B5-8137-9DF3F51BA10A}">
      <p15:sldGuideLst xmlns:p15="http://schemas.microsoft.com/office/powerpoint/2012/main" xmlns="">
        <p15:guide id="1" orient="horz" pos="1026">
          <p15:clr>
            <a:srgbClr val="A4A3A4"/>
          </p15:clr>
        </p15:guide>
        <p15:guide id="2" orient="horz" pos="255">
          <p15:clr>
            <a:srgbClr val="A4A3A4"/>
          </p15:clr>
        </p15:guide>
        <p15:guide id="3" orient="horz" pos="1344">
          <p15:clr>
            <a:srgbClr val="A4A3A4"/>
          </p15:clr>
        </p15:guide>
        <p15:guide id="4" orient="horz" pos="3657">
          <p15:clr>
            <a:srgbClr val="A4A3A4"/>
          </p15:clr>
        </p15:guide>
        <p15:guide id="5" pos="5518">
          <p15:clr>
            <a:srgbClr val="A4A3A4"/>
          </p15:clr>
        </p15:guide>
        <p15:guide id="6" pos="242">
          <p15:clr>
            <a:srgbClr val="A4A3A4"/>
          </p15:clr>
        </p15:guide>
        <p15:guide id="7" pos="1917">
          <p15:clr>
            <a:srgbClr val="A4A3A4"/>
          </p15:clr>
        </p15:guide>
        <p15:guide id="8" pos="2043">
          <p15:clr>
            <a:srgbClr val="A4A3A4"/>
          </p15:clr>
        </p15:guide>
        <p15:guide id="9" pos="3717">
          <p15:clr>
            <a:srgbClr val="A4A3A4"/>
          </p15:clr>
        </p15:guide>
        <p15:guide id="10" pos="3843">
          <p15:clr>
            <a:srgbClr val="A4A3A4"/>
          </p15:clr>
        </p15:guide>
        <p15:guide id="11" pos="2744">
          <p15:clr>
            <a:srgbClr val="A4A3A4"/>
          </p15:clr>
        </p15:guide>
        <p15:guide id="1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anfeng Xie" initials="JX" lastIdx="3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404040"/>
    <a:srgbClr val="E20000"/>
    <a:srgbClr val="333333"/>
    <a:srgbClr val="E20177"/>
    <a:srgbClr val="F00034"/>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88" autoAdjust="0"/>
    <p:restoredTop sz="56797" autoAdjust="0"/>
  </p:normalViewPr>
  <p:slideViewPr>
    <p:cSldViewPr>
      <p:cViewPr varScale="1">
        <p:scale>
          <a:sx n="71" d="100"/>
          <a:sy n="71" d="100"/>
        </p:scale>
        <p:origin x="-1446" y="-96"/>
      </p:cViewPr>
      <p:guideLst>
        <p:guide orient="horz" pos="1026"/>
        <p:guide orient="horz" pos="255"/>
        <p:guide orient="horz" pos="1344"/>
        <p:guide orient="horz" pos="3657"/>
        <p:guide pos="5518"/>
        <p:guide pos="242"/>
        <p:guide pos="1917"/>
        <p:guide pos="2043"/>
        <p:guide pos="3717"/>
        <p:guide pos="3843"/>
        <p:guide pos="2744"/>
        <p:guide/>
      </p:guideLst>
    </p:cSldViewPr>
  </p:slideViewPr>
  <p:outlineViewPr>
    <p:cViewPr>
      <p:scale>
        <a:sx n="33" d="100"/>
        <a:sy n="33" d="100"/>
      </p:scale>
      <p:origin x="0" y="20208"/>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zh-CN" altLang="en-US" dirty="0"/>
              <a:t>数量</a:t>
            </a:r>
            <a:endParaRPr lang="en-US" dirty="0"/>
          </a:p>
        </c:rich>
      </c:tx>
      <c:layout>
        <c:manualLayout>
          <c:xMode val="edge"/>
          <c:yMode val="edge"/>
          <c:x val="2.0976420646198427E-3"/>
          <c:y val="2.3768285286891834E-5"/>
        </c:manualLayout>
      </c:layout>
      <c:overlay val="0"/>
    </c:title>
    <c:autoTitleDeleted val="0"/>
    <c:plotArea>
      <c:layout/>
      <c:barChart>
        <c:barDir val="col"/>
        <c:grouping val="clustered"/>
        <c:varyColors val="0"/>
        <c:ser>
          <c:idx val="0"/>
          <c:order val="0"/>
          <c:tx>
            <c:strRef>
              <c:f>Sheet1!$B$1</c:f>
              <c:strCache>
                <c:ptCount val="1"/>
                <c:pt idx="0">
                  <c:v>Number</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Sheet1!$A$2:$A$10</c:f>
              <c:strCache>
                <c:ptCount val="9"/>
                <c:pt idx="0">
                  <c:v>消费品</c:v>
                </c:pt>
                <c:pt idx="1">
                  <c:v>工业产品</c:v>
                </c:pt>
                <c:pt idx="2">
                  <c:v>地产</c:v>
                </c:pt>
                <c:pt idx="3">
                  <c:v>服务业</c:v>
                </c:pt>
                <c:pt idx="4">
                  <c:v>金融</c:v>
                </c:pt>
                <c:pt idx="5">
                  <c:v>信息技术</c:v>
                </c:pt>
                <c:pt idx="6">
                  <c:v>金属及矿业</c:v>
                </c:pt>
                <c:pt idx="7">
                  <c:v>运输</c:v>
                </c:pt>
                <c:pt idx="8">
                  <c:v>保健、医疗</c:v>
                </c:pt>
              </c:strCache>
            </c:strRef>
          </c:cat>
          <c:val>
            <c:numRef>
              <c:f>Sheet1!$B$2:$B$10</c:f>
              <c:numCache>
                <c:formatCode>General</c:formatCode>
                <c:ptCount val="9"/>
                <c:pt idx="0">
                  <c:v>25</c:v>
                </c:pt>
                <c:pt idx="1">
                  <c:v>19</c:v>
                </c:pt>
                <c:pt idx="2">
                  <c:v>12</c:v>
                </c:pt>
                <c:pt idx="3">
                  <c:v>15</c:v>
                </c:pt>
                <c:pt idx="4">
                  <c:v>11</c:v>
                </c:pt>
                <c:pt idx="5">
                  <c:v>13</c:v>
                </c:pt>
                <c:pt idx="6">
                  <c:v>5</c:v>
                </c:pt>
                <c:pt idx="7">
                  <c:v>2</c:v>
                </c:pt>
                <c:pt idx="8">
                  <c:v>10</c:v>
                </c:pt>
              </c:numCache>
            </c:numRef>
          </c:val>
          <c:extLst xmlns:c16r2="http://schemas.microsoft.com/office/drawing/2015/06/chart">
            <c:ext xmlns:c16="http://schemas.microsoft.com/office/drawing/2014/chart" uri="{C3380CC4-5D6E-409C-BE32-E72D297353CC}">
              <c16:uniqueId val="{00000000-1E51-408E-8B7E-85917A26793A}"/>
            </c:ext>
          </c:extLst>
        </c:ser>
        <c:dLbls>
          <c:showLegendKey val="0"/>
          <c:showVal val="0"/>
          <c:showCatName val="0"/>
          <c:showSerName val="0"/>
          <c:showPercent val="0"/>
          <c:showBubbleSize val="0"/>
        </c:dLbls>
        <c:gapWidth val="150"/>
        <c:axId val="241318912"/>
        <c:axId val="241357568"/>
      </c:barChart>
      <c:catAx>
        <c:axId val="241318912"/>
        <c:scaling>
          <c:orientation val="minMax"/>
        </c:scaling>
        <c:delete val="0"/>
        <c:axPos val="b"/>
        <c:numFmt formatCode="General" sourceLinked="0"/>
        <c:majorTickMark val="out"/>
        <c:minorTickMark val="none"/>
        <c:tickLblPos val="nextTo"/>
        <c:txPr>
          <a:bodyPr rot="-5400000" vert="horz"/>
          <a:lstStyle/>
          <a:p>
            <a:pPr>
              <a:defRPr/>
            </a:pPr>
            <a:endParaRPr lang="zh-CN"/>
          </a:p>
        </c:txPr>
        <c:crossAx val="241357568"/>
        <c:crosses val="autoZero"/>
        <c:auto val="1"/>
        <c:lblAlgn val="ctr"/>
        <c:lblOffset val="100"/>
        <c:noMultiLvlLbl val="0"/>
      </c:catAx>
      <c:valAx>
        <c:axId val="241357568"/>
        <c:scaling>
          <c:orientation val="minMax"/>
          <c:max val="30"/>
        </c:scaling>
        <c:delete val="0"/>
        <c:axPos val="l"/>
        <c:majorGridlines/>
        <c:numFmt formatCode="General" sourceLinked="1"/>
        <c:majorTickMark val="out"/>
        <c:minorTickMark val="none"/>
        <c:tickLblPos val="nextTo"/>
        <c:crossAx val="241318912"/>
        <c:crosses val="autoZero"/>
        <c:crossBetween val="between"/>
        <c:majorUnit val="5"/>
        <c:minorUnit val="5"/>
      </c:valAx>
    </c:plotArea>
    <c:plotVisOnly val="1"/>
    <c:dispBlanksAs val="gap"/>
    <c:showDLblsOverMax val="0"/>
  </c:chart>
  <c:txPr>
    <a:bodyPr/>
    <a:lstStyle/>
    <a:p>
      <a:pPr>
        <a:defRPr sz="1000">
          <a:latin typeface="Georgia" pitchFamily="18" charset="0"/>
        </a:defRPr>
      </a:pPr>
      <a:endParaRPr lang="zh-CN"/>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492"/>
          </a:xfrm>
          <a:prstGeom prst="rect">
            <a:avLst/>
          </a:prstGeom>
        </p:spPr>
        <p:txBody>
          <a:bodyPr vert="horz" lIns="91440" tIns="45720" rIns="91440" bIns="45720" rtlCol="0"/>
          <a:lstStyle>
            <a:lvl1pPr algn="l" fontAlgn="auto">
              <a:spcBef>
                <a:spcPts val="0"/>
              </a:spcBef>
              <a:spcAft>
                <a:spcPts val="0"/>
              </a:spcAft>
              <a:defRPr sz="1200">
                <a:solidFill>
                  <a:schemeClr val="tx1"/>
                </a:solidFill>
                <a:latin typeface="+mn-lt"/>
                <a:ea typeface="+mn-ea"/>
              </a:defRPr>
            </a:lvl1pPr>
          </a:lstStyle>
          <a:p>
            <a:pPr>
              <a:defRPr/>
            </a:pPr>
            <a:endParaRPr lang="en-AU"/>
          </a:p>
        </p:txBody>
      </p:sp>
      <p:sp>
        <p:nvSpPr>
          <p:cNvPr id="3" name="Date Placeholder 2"/>
          <p:cNvSpPr>
            <a:spLocks noGrp="1"/>
          </p:cNvSpPr>
          <p:nvPr>
            <p:ph type="dt" idx="1"/>
          </p:nvPr>
        </p:nvSpPr>
        <p:spPr>
          <a:xfrm>
            <a:off x="3849688" y="0"/>
            <a:ext cx="2946400" cy="496492"/>
          </a:xfrm>
          <a:prstGeom prst="rect">
            <a:avLst/>
          </a:prstGeom>
        </p:spPr>
        <p:txBody>
          <a:bodyPr vert="horz" lIns="91440" tIns="45720" rIns="91440" bIns="45720" rtlCol="0"/>
          <a:lstStyle>
            <a:lvl1pPr algn="r" fontAlgn="auto">
              <a:spcBef>
                <a:spcPts val="0"/>
              </a:spcBef>
              <a:spcAft>
                <a:spcPts val="0"/>
              </a:spcAft>
              <a:defRPr sz="1200">
                <a:solidFill>
                  <a:schemeClr val="tx1"/>
                </a:solidFill>
                <a:latin typeface="+mn-lt"/>
                <a:ea typeface="+mn-ea"/>
              </a:defRPr>
            </a:lvl1pPr>
          </a:lstStyle>
          <a:p>
            <a:pPr>
              <a:defRPr/>
            </a:pPr>
            <a:fld id="{742EF532-D357-4070-B828-970A65989309}" type="datetimeFigureOut">
              <a:rPr lang="en-AU"/>
              <a:pPr>
                <a:defRPr/>
              </a:pPr>
              <a:t>5/08/2017</a:t>
            </a:fld>
            <a:endParaRPr lang="en-AU"/>
          </a:p>
        </p:txBody>
      </p:sp>
      <p:sp>
        <p:nvSpPr>
          <p:cNvPr id="4" name="Slide Image Placehold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440" tIns="45720" rIns="91440" bIns="45720" rtlCol="0" anchor="ctr"/>
          <a:lstStyle/>
          <a:p>
            <a:pPr lvl="0"/>
            <a:endParaRPr lang="en-AU" noProof="0"/>
          </a:p>
        </p:txBody>
      </p:sp>
      <p:sp>
        <p:nvSpPr>
          <p:cNvPr id="5" name="Notes Placeholder 4"/>
          <p:cNvSpPr>
            <a:spLocks noGrp="1"/>
          </p:cNvSpPr>
          <p:nvPr>
            <p:ph type="body" sz="quarter" idx="3"/>
          </p:nvPr>
        </p:nvSpPr>
        <p:spPr>
          <a:xfrm>
            <a:off x="679450" y="4715867"/>
            <a:ext cx="5438775" cy="446842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Footer Placeholder 5"/>
          <p:cNvSpPr>
            <a:spLocks noGrp="1"/>
          </p:cNvSpPr>
          <p:nvPr>
            <p:ph type="ftr" sz="quarter" idx="4"/>
          </p:nvPr>
        </p:nvSpPr>
        <p:spPr>
          <a:xfrm>
            <a:off x="0" y="9430137"/>
            <a:ext cx="2946400" cy="496491"/>
          </a:xfrm>
          <a:prstGeom prst="rect">
            <a:avLst/>
          </a:prstGeom>
        </p:spPr>
        <p:txBody>
          <a:bodyPr vert="horz" lIns="91440" tIns="45720" rIns="91440" bIns="45720" rtlCol="0" anchor="b"/>
          <a:lstStyle>
            <a:lvl1pPr algn="l" fontAlgn="auto">
              <a:spcBef>
                <a:spcPts val="0"/>
              </a:spcBef>
              <a:spcAft>
                <a:spcPts val="0"/>
              </a:spcAft>
              <a:defRPr sz="1200">
                <a:solidFill>
                  <a:schemeClr val="tx1"/>
                </a:solidFill>
                <a:latin typeface="+mn-lt"/>
                <a:ea typeface="+mn-ea"/>
              </a:defRPr>
            </a:lvl1pPr>
          </a:lstStyle>
          <a:p>
            <a:pPr>
              <a:defRPr/>
            </a:pPr>
            <a:endParaRPr lang="en-AU"/>
          </a:p>
        </p:txBody>
      </p:sp>
      <p:sp>
        <p:nvSpPr>
          <p:cNvPr id="7" name="Slide Number Placeholder 6"/>
          <p:cNvSpPr>
            <a:spLocks noGrp="1"/>
          </p:cNvSpPr>
          <p:nvPr>
            <p:ph type="sldNum" sz="quarter" idx="5"/>
          </p:nvPr>
        </p:nvSpPr>
        <p:spPr>
          <a:xfrm>
            <a:off x="3849688" y="9430137"/>
            <a:ext cx="2946400" cy="496491"/>
          </a:xfrm>
          <a:prstGeom prst="rect">
            <a:avLst/>
          </a:prstGeom>
        </p:spPr>
        <p:txBody>
          <a:bodyPr vert="horz" lIns="91440" tIns="45720" rIns="91440" bIns="45720" rtlCol="0" anchor="b"/>
          <a:lstStyle>
            <a:lvl1pPr algn="r" fontAlgn="auto">
              <a:spcBef>
                <a:spcPts val="0"/>
              </a:spcBef>
              <a:spcAft>
                <a:spcPts val="0"/>
              </a:spcAft>
              <a:defRPr sz="1200">
                <a:solidFill>
                  <a:schemeClr val="tx1"/>
                </a:solidFill>
                <a:latin typeface="+mn-lt"/>
                <a:ea typeface="+mn-ea"/>
              </a:defRPr>
            </a:lvl1pPr>
          </a:lstStyle>
          <a:p>
            <a:pPr>
              <a:defRPr/>
            </a:pPr>
            <a:fld id="{ADD78EC4-37B3-4BD3-A796-8750EAEBC941}" type="slidenum">
              <a:rPr lang="en-AU"/>
              <a:pPr>
                <a:defRPr/>
              </a:pPr>
              <a:t>‹#›</a:t>
            </a:fld>
            <a:endParaRPr lang="en-AU"/>
          </a:p>
        </p:txBody>
      </p:sp>
    </p:spTree>
    <p:extLst>
      <p:ext uri="{BB962C8B-B14F-4D97-AF65-F5344CB8AC3E}">
        <p14:creationId xmlns:p14="http://schemas.microsoft.com/office/powerpoint/2010/main" val="32533970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baike.baidu.com/view/4272407.htm" TargetMode="External"/><Relationship Id="rId2" Type="http://schemas.openxmlformats.org/officeDocument/2006/relationships/slide" Target="../slides/slide18.xml"/><Relationship Id="rId1" Type="http://schemas.openxmlformats.org/officeDocument/2006/relationships/notesMaster" Target="../notesMasters/notesMaster1.xml"/><Relationship Id="rId5" Type="http://schemas.openxmlformats.org/officeDocument/2006/relationships/hyperlink" Target="http://baike.baidu.com/view/4542503.htm" TargetMode="External"/><Relationship Id="rId4" Type="http://schemas.openxmlformats.org/officeDocument/2006/relationships/hyperlink" Target="http://baike.baidu.com/view/4324463.htm"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F07B8F03-BC93-4120-96CA-A36DF640BE24}" type="slidenum">
              <a:rPr lang="en-US" smtClean="0">
                <a:solidFill>
                  <a:prstClr val="black"/>
                </a:solidFill>
              </a:rPr>
              <a:pPr/>
              <a:t>1</a:t>
            </a:fld>
            <a:endParaRPr lang="en-US"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6D5EE04-6622-4AD6-A6DC-40BC47304F9B}" type="slidenum">
              <a:rPr lang="en-US" smtClean="0">
                <a:solidFill>
                  <a:srgbClr val="800080"/>
                </a:solidFill>
              </a:rPr>
              <a:pPr/>
              <a:t>10</a:t>
            </a:fld>
            <a:endParaRPr lang="en-US" dirty="0">
              <a:solidFill>
                <a:srgbClr val="80008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ltLang="zh-CN"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07B8F03-BC93-4120-96CA-A36DF640BE24}" type="slidenum">
              <a:rPr lang="en-GB" smtClean="0">
                <a:solidFill>
                  <a:prstClr val="black"/>
                </a:solidFill>
              </a:rPr>
              <a:pPr/>
              <a:t>11</a:t>
            </a:fld>
            <a:endParaRPr lang="en-GB" dirty="0">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ltLang="zh-CN"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07B8F03-BC93-4120-96CA-A36DF640BE24}" type="slidenum">
              <a:rPr lang="en-GB" smtClean="0">
                <a:solidFill>
                  <a:prstClr val="black"/>
                </a:solidFill>
              </a:rPr>
              <a:pPr/>
              <a:t>12</a:t>
            </a:fld>
            <a:endParaRPr lang="en-GB" dirty="0">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ltLang="zh-CN"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07B8F03-BC93-4120-96CA-A36DF640BE24}" type="slidenum">
              <a:rPr lang="en-GB" smtClean="0">
                <a:solidFill>
                  <a:prstClr val="black"/>
                </a:solidFill>
              </a:rPr>
              <a:pPr/>
              <a:t>13</a:t>
            </a:fld>
            <a:endParaRPr lang="en-GB" dirty="0">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ltLang="zh-CN"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07B8F03-BC93-4120-96CA-A36DF640BE24}" type="slidenum">
              <a:rPr lang="en-GB" smtClean="0">
                <a:solidFill>
                  <a:prstClr val="black"/>
                </a:solidFill>
              </a:rPr>
              <a:pPr/>
              <a:t>14</a:t>
            </a:fld>
            <a:endParaRPr lang="en-GB" dirty="0">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ltLang="zh-CN"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07B8F03-BC93-4120-96CA-A36DF640BE24}" type="slidenum">
              <a:rPr lang="en-GB" smtClean="0">
                <a:solidFill>
                  <a:prstClr val="black"/>
                </a:solidFill>
              </a:rPr>
              <a:pPr/>
              <a:t>15</a:t>
            </a:fld>
            <a:endParaRPr lang="en-GB" dirty="0">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ADD78EC4-37B3-4BD3-A796-8750EAEBC941}" type="slidenum">
              <a:rPr lang="en-AU" smtClean="0"/>
              <a:pPr>
                <a:defRPr/>
              </a:pPr>
              <a:t>16</a:t>
            </a:fld>
            <a:endParaRPr lang="en-AU"/>
          </a:p>
        </p:txBody>
      </p:sp>
    </p:spTree>
    <p:extLst>
      <p:ext uri="{BB962C8B-B14F-4D97-AF65-F5344CB8AC3E}">
        <p14:creationId xmlns:p14="http://schemas.microsoft.com/office/powerpoint/2010/main" val="6680403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zh-CN" altLang="en-US" dirty="0"/>
              <a:t>有限责任公司变更为股份有限公司：若老股东计划转让部分股份，需要在改制基准日之前完成变更：</a:t>
            </a:r>
            <a:r>
              <a:rPr lang="en-US" altLang="zh-CN" dirty="0"/>
              <a:t>(1)</a:t>
            </a:r>
            <a:r>
              <a:rPr lang="zh-CN" altLang="en-US" dirty="0"/>
              <a:t>不能在股改后完成。原因：根据</a:t>
            </a:r>
            <a:r>
              <a:rPr lang="en-US" altLang="zh-CN" dirty="0"/>
              <a:t>《</a:t>
            </a:r>
            <a:r>
              <a:rPr lang="zh-CN" altLang="en-US" dirty="0"/>
              <a:t>公司法</a:t>
            </a:r>
            <a:r>
              <a:rPr lang="en-US" altLang="zh-CN" dirty="0"/>
              <a:t>》</a:t>
            </a:r>
            <a:r>
              <a:rPr lang="zh-CN" altLang="en-US" dirty="0"/>
              <a:t>，股份有限公司成立后一年内发起人持有的股份不得转让；</a:t>
            </a:r>
            <a:r>
              <a:rPr lang="en-US" altLang="zh-CN" dirty="0"/>
              <a:t>(2)</a:t>
            </a:r>
            <a:r>
              <a:rPr lang="zh-CN" altLang="en-US" dirty="0"/>
              <a:t>不能在改制基准日至股改完成日之间，改制基准日时点的股东结构应与股改完成时点一致。</a:t>
            </a:r>
            <a:endParaRPr lang="en-US" altLang="zh-CN" dirty="0"/>
          </a:p>
          <a:p>
            <a:endParaRPr lang="en-US" dirty="0"/>
          </a:p>
          <a:p>
            <a:r>
              <a:rPr lang="zh-CN" altLang="en-US" dirty="0"/>
              <a:t>上市辅导：</a:t>
            </a:r>
            <a:endParaRPr lang="en-US" altLang="zh-CN" dirty="0"/>
          </a:p>
          <a:p>
            <a:endParaRPr lang="en-US" dirty="0"/>
          </a:p>
          <a:p>
            <a:r>
              <a:rPr lang="zh-CN" altLang="en-US" dirty="0"/>
              <a:t>辅导期：由辅导机构向上市申请人所在地证监局报送备案材料，证监局进行备案登记之日开始计算。目前已取消</a:t>
            </a:r>
            <a:r>
              <a:rPr lang="en-US" altLang="zh-CN" dirty="0"/>
              <a:t>1</a:t>
            </a:r>
            <a:r>
              <a:rPr lang="zh-CN" altLang="en-US" dirty="0"/>
              <a:t>年强制性辅导期的要求，由企业和辅导机构根据各地证监局的要求自行决定辅导期。辅导工作必须获得当地证监局的辅导验收。如：北京证监局要求的辅导时间原则上为</a:t>
            </a:r>
            <a:r>
              <a:rPr lang="en-GB" dirty="0"/>
              <a:t>4</a:t>
            </a:r>
            <a:r>
              <a:rPr lang="zh-CN" altLang="en-US" dirty="0"/>
              <a:t>个月，如果辅导工作扎实，辅导工作报告完整，辅导授课及考试高质量完成，则辅导时间可适度缩短。</a:t>
            </a:r>
            <a:endParaRPr lang="en-US" altLang="zh-CN" dirty="0"/>
          </a:p>
          <a:p>
            <a:endParaRPr lang="en-US" dirty="0"/>
          </a:p>
          <a:p>
            <a:r>
              <a:rPr lang="zh-CN" altLang="en-US" dirty="0"/>
              <a:t>各地证监局要求的辅导验收申请文件不同。就财务会计资料而言，大部分地方证监局要求的申请文件范围不超过向证监会提交的</a:t>
            </a:r>
            <a:r>
              <a:rPr lang="en-US" altLang="zh-CN" dirty="0"/>
              <a:t>IPO</a:t>
            </a:r>
            <a:r>
              <a:rPr lang="zh-CN" altLang="en-US" dirty="0"/>
              <a:t>申报材料，如，北京要求提供最近三年一期经审计的财务报表，浙江省仅要求提供最近一年经审计的财务报表、股份公司成立的验资报告等。但也有个别地方证监局要求提供额外的资料，如，广东证监局要求会计师对发行人财务独立性、是否建立健全公司财务会计管理体系、资产产权是否明晰、关联关系及关联交易是否规范出具的专项意见。（注：大部分省份证监局要求提交的辅导验收资料为：发行人基本信息、辅导计划、辅导方案执行情况总结、各中介资质证明及联系方式、近期财务报表等。广东证监局要求的辅导材料比较细、比较全面）。</a:t>
            </a:r>
            <a:endParaRPr lang="en-US" altLang="zh-CN" dirty="0"/>
          </a:p>
          <a:p>
            <a:endParaRPr lang="en-US" altLang="zh-CN" dirty="0"/>
          </a:p>
          <a:p>
            <a:r>
              <a:rPr lang="zh-CN" altLang="en-US" dirty="0"/>
              <a:t>部分地方证监局会在辅导验收时提出问题，要求会计师回复（类似证监会反馈意见）。如，春秋航空项目中上海证监局提出以下问题：关联交易比例持续下降采取的措施及可持续性、补贴收入的类型及会计处理、股权转让价格是否公允及是否构成股份支付。</a:t>
            </a:r>
            <a:endParaRPr lang="en-US" altLang="zh-CN" dirty="0"/>
          </a:p>
          <a:p>
            <a:endParaRPr lang="en-US" altLang="zh-CN"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07B8F03-BC93-4120-96CA-A36DF640BE24}" type="slidenum">
              <a:rPr lang="en-GB" smtClean="0">
                <a:solidFill>
                  <a:prstClr val="black"/>
                </a:solidFill>
              </a:rPr>
              <a:pPr/>
              <a:t>17</a:t>
            </a:fld>
            <a:endParaRPr lang="en-GB" dirty="0">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498D23-F464-4D99-8CC8-AAB371212695}" type="slidenum">
              <a:rPr lang="en-US" altLang="zh-CN" smtClean="0"/>
              <a:pPr/>
              <a:t>18</a:t>
            </a:fld>
            <a:endParaRPr lang="zh-CN" altLang="en-US"/>
          </a:p>
        </p:txBody>
      </p:sp>
      <p:sp>
        <p:nvSpPr>
          <p:cNvPr id="799746" name="Rectangle 2"/>
          <p:cNvSpPr>
            <a:spLocks noGrp="1" noRot="1" noChangeAspect="1" noChangeArrowheads="1" noTextEdit="1"/>
          </p:cNvSpPr>
          <p:nvPr>
            <p:ph type="sldImg"/>
          </p:nvPr>
        </p:nvSpPr>
        <p:spPr>
          <a:ln/>
        </p:spPr>
      </p:sp>
      <p:sp>
        <p:nvSpPr>
          <p:cNvPr id="799747" name="Rectangle 3"/>
          <p:cNvSpPr>
            <a:spLocks noGrp="1" noChangeArrowheads="1"/>
          </p:cNvSpPr>
          <p:nvPr>
            <p:ph type="body" idx="1"/>
          </p:nvPr>
        </p:nvSpPr>
        <p:spPr/>
        <p:txBody>
          <a:bodyPr/>
          <a:lstStyle/>
          <a:p>
            <a:r>
              <a:rPr lang="zh-CN" altLang="en-US" dirty="0"/>
              <a:t>新兴行业是指节能环保、</a:t>
            </a:r>
            <a:r>
              <a:rPr lang="zh-CN" altLang="en-US" dirty="0">
                <a:hlinkClick r:id="rId3" action="ppaction://hlinkfile"/>
              </a:rPr>
              <a:t>新一代信息技术</a:t>
            </a:r>
            <a:r>
              <a:rPr lang="zh-CN" altLang="en-US" dirty="0"/>
              <a:t>、生物、</a:t>
            </a:r>
            <a:r>
              <a:rPr lang="zh-CN" altLang="en-US" dirty="0">
                <a:hlinkClick r:id="rId4" action="ppaction://hlinkfile"/>
              </a:rPr>
              <a:t>高端装备制造</a:t>
            </a:r>
            <a:r>
              <a:rPr lang="zh-CN" altLang="en-US" dirty="0"/>
              <a:t>、新能源、新材料和新能源汽车七个产业。</a:t>
            </a:r>
            <a:r>
              <a:rPr lang="en-US" altLang="zh-CN" dirty="0"/>
              <a:t>《</a:t>
            </a:r>
            <a:r>
              <a:rPr lang="zh-CN" altLang="en-US" dirty="0">
                <a:hlinkClick r:id="rId5" action="ppaction://hlinkfile"/>
              </a:rPr>
              <a:t>国务院关于加快培育和发展战略性新兴产业的决定</a:t>
            </a:r>
            <a:r>
              <a:rPr lang="en-US" altLang="zh-CN" dirty="0"/>
              <a:t>》</a:t>
            </a:r>
            <a:r>
              <a:rPr lang="zh-CN" altLang="en-US" dirty="0"/>
              <a:t>将这七个产业列为现阶段的重点发展对象。</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6D5EE04-6622-4AD6-A6DC-40BC47304F9B}" type="slidenum">
              <a:rPr lang="en-US" smtClean="0">
                <a:solidFill>
                  <a:srgbClr val="800080"/>
                </a:solidFill>
              </a:rPr>
              <a:pPr/>
              <a:t>19</a:t>
            </a:fld>
            <a:endParaRPr lang="en-US" dirty="0">
              <a:solidFill>
                <a:srgbClr val="80008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6D5EE04-6622-4AD6-A6DC-40BC47304F9B}" type="slidenum">
              <a:rPr lang="en-US" smtClean="0">
                <a:solidFill>
                  <a:srgbClr val="800080"/>
                </a:solidFill>
              </a:rPr>
              <a:pPr/>
              <a:t>2</a:t>
            </a:fld>
            <a:endParaRPr lang="en-US" dirty="0">
              <a:solidFill>
                <a:srgbClr val="80008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7B8F03-BC93-4120-96CA-A36DF640BE24}"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3"/>
          <p:cNvSpPr>
            <a:spLocks noGrp="1" noChangeArrowheads="1"/>
          </p:cNvSpPr>
          <p:nvPr>
            <p:ph type="dt" sz="quarter" idx="1"/>
          </p:nvPr>
        </p:nvSpPr>
        <p:spPr>
          <a:noFill/>
        </p:spPr>
        <p:txBody>
          <a:bodyPr/>
          <a:lstStyle/>
          <a:p>
            <a:r>
              <a:rPr lang="en-GB" altLang="zh-TW" dirty="0">
                <a:latin typeface="Arial" pitchFamily="34" charset="0"/>
                <a:cs typeface="Arial" pitchFamily="34" charset="0"/>
              </a:rPr>
              <a:t>Date</a:t>
            </a:r>
          </a:p>
        </p:txBody>
      </p:sp>
      <p:sp>
        <p:nvSpPr>
          <p:cNvPr id="71683" name="Rectangle 7"/>
          <p:cNvSpPr>
            <a:spLocks noGrp="1" noChangeArrowheads="1"/>
          </p:cNvSpPr>
          <p:nvPr>
            <p:ph type="sldNum" sz="quarter" idx="5"/>
          </p:nvPr>
        </p:nvSpPr>
        <p:spPr>
          <a:noFill/>
        </p:spPr>
        <p:txBody>
          <a:bodyPr/>
          <a:lstStyle/>
          <a:p>
            <a:fld id="{DB9AA711-32AF-4953-83A1-6EFEA7776CD0}" type="slidenum">
              <a:rPr lang="en-GB" altLang="zh-TW" smtClean="0">
                <a:latin typeface="Arial" pitchFamily="34" charset="0"/>
                <a:cs typeface="Arial" pitchFamily="34" charset="0"/>
              </a:rPr>
              <a:pPr/>
              <a:t>21</a:t>
            </a:fld>
            <a:endParaRPr lang="en-GB" altLang="zh-TW" dirty="0">
              <a:latin typeface="Arial" pitchFamily="34" charset="0"/>
              <a:cs typeface="Arial" pitchFamily="34" charset="0"/>
            </a:endParaRPr>
          </a:p>
        </p:txBody>
      </p:sp>
      <p:sp>
        <p:nvSpPr>
          <p:cNvPr id="71684" name="Rectangle 2"/>
          <p:cNvSpPr>
            <a:spLocks noGrp="1" noRot="1" noChangeAspect="1" noChangeArrowheads="1" noTextEdit="1"/>
          </p:cNvSpPr>
          <p:nvPr>
            <p:ph type="sldImg"/>
          </p:nvPr>
        </p:nvSpPr>
        <p:spPr>
          <a:xfrm>
            <a:off x="901700" y="762000"/>
            <a:ext cx="4978400" cy="3733800"/>
          </a:xfrm>
          <a:ln/>
        </p:spPr>
      </p:sp>
      <p:sp>
        <p:nvSpPr>
          <p:cNvPr id="71685" name="Rectangle 3"/>
          <p:cNvSpPr>
            <a:spLocks noGrp="1" noChangeArrowheads="1"/>
          </p:cNvSpPr>
          <p:nvPr>
            <p:ph type="body" idx="1"/>
          </p:nvPr>
        </p:nvSpPr>
        <p:spPr>
          <a:xfrm>
            <a:off x="915075" y="4724647"/>
            <a:ext cx="4952331" cy="4496730"/>
          </a:xfrm>
          <a:noFill/>
          <a:ln/>
        </p:spPr>
        <p:txBody>
          <a:bodyPr/>
          <a:lstStyle/>
          <a:p>
            <a:pPr eaLnBrk="1" hangingPunct="1"/>
            <a:endParaRPr lang="zh-TW" altLang="en-US">
              <a:latin typeface="Arial" pitchFamily="34" charset="0"/>
              <a:cs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ltLang="zh-CN"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07B8F03-BC93-4120-96CA-A36DF640BE24}" type="slidenum">
              <a:rPr lang="en-GB" smtClean="0">
                <a:solidFill>
                  <a:prstClr val="black"/>
                </a:solidFill>
              </a:rPr>
              <a:pPr/>
              <a:t>22</a:t>
            </a:fld>
            <a:endParaRPr lang="en-GB" dirty="0">
              <a:solidFill>
                <a:prstClr val="black"/>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ADD78EC4-37B3-4BD3-A796-8750EAEBC941}" type="slidenum">
              <a:rPr lang="en-AU" smtClean="0"/>
              <a:pPr>
                <a:defRPr/>
              </a:pPr>
              <a:t>23</a:t>
            </a:fld>
            <a:endParaRPr lang="en-AU"/>
          </a:p>
        </p:txBody>
      </p:sp>
    </p:spTree>
    <p:extLst>
      <p:ext uri="{BB962C8B-B14F-4D97-AF65-F5344CB8AC3E}">
        <p14:creationId xmlns:p14="http://schemas.microsoft.com/office/powerpoint/2010/main" val="26002803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ltLang="zh-CN"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07B8F03-BC93-4120-96CA-A36DF640BE24}" type="slidenum">
              <a:rPr lang="en-GB" smtClean="0">
                <a:solidFill>
                  <a:prstClr val="black"/>
                </a:solidFill>
              </a:rPr>
              <a:pPr/>
              <a:t>24</a:t>
            </a:fld>
            <a:endParaRPr lang="en-GB" dirty="0">
              <a:solidFill>
                <a:prstClr val="black"/>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ltLang="zh-CN"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07B8F03-BC93-4120-96CA-A36DF640BE24}" type="slidenum">
              <a:rPr lang="en-GB" smtClean="0">
                <a:solidFill>
                  <a:prstClr val="black"/>
                </a:solidFill>
              </a:rPr>
              <a:pPr/>
              <a:t>25</a:t>
            </a:fld>
            <a:endParaRPr lang="en-GB" dirty="0">
              <a:solidFill>
                <a:prstClr val="black"/>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a:spLocks noGrp="1" noChangeArrowheads="1"/>
          </p:cNvSpPr>
          <p:nvPr>
            <p:ph type="dt" sz="quarter" idx="1"/>
          </p:nvPr>
        </p:nvSpPr>
        <p:spPr>
          <a:noFill/>
        </p:spPr>
        <p:txBody>
          <a:bodyPr/>
          <a:lstStyle/>
          <a:p>
            <a:r>
              <a:rPr lang="en-GB" altLang="zh-TW" dirty="0">
                <a:latin typeface="Arial" pitchFamily="34" charset="0"/>
                <a:cs typeface="Arial" pitchFamily="34" charset="0"/>
              </a:rPr>
              <a:t>Date</a:t>
            </a:r>
          </a:p>
        </p:txBody>
      </p:sp>
      <p:sp>
        <p:nvSpPr>
          <p:cNvPr id="68611" name="Rectangle 7"/>
          <p:cNvSpPr>
            <a:spLocks noGrp="1" noChangeArrowheads="1"/>
          </p:cNvSpPr>
          <p:nvPr>
            <p:ph type="sldNum" sz="quarter" idx="5"/>
          </p:nvPr>
        </p:nvSpPr>
        <p:spPr>
          <a:noFill/>
        </p:spPr>
        <p:txBody>
          <a:bodyPr/>
          <a:lstStyle/>
          <a:p>
            <a:fld id="{4D172980-D0DA-4767-869B-213225EE4BFA}" type="slidenum">
              <a:rPr lang="en-GB" altLang="zh-TW" smtClean="0">
                <a:latin typeface="Arial" pitchFamily="34" charset="0"/>
                <a:cs typeface="Arial" pitchFamily="34" charset="0"/>
              </a:rPr>
              <a:pPr/>
              <a:t>26</a:t>
            </a:fld>
            <a:endParaRPr lang="en-GB" altLang="zh-TW" dirty="0">
              <a:latin typeface="Arial" pitchFamily="34" charset="0"/>
              <a:cs typeface="Arial" pitchFamily="34" charset="0"/>
            </a:endParaRPr>
          </a:p>
        </p:txBody>
      </p:sp>
      <p:sp>
        <p:nvSpPr>
          <p:cNvPr id="68612" name="Rectangle 2"/>
          <p:cNvSpPr>
            <a:spLocks noGrp="1" noRot="1" noChangeAspect="1" noChangeArrowheads="1" noTextEdit="1"/>
          </p:cNvSpPr>
          <p:nvPr>
            <p:ph type="sldImg"/>
          </p:nvPr>
        </p:nvSpPr>
        <p:spPr>
          <a:xfrm>
            <a:off x="901700" y="762000"/>
            <a:ext cx="4978400" cy="3733800"/>
          </a:xfrm>
          <a:ln/>
        </p:spPr>
      </p:sp>
      <p:sp>
        <p:nvSpPr>
          <p:cNvPr id="68613" name="Rectangle 3"/>
          <p:cNvSpPr>
            <a:spLocks noGrp="1" noChangeArrowheads="1"/>
          </p:cNvSpPr>
          <p:nvPr>
            <p:ph type="body" idx="1"/>
          </p:nvPr>
        </p:nvSpPr>
        <p:spPr>
          <a:xfrm>
            <a:off x="915075" y="4724647"/>
            <a:ext cx="4952331" cy="4496730"/>
          </a:xfrm>
          <a:noFill/>
          <a:ln/>
        </p:spPr>
        <p:txBody>
          <a:bodyPr/>
          <a:lstStyle/>
          <a:p>
            <a:pPr eaLnBrk="1" hangingPunct="1"/>
            <a:endParaRPr lang="zh-TW" altLang="en-US">
              <a:latin typeface="Arial" pitchFamily="34" charset="0"/>
              <a:cs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7B8F03-BC93-4120-96CA-A36DF640BE24}"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ltLang="zh-CN"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07B8F03-BC93-4120-96CA-A36DF640BE24}" type="slidenum">
              <a:rPr lang="en-GB" smtClean="0">
                <a:solidFill>
                  <a:prstClr val="black"/>
                </a:solidFill>
              </a:rPr>
              <a:pPr/>
              <a:t>28</a:t>
            </a:fld>
            <a:endParaRPr lang="en-GB" dirty="0">
              <a:solidFill>
                <a:prstClr val="black"/>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ltLang="zh-CN"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07B8F03-BC93-4120-96CA-A36DF640BE24}" type="slidenum">
              <a:rPr lang="en-GB" smtClean="0">
                <a:solidFill>
                  <a:prstClr val="black"/>
                </a:solidFill>
              </a:rPr>
              <a:pPr/>
              <a:t>29</a:t>
            </a:fld>
            <a:endParaRPr lang="en-GB"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ltLang="zh-CN"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07B8F03-BC93-4120-96CA-A36DF640BE24}" type="slidenum">
              <a:rPr lang="en-GB" smtClean="0"/>
              <a:pPr/>
              <a:t>3</a:t>
            </a:fld>
            <a:endParaRPr lang="en-GB"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zh-CN" altLang="en-US" dirty="0"/>
              <a:t>有限责任公司变更为股份有限公司：若老股东计划转让部分股份，需要在改制基准日之前完成变更：</a:t>
            </a:r>
            <a:r>
              <a:rPr lang="en-US" altLang="zh-CN" dirty="0"/>
              <a:t>(1)</a:t>
            </a:r>
            <a:r>
              <a:rPr lang="zh-CN" altLang="en-US" dirty="0"/>
              <a:t>不能在股改后完成。原因：根据</a:t>
            </a:r>
            <a:r>
              <a:rPr lang="en-US" altLang="zh-CN" dirty="0"/>
              <a:t>《</a:t>
            </a:r>
            <a:r>
              <a:rPr lang="zh-CN" altLang="en-US" dirty="0"/>
              <a:t>公司法</a:t>
            </a:r>
            <a:r>
              <a:rPr lang="en-US" altLang="zh-CN" dirty="0"/>
              <a:t>》</a:t>
            </a:r>
            <a:r>
              <a:rPr lang="zh-CN" altLang="en-US" dirty="0"/>
              <a:t>，股份有限公司成立后一年内发起人持有的股份不得转让；</a:t>
            </a:r>
            <a:r>
              <a:rPr lang="en-US" altLang="zh-CN" dirty="0"/>
              <a:t>(2)</a:t>
            </a:r>
            <a:r>
              <a:rPr lang="zh-CN" altLang="en-US" dirty="0"/>
              <a:t>不能在改制基准日至股改完成日之间，改制基准日时点的股东结构应与股改完成时点一致。</a:t>
            </a:r>
            <a:endParaRPr lang="en-US" altLang="zh-CN" dirty="0"/>
          </a:p>
          <a:p>
            <a:endParaRPr lang="en-US" dirty="0"/>
          </a:p>
          <a:p>
            <a:r>
              <a:rPr lang="zh-CN" altLang="en-US" dirty="0"/>
              <a:t>上市辅导：</a:t>
            </a:r>
            <a:endParaRPr lang="en-US" altLang="zh-CN" dirty="0"/>
          </a:p>
          <a:p>
            <a:endParaRPr lang="en-US" dirty="0"/>
          </a:p>
          <a:p>
            <a:r>
              <a:rPr lang="zh-CN" altLang="en-US" dirty="0"/>
              <a:t>辅导期：由辅导机构向上市申请人所在地证监局报送备案材料，证监局进行备案登记之日开始计算。目前已取消</a:t>
            </a:r>
            <a:r>
              <a:rPr lang="en-US" altLang="zh-CN" dirty="0"/>
              <a:t>1</a:t>
            </a:r>
            <a:r>
              <a:rPr lang="zh-CN" altLang="en-US" dirty="0"/>
              <a:t>年强制性辅导期的要求，由企业和辅导机构根据各地证监局的要求自行决定辅导期。辅导工作必须获得当地证监局的辅导验收。如：北京证监局要求的辅导时间原则上为</a:t>
            </a:r>
            <a:r>
              <a:rPr lang="en-GB" dirty="0"/>
              <a:t>4</a:t>
            </a:r>
            <a:r>
              <a:rPr lang="zh-CN" altLang="en-US" dirty="0"/>
              <a:t>个月，如果辅导工作扎实，辅导工作报告完整，辅导授课及考试高质量完成，则辅导时间可适度缩短。</a:t>
            </a:r>
            <a:endParaRPr lang="en-US" altLang="zh-CN" dirty="0"/>
          </a:p>
          <a:p>
            <a:endParaRPr lang="en-US" dirty="0"/>
          </a:p>
          <a:p>
            <a:r>
              <a:rPr lang="zh-CN" altLang="en-US" dirty="0"/>
              <a:t>各地证监局要求的辅导验收申请文件不同。就财务会计资料而言，大部分地方证监局要求的申请文件范围不超过向证监会提交的</a:t>
            </a:r>
            <a:r>
              <a:rPr lang="en-US" altLang="zh-CN" dirty="0"/>
              <a:t>IPO</a:t>
            </a:r>
            <a:r>
              <a:rPr lang="zh-CN" altLang="en-US" dirty="0"/>
              <a:t>申报材料，如，北京要求提供最近三年一期经审计的财务报表，浙江省仅要求提供最近一年经审计的财务报表、股份公司成立的验资报告等。但也有个别地方证监局要求提供额外的资料，如，广东证监局要求会计师对发行人财务独立性、是否建立健全公司财务会计管理体系、资产产权是否明晰、关联关系及关联交易是否规范出具的专项意见。（注：大部分省份证监局要求提交的辅导验收资料为：发行人基本信息、辅导计划、辅导方案执行情况总结、各中介资质证明及联系方式、近期财务报表等。广东证监局要求的辅导材料比较细、比较全面）。</a:t>
            </a:r>
            <a:endParaRPr lang="en-US" altLang="zh-CN" dirty="0"/>
          </a:p>
          <a:p>
            <a:endParaRPr lang="en-US" altLang="zh-CN" dirty="0"/>
          </a:p>
          <a:p>
            <a:r>
              <a:rPr lang="zh-CN" altLang="en-US" dirty="0"/>
              <a:t>部分地方证监局会在辅导验收时提出问题，要求会计师回复（类似证监会反馈意见）。如，春秋航空项目中上海证监局提出以下问题：关联交易比例持续下降采取的措施及可持续性、补贴收入的类型及会计处理、股权转让价格是否公允及是否构成股份支付。</a:t>
            </a:r>
            <a:endParaRPr lang="en-US" altLang="zh-CN"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07B8F03-BC93-4120-96CA-A36DF640BE24}" type="slidenum">
              <a:rPr lang="en-GB" smtClean="0">
                <a:solidFill>
                  <a:prstClr val="black"/>
                </a:solidFill>
              </a:rPr>
              <a:pPr/>
              <a:t>30</a:t>
            </a:fld>
            <a:endParaRPr lang="en-GB" dirty="0">
              <a:solidFill>
                <a:prstClr val="black"/>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ltLang="zh-CN"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07B8F03-BC93-4120-96CA-A36DF640BE24}" type="slidenum">
              <a:rPr lang="en-GB" smtClean="0">
                <a:solidFill>
                  <a:prstClr val="black"/>
                </a:solidFill>
              </a:rPr>
              <a:pPr/>
              <a:t>31</a:t>
            </a:fld>
            <a:endParaRPr lang="en-GB" dirty="0">
              <a:solidFill>
                <a:prstClr val="black"/>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6D5EE04-6622-4AD6-A6DC-40BC47304F9B}" type="slidenum">
              <a:rPr lang="en-US" smtClean="0">
                <a:solidFill>
                  <a:srgbClr val="800080"/>
                </a:solidFill>
              </a:rPr>
              <a:pPr/>
              <a:t>32</a:t>
            </a:fld>
            <a:endParaRPr lang="en-US" dirty="0">
              <a:solidFill>
                <a:srgbClr val="800080"/>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ADD78EC4-37B3-4BD3-A796-8750EAEBC941}" type="slidenum">
              <a:rPr lang="en-AU" smtClean="0"/>
              <a:pPr>
                <a:defRPr/>
              </a:pPr>
              <a:t>33</a:t>
            </a:fld>
            <a:endParaRPr lang="en-AU"/>
          </a:p>
        </p:txBody>
      </p:sp>
    </p:spTree>
    <p:extLst>
      <p:ext uri="{BB962C8B-B14F-4D97-AF65-F5344CB8AC3E}">
        <p14:creationId xmlns:p14="http://schemas.microsoft.com/office/powerpoint/2010/main" val="24178905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ADD78EC4-37B3-4BD3-A796-8750EAEBC941}" type="slidenum">
              <a:rPr lang="en-AU" smtClean="0"/>
              <a:pPr>
                <a:defRPr/>
              </a:pPr>
              <a:t>34</a:t>
            </a:fld>
            <a:endParaRPr lang="en-AU"/>
          </a:p>
        </p:txBody>
      </p:sp>
    </p:spTree>
    <p:extLst>
      <p:ext uri="{BB962C8B-B14F-4D97-AF65-F5344CB8AC3E}">
        <p14:creationId xmlns:p14="http://schemas.microsoft.com/office/powerpoint/2010/main" val="32126677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ADD78EC4-37B3-4BD3-A796-8750EAEBC941}" type="slidenum">
              <a:rPr lang="en-AU" smtClean="0"/>
              <a:pPr>
                <a:defRPr/>
              </a:pPr>
              <a:t>35</a:t>
            </a:fld>
            <a:endParaRPr lang="en-AU"/>
          </a:p>
        </p:txBody>
      </p:sp>
    </p:spTree>
    <p:extLst>
      <p:ext uri="{BB962C8B-B14F-4D97-AF65-F5344CB8AC3E}">
        <p14:creationId xmlns:p14="http://schemas.microsoft.com/office/powerpoint/2010/main" val="358488217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ADD78EC4-37B3-4BD3-A796-8750EAEBC941}" type="slidenum">
              <a:rPr lang="en-AU" smtClean="0"/>
              <a:pPr>
                <a:defRPr/>
              </a:pPr>
              <a:t>36</a:t>
            </a:fld>
            <a:endParaRPr lang="en-AU"/>
          </a:p>
        </p:txBody>
      </p:sp>
    </p:spTree>
    <p:extLst>
      <p:ext uri="{BB962C8B-B14F-4D97-AF65-F5344CB8AC3E}">
        <p14:creationId xmlns:p14="http://schemas.microsoft.com/office/powerpoint/2010/main" val="341664418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ADD78EC4-37B3-4BD3-A796-8750EAEBC941}" type="slidenum">
              <a:rPr lang="en-AU" smtClean="0"/>
              <a:pPr>
                <a:defRPr/>
              </a:pPr>
              <a:t>37</a:t>
            </a:fld>
            <a:endParaRPr lang="en-AU"/>
          </a:p>
        </p:txBody>
      </p:sp>
    </p:spTree>
    <p:extLst>
      <p:ext uri="{BB962C8B-B14F-4D97-AF65-F5344CB8AC3E}">
        <p14:creationId xmlns:p14="http://schemas.microsoft.com/office/powerpoint/2010/main" val="117832364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ADD78EC4-37B3-4BD3-A796-8750EAEBC941}" type="slidenum">
              <a:rPr lang="en-AU" smtClean="0"/>
              <a:pPr>
                <a:defRPr/>
              </a:pPr>
              <a:t>38</a:t>
            </a:fld>
            <a:endParaRPr lang="en-AU"/>
          </a:p>
        </p:txBody>
      </p:sp>
    </p:spTree>
    <p:extLst>
      <p:ext uri="{BB962C8B-B14F-4D97-AF65-F5344CB8AC3E}">
        <p14:creationId xmlns:p14="http://schemas.microsoft.com/office/powerpoint/2010/main" val="371557890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ltLang="zh-CN"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07B8F03-BC93-4120-96CA-A36DF640BE24}" type="slidenum">
              <a:rPr lang="en-GB" smtClean="0">
                <a:solidFill>
                  <a:prstClr val="black"/>
                </a:solidFill>
              </a:rPr>
              <a:pPr/>
              <a:t>39</a:t>
            </a:fld>
            <a:endParaRPr lang="en-GB"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ltLang="zh-CN"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07B8F03-BC93-4120-96CA-A36DF640BE24}" type="slidenum">
              <a:rPr lang="en-GB" smtClean="0">
                <a:solidFill>
                  <a:prstClr val="black"/>
                </a:solidFill>
              </a:rPr>
              <a:pPr/>
              <a:t>4</a:t>
            </a:fld>
            <a:endParaRPr lang="en-GB" dirty="0">
              <a:solidFill>
                <a:prstClr val="black"/>
              </a:solidFil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7B8F03-BC93-4120-96CA-A36DF640BE24}" type="slidenum">
              <a:rPr lang="en-US" smtClean="0"/>
              <a:pPr/>
              <a:t>40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ltLang="zh-CN"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07B8F03-BC93-4120-96CA-A36DF640BE24}" type="slidenum">
              <a:rPr lang="en-GB" smtClean="0">
                <a:solidFill>
                  <a:prstClr val="black"/>
                </a:solidFill>
              </a:rPr>
              <a:pPr/>
              <a:t>5</a:t>
            </a:fld>
            <a:endParaRPr lang="en-GB"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ltLang="zh-CN"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07B8F03-BC93-4120-96CA-A36DF640BE24}" type="slidenum">
              <a:rPr lang="en-GB" smtClean="0">
                <a:solidFill>
                  <a:prstClr val="black"/>
                </a:solidFill>
              </a:rPr>
              <a:pPr/>
              <a:t>6</a:t>
            </a:fld>
            <a:endParaRPr lang="en-GB" dirty="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ltLang="zh-CN"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07B8F03-BC93-4120-96CA-A36DF640BE24}" type="slidenum">
              <a:rPr lang="en-GB" smtClean="0">
                <a:solidFill>
                  <a:prstClr val="black"/>
                </a:solidFill>
              </a:rPr>
              <a:pPr/>
              <a:t>7</a:t>
            </a:fld>
            <a:endParaRPr lang="en-GB"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8</a:t>
            </a:fld>
            <a:endParaRPr lang="en-GB" dirty="0"/>
          </a:p>
        </p:txBody>
      </p:sp>
    </p:spTree>
    <p:extLst>
      <p:ext uri="{BB962C8B-B14F-4D97-AF65-F5344CB8AC3E}">
        <p14:creationId xmlns:p14="http://schemas.microsoft.com/office/powerpoint/2010/main" val="2625869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9</a:t>
            </a:fld>
            <a:endParaRPr lang="en-GB" dirty="0"/>
          </a:p>
        </p:txBody>
      </p:sp>
    </p:spTree>
    <p:extLst>
      <p:ext uri="{BB962C8B-B14F-4D97-AF65-F5344CB8AC3E}">
        <p14:creationId xmlns:p14="http://schemas.microsoft.com/office/powerpoint/2010/main" val="35035693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Slide">
    <p:spTree>
      <p:nvGrpSpPr>
        <p:cNvPr id="1" name=""/>
        <p:cNvGrpSpPr/>
        <p:nvPr/>
      </p:nvGrpSpPr>
      <p:grpSpPr>
        <a:xfrm>
          <a:off x="0" y="0"/>
          <a:ext cx="0" cy="0"/>
          <a:chOff x="0" y="0"/>
          <a:chExt cx="0" cy="0"/>
        </a:xfrm>
      </p:grpSpPr>
      <p:grpSp>
        <p:nvGrpSpPr>
          <p:cNvPr id="19" name="Group 18"/>
          <p:cNvGrpSpPr/>
          <p:nvPr userDrawn="1"/>
        </p:nvGrpSpPr>
        <p:grpSpPr bwMode="gray">
          <a:xfrm>
            <a:off x="1752601" y="1"/>
            <a:ext cx="7391400" cy="6176009"/>
            <a:chOff x="19140488" y="13674"/>
            <a:chExt cx="7443798" cy="6145827"/>
          </a:xfrm>
        </p:grpSpPr>
        <p:sp>
          <p:nvSpPr>
            <p:cNvPr id="23"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24"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28"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3"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4"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5"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6"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7"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8"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9"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0"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grpSp>
      <p:sp>
        <p:nvSpPr>
          <p:cNvPr id="1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US" noProof="0"/>
              <a:t>Click to add the presentation’s main title</a:t>
            </a:r>
            <a:endParaRPr lang="en-US" noProof="0" dirty="0"/>
          </a:p>
        </p:txBody>
      </p:sp>
      <p:sp>
        <p:nvSpPr>
          <p:cNvPr id="18"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Subtitle and date (move higher if title is only one line)</a:t>
            </a:r>
            <a:endParaRPr lang="en-US" noProof="0" dirty="0"/>
          </a:p>
        </p:txBody>
      </p:sp>
      <p:sp>
        <p:nvSpPr>
          <p:cNvPr id="21"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US" noProof="0"/>
              <a:t>www.pwccn.com</a:t>
            </a:r>
            <a:endParaRPr lang="en-US" noProof="0" dirty="0"/>
          </a:p>
        </p:txBody>
      </p:sp>
      <p:grpSp>
        <p:nvGrpSpPr>
          <p:cNvPr id="16" name="Group 32"/>
          <p:cNvGrpSpPr/>
          <p:nvPr userDrawn="1"/>
        </p:nvGrpSpPr>
        <p:grpSpPr>
          <a:xfrm>
            <a:off x="968592" y="6170991"/>
            <a:ext cx="914400" cy="533479"/>
            <a:chOff x="518032" y="978681"/>
            <a:chExt cx="4572000" cy="2667393"/>
          </a:xfrm>
        </p:grpSpPr>
        <p:sp>
          <p:nvSpPr>
            <p:cNvPr id="1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20"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grpSp>
      <p:pic>
        <p:nvPicPr>
          <p:cNvPr id="22" name="Picture 3"/>
          <p:cNvPicPr>
            <a:picLocks noChangeAspect="1" noChangeArrowheads="1"/>
          </p:cNvPicPr>
          <p:nvPr userDrawn="1"/>
        </p:nvPicPr>
        <p:blipFill>
          <a:blip r:embed="rId2" cstate="print"/>
          <a:srcRect/>
          <a:stretch>
            <a:fillRect/>
          </a:stretch>
        </p:blipFill>
        <p:spPr bwMode="auto">
          <a:xfrm>
            <a:off x="7391400" y="6360762"/>
            <a:ext cx="1211653" cy="284588"/>
          </a:xfrm>
          <a:prstGeom prst="rect">
            <a:avLst/>
          </a:prstGeom>
          <a:noFill/>
          <a:ln w="9525">
            <a:noFill/>
            <a:miter lim="800000"/>
            <a:headEnd/>
            <a:tailEnd/>
          </a:ln>
          <a:effectLst/>
        </p:spPr>
      </p:pic>
    </p:spTree>
    <p:extLst>
      <p:ext uri="{BB962C8B-B14F-4D97-AF65-F5344CB8AC3E}">
        <p14:creationId xmlns:p14="http://schemas.microsoft.com/office/powerpoint/2010/main" val="3250974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Empty no 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1419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11"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solidFill>
                <a:srgbClr val="000000"/>
              </a:solidFill>
            </a:endParaRPr>
          </a:p>
        </p:txBody>
      </p:sp>
      <p:sp>
        <p:nvSpPr>
          <p:cNvPr id="6"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smtClean="0">
                <a:solidFill>
                  <a:srgbClr val="000000"/>
                </a:solidFill>
              </a:rPr>
              <a:pPr/>
              <a:t>‹#›</a:t>
            </a:fld>
            <a:endParaRPr lang="en-US">
              <a:solidFill>
                <a:srgbClr val="000000"/>
              </a:solidFill>
            </a:endParaRPr>
          </a:p>
        </p:txBody>
      </p:sp>
      <p:sp>
        <p:nvSpPr>
          <p:cNvPr id="8"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US" dirty="0">
              <a:solidFill>
                <a:srgbClr val="000000"/>
              </a:solidFill>
            </a:endParaRPr>
          </a:p>
        </p:txBody>
      </p:sp>
      <p:sp>
        <p:nvSpPr>
          <p:cNvPr id="7"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000000"/>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1964672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ey poi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8000" y="648000"/>
            <a:ext cx="8077200" cy="914400"/>
          </a:xfrm>
        </p:spPr>
        <p:txBody>
          <a:bodyPr/>
          <a:lstStyle>
            <a:lvl1pPr>
              <a:lnSpc>
                <a:spcPct val="100000"/>
              </a:lnSpc>
              <a:defRPr baseline="0">
                <a:solidFill>
                  <a:schemeClr val="tx1"/>
                </a:solidFill>
              </a:defRPr>
            </a:lvl1pPr>
          </a:lstStyle>
          <a:p>
            <a:r>
              <a:rPr lang="en-US" noProof="0"/>
              <a:t>Click to edit Master title style</a:t>
            </a:r>
          </a:p>
        </p:txBody>
      </p:sp>
      <p:cxnSp>
        <p:nvCxnSpPr>
          <p:cNvPr id="11" name="Shape 10"/>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solidFill>
                <a:srgbClr val="000000"/>
              </a:solidFill>
            </a:endParaRPr>
          </a:p>
        </p:txBody>
      </p:sp>
      <p:sp>
        <p:nvSpPr>
          <p:cNvPr id="15" name="Content Placeholder 26"/>
          <p:cNvSpPr>
            <a:spLocks noGrp="1"/>
          </p:cNvSpPr>
          <p:nvPr>
            <p:ph sz="quarter" idx="15"/>
          </p:nvPr>
        </p:nvSpPr>
        <p:spPr>
          <a:xfrm>
            <a:off x="533400" y="1752600"/>
            <a:ext cx="8077200" cy="4419600"/>
          </a:xfrm>
        </p:spPr>
        <p:txBody>
          <a:bodyPr/>
          <a:lstStyle>
            <a:lvl1pPr>
              <a:defRPr sz="3200" baseline="0">
                <a:solidFill>
                  <a:schemeClr val="tx2"/>
                </a:solidFill>
              </a:defRPr>
            </a:lvl1pPr>
            <a:lvl2pPr>
              <a:buClr>
                <a:schemeClr val="tx2"/>
              </a:buClr>
              <a:defRPr sz="3200">
                <a:solidFill>
                  <a:schemeClr val="tx2"/>
                </a:solidFill>
              </a:defRPr>
            </a:lvl2pPr>
            <a:lvl3pPr>
              <a:buClr>
                <a:schemeClr val="tx2"/>
              </a:buClr>
              <a:defRPr sz="3200">
                <a:solidFill>
                  <a:schemeClr val="tx2"/>
                </a:solidFill>
              </a:defRPr>
            </a:lvl3pPr>
            <a:lvl4pPr>
              <a:buClr>
                <a:schemeClr val="tx2"/>
              </a:buClr>
              <a:defRPr sz="3200">
                <a:solidFill>
                  <a:schemeClr val="tx2"/>
                </a:solidFill>
              </a:defRPr>
            </a:lvl4pPr>
            <a:lvl5pPr>
              <a:buClr>
                <a:schemeClr val="tx2"/>
              </a:buClr>
              <a:defRPr sz="3200">
                <a:solidFill>
                  <a:schemeClr val="tx2"/>
                </a:solidFill>
              </a:defRPr>
            </a:lvl5pPr>
            <a:lvl6pPr>
              <a:buClr>
                <a:schemeClr val="tx2"/>
              </a:buClr>
              <a:defRPr sz="3200" baseline="0">
                <a:solidFill>
                  <a:schemeClr val="tx2"/>
                </a:solidFill>
              </a:defRPr>
            </a:lvl6pPr>
            <a:lvl7pPr>
              <a:buClr>
                <a:schemeClr val="tx2"/>
              </a:buClr>
              <a:buAutoNum type="alphaLcPeriod"/>
              <a:defRPr sz="3200" baseline="0">
                <a:solidFill>
                  <a:schemeClr val="tx2"/>
                </a:solidFill>
              </a:defRPr>
            </a:lvl7pPr>
            <a:lvl8pPr>
              <a:buClr>
                <a:schemeClr val="tx2"/>
              </a:buClr>
              <a:buNone/>
              <a:defRPr sz="3200">
                <a:solidFill>
                  <a:schemeClr val="tx2"/>
                </a:solidFill>
              </a:defRPr>
            </a:lvl8pPr>
            <a:lvl9pPr>
              <a:defRPr sz="32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smtClean="0">
                <a:solidFill>
                  <a:srgbClr val="000000"/>
                </a:solidFill>
              </a:rPr>
              <a:pPr/>
              <a:t>‹#›</a:t>
            </a:fld>
            <a:endParaRPr lang="en-US">
              <a:solidFill>
                <a:srgbClr val="000000"/>
              </a:solidFill>
            </a:endParaRPr>
          </a:p>
        </p:txBody>
      </p:sp>
      <p:sp>
        <p:nvSpPr>
          <p:cNvPr id="16"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US" dirty="0">
              <a:solidFill>
                <a:srgbClr val="000000"/>
              </a:solidFill>
            </a:endParaRPr>
          </a:p>
        </p:txBody>
      </p:sp>
      <p:sp>
        <p:nvSpPr>
          <p:cNvPr id="9"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000000"/>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38827869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Key point: Colour">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8000" y="648000"/>
            <a:ext cx="8077200" cy="914400"/>
          </a:xfrm>
        </p:spPr>
        <p:txBody>
          <a:bodyPr/>
          <a:lstStyle>
            <a:lvl1pPr>
              <a:lnSpc>
                <a:spcPct val="100000"/>
              </a:lnSpc>
              <a:defRPr baseline="0">
                <a:solidFill>
                  <a:schemeClr val="bg1"/>
                </a:solidFill>
              </a:defRPr>
            </a:lvl1pPr>
          </a:lstStyle>
          <a:p>
            <a:r>
              <a:rPr lang="en-US" noProof="0"/>
              <a:t>Click to edit Master title style</a:t>
            </a:r>
          </a:p>
        </p:txBody>
      </p:sp>
      <p:sp>
        <p:nvSpPr>
          <p:cNvPr id="3" name="Content Placeholder 2"/>
          <p:cNvSpPr>
            <a:spLocks noGrp="1"/>
          </p:cNvSpPr>
          <p:nvPr>
            <p:ph idx="1"/>
          </p:nvPr>
        </p:nvSpPr>
        <p:spPr>
          <a:xfrm>
            <a:off x="533400" y="1752600"/>
            <a:ext cx="8077200" cy="4419600"/>
          </a:xfrm>
        </p:spPr>
        <p:txBody>
          <a:bodyPr>
            <a:noAutofit/>
          </a:bodyPr>
          <a:lstStyle>
            <a:lvl1pPr>
              <a:lnSpc>
                <a:spcPts val="3600"/>
              </a:lnSpc>
              <a:spcBef>
                <a:spcPts val="0"/>
              </a:spcBef>
              <a:spcAft>
                <a:spcPts val="600"/>
              </a:spcAft>
              <a:defRPr sz="3200" baseline="0">
                <a:solidFill>
                  <a:schemeClr val="bg1"/>
                </a:solidFill>
              </a:defRPr>
            </a:lvl1pPr>
            <a:lvl2pPr marL="444500" indent="-263525">
              <a:lnSpc>
                <a:spcPts val="3600"/>
              </a:lnSpc>
              <a:spcBef>
                <a:spcPts val="0"/>
              </a:spcBef>
              <a:spcAft>
                <a:spcPts val="600"/>
              </a:spcAft>
              <a:buClr>
                <a:schemeClr val="bg1"/>
              </a:buClr>
              <a:defRPr sz="3200">
                <a:solidFill>
                  <a:schemeClr val="bg1"/>
                </a:solidFill>
              </a:defRPr>
            </a:lvl2pPr>
            <a:lvl3pPr marL="714375" indent="-266700">
              <a:lnSpc>
                <a:spcPts val="3600"/>
              </a:lnSpc>
              <a:spcBef>
                <a:spcPts val="0"/>
              </a:spcBef>
              <a:spcAft>
                <a:spcPts val="600"/>
              </a:spcAft>
              <a:buClr>
                <a:schemeClr val="bg1"/>
              </a:buClr>
              <a:defRPr sz="3200">
                <a:solidFill>
                  <a:schemeClr val="bg1"/>
                </a:solidFill>
              </a:defRPr>
            </a:lvl3pPr>
            <a:lvl4pPr marL="984250" indent="-266700">
              <a:lnSpc>
                <a:spcPts val="3600"/>
              </a:lnSpc>
              <a:spcBef>
                <a:spcPts val="0"/>
              </a:spcBef>
              <a:spcAft>
                <a:spcPts val="600"/>
              </a:spcAft>
              <a:buClr>
                <a:schemeClr val="bg1"/>
              </a:buClr>
              <a:defRPr sz="3200">
                <a:solidFill>
                  <a:schemeClr val="bg1"/>
                </a:solidFill>
              </a:defRPr>
            </a:lvl4pPr>
            <a:lvl5pPr marL="1341438" indent="-266700">
              <a:lnSpc>
                <a:spcPts val="3600"/>
              </a:lnSpc>
              <a:spcBef>
                <a:spcPts val="0"/>
              </a:spcBef>
              <a:spcAft>
                <a:spcPts val="600"/>
              </a:spcAft>
              <a:buClr>
                <a:schemeClr val="bg1"/>
              </a:buClr>
              <a:defRPr sz="3200">
                <a:solidFill>
                  <a:schemeClr val="bg1"/>
                </a:solidFill>
              </a:defRPr>
            </a:lvl5pPr>
            <a:lvl6pPr marL="1611313" indent="-271463">
              <a:lnSpc>
                <a:spcPts val="3600"/>
              </a:lnSpc>
              <a:spcBef>
                <a:spcPts val="0"/>
              </a:spcBef>
              <a:spcAft>
                <a:spcPts val="60"/>
              </a:spcAft>
              <a:buClr>
                <a:schemeClr val="bg1"/>
              </a:buClr>
              <a:buFont typeface="Arial" pitchFamily="34" charset="0"/>
              <a:buNone/>
              <a:defRPr sz="2800">
                <a:solidFill>
                  <a:schemeClr val="bg1"/>
                </a:solidFill>
              </a:defRPr>
            </a:lvl6pPr>
            <a:lvl7pPr>
              <a:defRPr sz="2800">
                <a:solidFill>
                  <a:schemeClr val="bg1"/>
                </a:solidFill>
              </a:defRPr>
            </a:lvl7pPr>
            <a:lvl8pPr>
              <a:lnSpc>
                <a:spcPts val="3600"/>
              </a:lnSpc>
              <a:defRPr sz="2800">
                <a:solidFill>
                  <a:schemeClr val="bg1"/>
                </a:solidFill>
              </a:defRPr>
            </a:lvl8pPr>
            <a:lvl9pPr>
              <a:defRPr sz="2800">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endParaRPr lang="en-US">
              <a:solidFill>
                <a:srgbClr val="FFFFFF"/>
              </a:solidFill>
            </a:endParaRPr>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US" smtClean="0">
                <a:solidFill>
                  <a:srgbClr val="FFFFFF"/>
                </a:solidFill>
              </a:rPr>
              <a:pPr/>
              <a:t>‹#›</a:t>
            </a:fld>
            <a:endParaRPr lang="en-US">
              <a:solidFill>
                <a:srgbClr val="FFFFFF"/>
              </a:solidFill>
            </a:endParaRPr>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US" dirty="0">
              <a:solidFill>
                <a:srgbClr val="FFFFFF"/>
              </a:solidFill>
            </a:endParaRPr>
          </a:p>
        </p:txBody>
      </p:sp>
      <p:sp>
        <p:nvSpPr>
          <p:cNvPr id="12"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FFFFFF"/>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FFFFFF"/>
              </a:solidFill>
              <a:latin typeface="Arial" pitchFamily="34" charset="0"/>
              <a:cs typeface="Arial" pitchFamily="34" charset="0"/>
            </a:endParaRPr>
          </a:p>
        </p:txBody>
      </p:sp>
    </p:spTree>
    <p:extLst>
      <p:ext uri="{BB962C8B-B14F-4D97-AF65-F5344CB8AC3E}">
        <p14:creationId xmlns:p14="http://schemas.microsoft.com/office/powerpoint/2010/main" val="2171733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ection Divider">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468000" y="648000"/>
            <a:ext cx="8077200" cy="1066799"/>
          </a:xfrm>
        </p:spPr>
        <p:txBody>
          <a:bodyPr anchor="t" anchorCtr="0">
            <a:noAutofit/>
          </a:bodyPr>
          <a:lstStyle>
            <a:lvl1pPr>
              <a:lnSpc>
                <a:spcPct val="90000"/>
              </a:lnSpc>
              <a:defRPr sz="3200">
                <a:solidFill>
                  <a:schemeClr val="tx1"/>
                </a:solidFill>
              </a:defRPr>
            </a:lvl1pPr>
          </a:lstStyle>
          <a:p>
            <a:r>
              <a:rPr lang="en-US" noProof="0"/>
              <a:t>Click to edit Master title style</a:t>
            </a:r>
          </a:p>
        </p:txBody>
      </p:sp>
      <p:sp>
        <p:nvSpPr>
          <p:cNvPr id="58" name="Subtitle 2"/>
          <p:cNvSpPr>
            <a:spLocks noGrp="1"/>
          </p:cNvSpPr>
          <p:nvPr>
            <p:ph type="subTitle" idx="1"/>
          </p:nvPr>
        </p:nvSpPr>
        <p:spPr bwMode="black">
          <a:xfrm>
            <a:off x="533400" y="1905001"/>
            <a:ext cx="8077200" cy="1371599"/>
          </a:xfrm>
        </p:spPr>
        <p:txBody>
          <a:bodyPr>
            <a:noAutofit/>
          </a:bodyPr>
          <a:lstStyle>
            <a:lvl1pPr marL="0" indent="0" algn="l">
              <a:lnSpc>
                <a:spcPct val="90000"/>
              </a:lnSpc>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p>
        </p:txBody>
      </p:sp>
      <p:sp>
        <p:nvSpPr>
          <p:cNvPr id="33"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solidFill>
                <a:srgbClr val="000000"/>
              </a:solidFill>
            </a:endParaRPr>
          </a:p>
        </p:txBody>
      </p:sp>
      <p:cxnSp>
        <p:nvCxnSpPr>
          <p:cNvPr id="12" name="Shape 1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smtClean="0">
                <a:solidFill>
                  <a:srgbClr val="000000"/>
                </a:solidFill>
              </a:rPr>
              <a:pPr/>
              <a:t>‹#›</a:t>
            </a:fld>
            <a:endParaRPr lang="en-US">
              <a:solidFill>
                <a:srgbClr val="000000"/>
              </a:solidFill>
            </a:endParaRPr>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US" dirty="0">
              <a:solidFill>
                <a:srgbClr val="000000"/>
              </a:solidFill>
            </a:endParaRPr>
          </a:p>
        </p:txBody>
      </p:sp>
      <p:sp>
        <p:nvSpPr>
          <p:cNvPr id="11"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000000"/>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31896748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ection Divider: Colour">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baseline="0">
                <a:solidFill>
                  <a:schemeClr val="bg1"/>
                </a:solidFill>
              </a:defRPr>
            </a:lvl1pPr>
          </a:lstStyle>
          <a:p>
            <a:r>
              <a:rPr lang="en-US" noProof="0"/>
              <a:t>Click to edit Master title style</a:t>
            </a:r>
          </a:p>
        </p:txBody>
      </p:sp>
      <p:sp>
        <p:nvSpPr>
          <p:cNvPr id="22" name="Subtitle 2"/>
          <p:cNvSpPr>
            <a:spLocks noGrp="1"/>
          </p:cNvSpPr>
          <p:nvPr>
            <p:ph type="subTitle" idx="1"/>
          </p:nvPr>
        </p:nvSpPr>
        <p:spPr bwMode="black">
          <a:xfrm>
            <a:off x="533400" y="1905000"/>
            <a:ext cx="8077200" cy="1371600"/>
          </a:xfrm>
        </p:spPr>
        <p:txBody>
          <a:bodyPr>
            <a:noAutofit/>
          </a:bodyPr>
          <a:lstStyle>
            <a:lvl1pPr marL="0" indent="0" algn="l">
              <a:lnSpc>
                <a:spcPct val="90000"/>
              </a:lnSpc>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Click to edit Master subtitle style</a:t>
            </a:r>
          </a:p>
        </p:txBody>
      </p:sp>
      <p:sp>
        <p:nvSpPr>
          <p:cNvPr id="37"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endParaRPr lang="en-US">
              <a:solidFill>
                <a:srgbClr val="FFFFFF"/>
              </a:solidFill>
            </a:endParaRPr>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US" smtClean="0">
                <a:solidFill>
                  <a:srgbClr val="FFFFFF"/>
                </a:solidFill>
              </a:rPr>
              <a:pPr/>
              <a:t>‹#›</a:t>
            </a:fld>
            <a:endParaRPr lang="en-US">
              <a:solidFill>
                <a:srgbClr val="FFFFFF"/>
              </a:solidFill>
            </a:endParaRPr>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US" dirty="0">
              <a:solidFill>
                <a:srgbClr val="FFFFFF"/>
              </a:solidFill>
            </a:endParaRPr>
          </a:p>
        </p:txBody>
      </p:sp>
      <p:sp>
        <p:nvSpPr>
          <p:cNvPr id="12"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FFFFFF"/>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a:solidFill>
                <a:srgbClr val="FFFFFF"/>
              </a:solidFill>
              <a:latin typeface="Arial" pitchFamily="34" charset="0"/>
              <a:cs typeface="Arial" pitchFamily="34" charset="0"/>
            </a:endParaRPr>
          </a:p>
          <a:p>
            <a:pPr fontAlgn="auto">
              <a:spcBef>
                <a:spcPts val="0"/>
              </a:spcBef>
              <a:spcAft>
                <a:spcPts val="0"/>
              </a:spcAft>
            </a:pPr>
            <a:endParaRPr lang="en-US" sz="1000" dirty="0">
              <a:solidFill>
                <a:srgbClr val="FFFFFF"/>
              </a:solidFill>
              <a:latin typeface="Arial" pitchFamily="34" charset="0"/>
              <a:cs typeface="Arial" pitchFamily="34" charset="0"/>
            </a:endParaRPr>
          </a:p>
        </p:txBody>
      </p:sp>
    </p:spTree>
    <p:extLst>
      <p:ext uri="{BB962C8B-B14F-4D97-AF65-F5344CB8AC3E}">
        <p14:creationId xmlns:p14="http://schemas.microsoft.com/office/powerpoint/2010/main" val="36778626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Section Divider: Content">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468000" y="648000"/>
            <a:ext cx="8077200" cy="1066800"/>
          </a:xfrm>
        </p:spPr>
        <p:txBody>
          <a:bodyPr anchor="t" anchorCtr="0">
            <a:noAutofit/>
          </a:bodyPr>
          <a:lstStyle>
            <a:lvl1pPr>
              <a:lnSpc>
                <a:spcPct val="90000"/>
              </a:lnSpc>
              <a:defRPr sz="3200">
                <a:solidFill>
                  <a:schemeClr val="bg1"/>
                </a:solidFill>
              </a:defRPr>
            </a:lvl1pPr>
          </a:lstStyle>
          <a:p>
            <a:r>
              <a:rPr lang="en-US" noProof="0" dirty="0"/>
              <a:t>Click to edit Master title style</a:t>
            </a:r>
          </a:p>
        </p:txBody>
      </p:sp>
      <p:sp>
        <p:nvSpPr>
          <p:cNvPr id="20" name="Content Placeholder 19"/>
          <p:cNvSpPr>
            <a:spLocks noGrp="1"/>
          </p:cNvSpPr>
          <p:nvPr>
            <p:ph sz="quarter" idx="13"/>
          </p:nvPr>
        </p:nvSpPr>
        <p:spPr>
          <a:xfrm>
            <a:off x="533401" y="2819400"/>
            <a:ext cx="3962399" cy="3352800"/>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buClr>
                <a:schemeClr val="bg1"/>
              </a:buCl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3" name="Subtitle 2"/>
          <p:cNvSpPr>
            <a:spLocks noGrp="1"/>
          </p:cNvSpPr>
          <p:nvPr>
            <p:ph type="subTitle" idx="1"/>
          </p:nvPr>
        </p:nvSpPr>
        <p:spPr bwMode="black">
          <a:xfrm>
            <a:off x="533400" y="1905001"/>
            <a:ext cx="8077200" cy="762000"/>
          </a:xfrm>
        </p:spPr>
        <p:txBody>
          <a:bodyPr>
            <a:noAutofit/>
          </a:bodyPr>
          <a:lstStyle>
            <a:lvl1pPr marL="0" indent="0" algn="l">
              <a:lnSpc>
                <a:spcPct val="90000"/>
              </a:lnSpc>
              <a:buNone/>
              <a:defRPr sz="320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Click to edit Master subtitle style</a:t>
            </a:r>
          </a:p>
        </p:txBody>
      </p:sp>
      <p:sp>
        <p:nvSpPr>
          <p:cNvPr id="31"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endParaRPr lang="en-US">
              <a:solidFill>
                <a:srgbClr val="FFFFFF"/>
              </a:solidFill>
            </a:endParaRPr>
          </a:p>
        </p:txBody>
      </p:sp>
      <p:cxnSp>
        <p:nvCxnSpPr>
          <p:cNvPr id="12" name="Shape 11"/>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US" smtClean="0">
                <a:solidFill>
                  <a:srgbClr val="FFFFFF"/>
                </a:solidFill>
              </a:rPr>
              <a:pPr/>
              <a:t>‹#›</a:t>
            </a:fld>
            <a:endParaRPr lang="en-US">
              <a:solidFill>
                <a:srgbClr val="FFFFFF"/>
              </a:solidFill>
            </a:endParaRPr>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US" dirty="0">
              <a:solidFill>
                <a:srgbClr val="FFFFFF"/>
              </a:solidFill>
            </a:endParaRPr>
          </a:p>
        </p:txBody>
      </p:sp>
      <p:sp>
        <p:nvSpPr>
          <p:cNvPr id="13"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FFFFFF"/>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a:solidFill>
                <a:srgbClr val="FFFFFF"/>
              </a:solidFill>
              <a:latin typeface="Arial" pitchFamily="34" charset="0"/>
              <a:cs typeface="Arial" pitchFamily="34" charset="0"/>
            </a:endParaRPr>
          </a:p>
          <a:p>
            <a:pPr fontAlgn="auto">
              <a:spcBef>
                <a:spcPts val="0"/>
              </a:spcBef>
              <a:spcAft>
                <a:spcPts val="0"/>
              </a:spcAft>
            </a:pPr>
            <a:endParaRPr lang="en-US" sz="1000" dirty="0">
              <a:solidFill>
                <a:srgbClr val="FFFFFF"/>
              </a:solidFill>
              <a:latin typeface="Arial" pitchFamily="34" charset="0"/>
              <a:cs typeface="Arial" pitchFamily="34" charset="0"/>
            </a:endParaRPr>
          </a:p>
        </p:txBody>
      </p:sp>
    </p:spTree>
    <p:extLst>
      <p:ext uri="{BB962C8B-B14F-4D97-AF65-F5344CB8AC3E}">
        <p14:creationId xmlns:p14="http://schemas.microsoft.com/office/powerpoint/2010/main" val="39079061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ver Slide: Fixed Logo">
    <p:spTree>
      <p:nvGrpSpPr>
        <p:cNvPr id="1" name=""/>
        <p:cNvGrpSpPr/>
        <p:nvPr/>
      </p:nvGrpSpPr>
      <p:grpSpPr>
        <a:xfrm>
          <a:off x="0" y="0"/>
          <a:ext cx="0" cy="0"/>
          <a:chOff x="0" y="0"/>
          <a:chExt cx="0" cy="0"/>
        </a:xfrm>
      </p:grpSpPr>
      <p:cxnSp>
        <p:nvCxnSpPr>
          <p:cNvPr id="141" name="Shape 140"/>
          <p:cNvCxnSpPr/>
          <p:nvPr/>
        </p:nvCxnSpPr>
        <p:spPr>
          <a:xfrm rot="5400000" flipH="1" flipV="1">
            <a:off x="5096257" y="-2734056"/>
            <a:ext cx="152399" cy="6839712"/>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42" name="Title 1"/>
          <p:cNvSpPr>
            <a:spLocks noGrp="1"/>
          </p:cNvSpPr>
          <p:nvPr>
            <p:ph type="ctrTitle" hasCustomPrompt="1"/>
          </p:nvPr>
        </p:nvSpPr>
        <p:spPr bwMode="black">
          <a:xfrm>
            <a:off x="1895475" y="838200"/>
            <a:ext cx="5343525" cy="914400"/>
          </a:xfrm>
        </p:spPr>
        <p:txBody>
          <a:bodyPr anchor="t" anchorCtr="0">
            <a:noAutofit/>
          </a:bodyPr>
          <a:lstStyle>
            <a:lvl1pPr>
              <a:lnSpc>
                <a:spcPct val="90000"/>
              </a:lnSpc>
              <a:defRPr sz="3200" b="1" i="1" baseline="0">
                <a:solidFill>
                  <a:schemeClr val="tx1"/>
                </a:solidFill>
              </a:defRPr>
            </a:lvl1pPr>
          </a:lstStyle>
          <a:p>
            <a:r>
              <a:rPr lang="en-US" noProof="0"/>
              <a:t>Click to add the presentation’s main title</a:t>
            </a:r>
            <a:endParaRPr lang="en-US" noProof="0" dirty="0"/>
          </a:p>
        </p:txBody>
      </p:sp>
      <p:sp>
        <p:nvSpPr>
          <p:cNvPr id="143" name="Subtitle 2"/>
          <p:cNvSpPr>
            <a:spLocks noGrp="1"/>
          </p:cNvSpPr>
          <p:nvPr>
            <p:ph type="subTitle" idx="1" hasCustomPrompt="1"/>
          </p:nvPr>
        </p:nvSpPr>
        <p:spPr bwMode="black">
          <a:xfrm>
            <a:off x="1895475" y="1828799"/>
            <a:ext cx="5343525" cy="914401"/>
          </a:xfrm>
        </p:spPr>
        <p:txBody>
          <a:bodyPr>
            <a:noAutofit/>
          </a:bodyPr>
          <a:lstStyle>
            <a:lvl1pPr marL="0" indent="0" algn="l">
              <a:lnSpc>
                <a:spcPct val="90000"/>
              </a:lnSpc>
              <a:spcAft>
                <a:spcPts val="0"/>
              </a:spcAft>
              <a:buNone/>
              <a:defRPr sz="3200" baseline="0">
                <a:solidFill>
                  <a:schemeClr val="tx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Subtitle and date (move higher if title is only one line)</a:t>
            </a:r>
            <a:endParaRPr lang="en-US" noProof="0" dirty="0"/>
          </a:p>
        </p:txBody>
      </p:sp>
      <p:sp>
        <p:nvSpPr>
          <p:cNvPr id="144" name="Text Placeholder 31"/>
          <p:cNvSpPr>
            <a:spLocks noGrp="1"/>
          </p:cNvSpPr>
          <p:nvPr>
            <p:ph type="body" sz="quarter" idx="10" hasCustomPrompt="1"/>
          </p:nvPr>
        </p:nvSpPr>
        <p:spPr bwMode="black">
          <a:xfrm>
            <a:off x="1895475" y="374904"/>
            <a:ext cx="4105656" cy="146304"/>
          </a:xfrm>
        </p:spPr>
        <p:txBody>
          <a:bodyPr/>
          <a:lstStyle>
            <a:lvl1pPr>
              <a:defRPr sz="1100">
                <a:solidFill>
                  <a:schemeClr val="tx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US" noProof="0"/>
              <a:t>www.pwccn.com</a:t>
            </a:r>
            <a:endParaRPr lang="en-US" noProof="0" dirty="0"/>
          </a:p>
        </p:txBody>
      </p:sp>
      <p:grpSp>
        <p:nvGrpSpPr>
          <p:cNvPr id="102" name="Group 101"/>
          <p:cNvGrpSpPr>
            <a:grpSpLocks noChangeAspect="1"/>
          </p:cNvGrpSpPr>
          <p:nvPr userDrawn="1"/>
        </p:nvGrpSpPr>
        <p:grpSpPr>
          <a:xfrm>
            <a:off x="968592" y="5768681"/>
            <a:ext cx="1232283" cy="935789"/>
            <a:chOff x="518032" y="-1032869"/>
            <a:chExt cx="6161413" cy="4678943"/>
          </a:xfrm>
        </p:grpSpPr>
        <p:grpSp>
          <p:nvGrpSpPr>
            <p:cNvPr id="103" name="Group 73"/>
            <p:cNvGrpSpPr>
              <a:grpSpLocks noChangeAspect="1"/>
            </p:cNvGrpSpPr>
            <p:nvPr/>
          </p:nvGrpSpPr>
          <p:grpSpPr>
            <a:xfrm>
              <a:off x="4438637" y="-1032863"/>
              <a:ext cx="2240792" cy="2011550"/>
              <a:chOff x="1905000" y="5715000"/>
              <a:chExt cx="445770" cy="381000"/>
            </a:xfrm>
          </p:grpSpPr>
          <p:sp>
            <p:nvSpPr>
              <p:cNvPr id="107" name="Rectangle 25"/>
              <p:cNvSpPr>
                <a:spLocks noChangeArrowheads="1"/>
              </p:cNvSpPr>
              <p:nvPr userDrawn="1"/>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08" name="Rectangle 26"/>
              <p:cNvSpPr>
                <a:spLocks noChangeArrowheads="1"/>
              </p:cNvSpPr>
              <p:nvPr userDrawn="1"/>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09" name="Rectangle 27"/>
              <p:cNvSpPr>
                <a:spLocks noChangeArrowheads="1"/>
              </p:cNvSpPr>
              <p:nvPr userDrawn="1"/>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10" name="Rectangle 28"/>
              <p:cNvSpPr>
                <a:spLocks noChangeArrowheads="1"/>
              </p:cNvSpPr>
              <p:nvPr userDrawn="1"/>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11" name="Rectangle 29"/>
              <p:cNvSpPr>
                <a:spLocks noChangeArrowheads="1"/>
              </p:cNvSpPr>
              <p:nvPr userDrawn="1"/>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12" name="Rectangle 30"/>
              <p:cNvSpPr>
                <a:spLocks noChangeArrowheads="1"/>
              </p:cNvSpPr>
              <p:nvPr userDrawn="1"/>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13" name="Rectangle 31"/>
              <p:cNvSpPr>
                <a:spLocks noChangeArrowheads="1"/>
              </p:cNvSpPr>
              <p:nvPr userDrawn="1"/>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14" name="Rectangle 32"/>
              <p:cNvSpPr>
                <a:spLocks noChangeArrowheads="1"/>
              </p:cNvSpPr>
              <p:nvPr userDrawn="1"/>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15" name="Freeform 33"/>
              <p:cNvSpPr>
                <a:spLocks/>
              </p:cNvSpPr>
              <p:nvPr userDrawn="1"/>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16" name="Rectangle 34"/>
              <p:cNvSpPr>
                <a:spLocks noChangeArrowheads="1"/>
              </p:cNvSpPr>
              <p:nvPr userDrawn="1"/>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17" name="Rectangle 35"/>
              <p:cNvSpPr>
                <a:spLocks noChangeArrowheads="1"/>
              </p:cNvSpPr>
              <p:nvPr userDrawn="1"/>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18" name="Rectangle 36"/>
              <p:cNvSpPr>
                <a:spLocks noChangeArrowheads="1"/>
              </p:cNvSpPr>
              <p:nvPr userDrawn="1"/>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19" name="Rectangle 25"/>
              <p:cNvSpPr>
                <a:spLocks noChangeArrowheads="1"/>
              </p:cNvSpPr>
              <p:nvPr/>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20" name="Rectangle 26"/>
              <p:cNvSpPr>
                <a:spLocks noChangeArrowheads="1"/>
              </p:cNvSpPr>
              <p:nvPr/>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21" name="Rectangle 27"/>
              <p:cNvSpPr>
                <a:spLocks noChangeArrowheads="1"/>
              </p:cNvSpPr>
              <p:nvPr/>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22" name="Rectangle 28"/>
              <p:cNvSpPr>
                <a:spLocks noChangeArrowheads="1"/>
              </p:cNvSpPr>
              <p:nvPr/>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23" name="Rectangle 29"/>
              <p:cNvSpPr>
                <a:spLocks noChangeArrowheads="1"/>
              </p:cNvSpPr>
              <p:nvPr/>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24" name="Rectangle 30"/>
              <p:cNvSpPr>
                <a:spLocks noChangeArrowheads="1"/>
              </p:cNvSpPr>
              <p:nvPr/>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25" name="Rectangle 31"/>
              <p:cNvSpPr>
                <a:spLocks noChangeArrowheads="1"/>
              </p:cNvSpPr>
              <p:nvPr/>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26" name="Rectangle 32"/>
              <p:cNvSpPr>
                <a:spLocks noChangeArrowheads="1"/>
              </p:cNvSpPr>
              <p:nvPr/>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27" name="Freeform 33"/>
              <p:cNvSpPr>
                <a:spLocks/>
              </p:cNvSpPr>
              <p:nvPr/>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28" name="Rectangle 34"/>
              <p:cNvSpPr>
                <a:spLocks noChangeArrowheads="1"/>
              </p:cNvSpPr>
              <p:nvPr/>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29" name="Rectangle 35"/>
              <p:cNvSpPr>
                <a:spLocks noChangeArrowheads="1"/>
              </p:cNvSpPr>
              <p:nvPr/>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30" name="Rectangle 36"/>
              <p:cNvSpPr>
                <a:spLocks noChangeArrowheads="1"/>
              </p:cNvSpPr>
              <p:nvPr/>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grpSp>
        <p:grpSp>
          <p:nvGrpSpPr>
            <p:cNvPr id="104" name="Group 32"/>
            <p:cNvGrpSpPr/>
            <p:nvPr/>
          </p:nvGrpSpPr>
          <p:grpSpPr>
            <a:xfrm>
              <a:off x="518032" y="978681"/>
              <a:ext cx="4572000" cy="2667393"/>
              <a:chOff x="518032" y="978681"/>
              <a:chExt cx="4572000" cy="2667393"/>
            </a:xfrm>
          </p:grpSpPr>
          <p:sp>
            <p:nvSpPr>
              <p:cNvPr id="105"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06"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grpSp>
      </p:grpSp>
      <p:pic>
        <p:nvPicPr>
          <p:cNvPr id="35" name="Picture 3"/>
          <p:cNvPicPr>
            <a:picLocks noChangeAspect="1" noChangeArrowheads="1"/>
          </p:cNvPicPr>
          <p:nvPr userDrawn="1"/>
        </p:nvPicPr>
        <p:blipFill>
          <a:blip r:embed="rId2" cstate="print"/>
          <a:srcRect/>
          <a:stretch>
            <a:fillRect/>
          </a:stretch>
        </p:blipFill>
        <p:spPr bwMode="auto">
          <a:xfrm>
            <a:off x="7391400" y="6360762"/>
            <a:ext cx="1211653" cy="284588"/>
          </a:xfrm>
          <a:prstGeom prst="rect">
            <a:avLst/>
          </a:prstGeom>
          <a:noFill/>
          <a:ln w="9525">
            <a:noFill/>
            <a:miter lim="800000"/>
            <a:headEnd/>
            <a:tailEnd/>
          </a:ln>
          <a:effectLst/>
        </p:spPr>
      </p:pic>
    </p:spTree>
    <p:extLst>
      <p:ext uri="{BB962C8B-B14F-4D97-AF65-F5344CB8AC3E}">
        <p14:creationId xmlns:p14="http://schemas.microsoft.com/office/powerpoint/2010/main" val="40075030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ver Slide: Client Logo">
    <p:spTree>
      <p:nvGrpSpPr>
        <p:cNvPr id="1" name=""/>
        <p:cNvGrpSpPr/>
        <p:nvPr/>
      </p:nvGrpSpPr>
      <p:grpSpPr>
        <a:xfrm>
          <a:off x="0" y="0"/>
          <a:ext cx="0" cy="0"/>
          <a:chOff x="0" y="0"/>
          <a:chExt cx="0" cy="0"/>
        </a:xfrm>
      </p:grpSpPr>
      <p:grpSp>
        <p:nvGrpSpPr>
          <p:cNvPr id="32" name="Group 31"/>
          <p:cNvGrpSpPr/>
          <p:nvPr userDrawn="1"/>
        </p:nvGrpSpPr>
        <p:grpSpPr bwMode="gray">
          <a:xfrm>
            <a:off x="1752601" y="1"/>
            <a:ext cx="7391400" cy="6176009"/>
            <a:chOff x="19140488" y="13674"/>
            <a:chExt cx="7443798" cy="6145827"/>
          </a:xfrm>
        </p:grpSpPr>
        <p:sp>
          <p:nvSpPr>
            <p:cNvPr id="35"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6"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7"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2"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3"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4"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8"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9"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50"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51"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52"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grpSp>
      <p:sp>
        <p:nvSpPr>
          <p:cNvPr id="4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US" noProof="0"/>
              <a:t>Click to add the presentation’s main title</a:t>
            </a:r>
          </a:p>
        </p:txBody>
      </p:sp>
      <p:sp>
        <p:nvSpPr>
          <p:cNvPr id="46"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Subtitle and date (move higher if title is only one line)</a:t>
            </a:r>
            <a:endParaRPr lang="en-US" noProof="0" dirty="0"/>
          </a:p>
        </p:txBody>
      </p:sp>
      <p:sp>
        <p:nvSpPr>
          <p:cNvPr id="47"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US" noProof="0"/>
              <a:t>www.pwccn.com</a:t>
            </a:r>
            <a:endParaRPr lang="en-US" noProof="0" dirty="0"/>
          </a:p>
        </p:txBody>
      </p:sp>
      <p:grpSp>
        <p:nvGrpSpPr>
          <p:cNvPr id="96" name="Group 32"/>
          <p:cNvGrpSpPr/>
          <p:nvPr/>
        </p:nvGrpSpPr>
        <p:grpSpPr>
          <a:xfrm>
            <a:off x="968592" y="6170991"/>
            <a:ext cx="914400" cy="533479"/>
            <a:chOff x="518032" y="978681"/>
            <a:chExt cx="4572000" cy="2667393"/>
          </a:xfrm>
        </p:grpSpPr>
        <p:sp>
          <p:nvSpPr>
            <p:cNvPr id="9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98"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grpSp>
      <p:pic>
        <p:nvPicPr>
          <p:cNvPr id="28" name="Picture 3"/>
          <p:cNvPicPr>
            <a:picLocks noChangeAspect="1" noChangeArrowheads="1"/>
          </p:cNvPicPr>
          <p:nvPr userDrawn="1"/>
        </p:nvPicPr>
        <p:blipFill>
          <a:blip r:embed="rId2" cstate="print"/>
          <a:srcRect/>
          <a:stretch>
            <a:fillRect/>
          </a:stretch>
        </p:blipFill>
        <p:spPr bwMode="auto">
          <a:xfrm>
            <a:off x="7391400" y="6360762"/>
            <a:ext cx="1211653" cy="284588"/>
          </a:xfrm>
          <a:prstGeom prst="rect">
            <a:avLst/>
          </a:prstGeom>
          <a:noFill/>
          <a:ln w="9525">
            <a:noFill/>
            <a:miter lim="800000"/>
            <a:headEnd/>
            <a:tailEnd/>
          </a:ln>
          <a:effectLst/>
        </p:spPr>
      </p:pic>
    </p:spTree>
    <p:extLst>
      <p:ext uri="{BB962C8B-B14F-4D97-AF65-F5344CB8AC3E}">
        <p14:creationId xmlns:p14="http://schemas.microsoft.com/office/powerpoint/2010/main" val="13918071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ver Slide: Picture">
    <p:spTree>
      <p:nvGrpSpPr>
        <p:cNvPr id="1" name=""/>
        <p:cNvGrpSpPr/>
        <p:nvPr/>
      </p:nvGrpSpPr>
      <p:grpSpPr>
        <a:xfrm>
          <a:off x="0" y="0"/>
          <a:ext cx="0" cy="0"/>
          <a:chOff x="0" y="0"/>
          <a:chExt cx="0" cy="0"/>
        </a:xfrm>
      </p:grpSpPr>
      <p:grpSp>
        <p:nvGrpSpPr>
          <p:cNvPr id="27" name="Group 26"/>
          <p:cNvGrpSpPr/>
          <p:nvPr userDrawn="1"/>
        </p:nvGrpSpPr>
        <p:grpSpPr bwMode="gray">
          <a:xfrm>
            <a:off x="1752601" y="1"/>
            <a:ext cx="7391400" cy="6176009"/>
            <a:chOff x="19140488" y="13674"/>
            <a:chExt cx="7443798" cy="6145827"/>
          </a:xfrm>
        </p:grpSpPr>
        <p:sp>
          <p:nvSpPr>
            <p:cNvPr id="28"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3"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0"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1"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2"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3"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4"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grpSp>
      <p:sp>
        <p:nvSpPr>
          <p:cNvPr id="54"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US" noProof="0"/>
              <a:t>Click to add the presentation’s main title</a:t>
            </a:r>
            <a:endParaRPr lang="en-US" noProof="0" dirty="0"/>
          </a:p>
        </p:txBody>
      </p:sp>
      <p:sp>
        <p:nvSpPr>
          <p:cNvPr id="55"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Subtitle and date (move higher if title is only one line)</a:t>
            </a:r>
            <a:endParaRPr lang="en-US" noProof="0" dirty="0"/>
          </a:p>
        </p:txBody>
      </p:sp>
      <p:sp>
        <p:nvSpPr>
          <p:cNvPr id="56"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US" noProof="0"/>
              <a:t>www.pwccn.com</a:t>
            </a:r>
            <a:endParaRPr lang="en-US" noProof="0" dirty="0"/>
          </a:p>
        </p:txBody>
      </p:sp>
      <p:sp>
        <p:nvSpPr>
          <p:cNvPr id="17" name="Picture Placeholder 76"/>
          <p:cNvSpPr>
            <a:spLocks noGrp="1"/>
          </p:cNvSpPr>
          <p:nvPr>
            <p:ph type="pic" sz="quarter" idx="13"/>
          </p:nvPr>
        </p:nvSpPr>
        <p:spPr>
          <a:xfrm>
            <a:off x="1752600" y="2899977"/>
            <a:ext cx="6324600" cy="3272223"/>
          </a:xfrm>
        </p:spPr>
        <p:txBody>
          <a:bodyPr/>
          <a:lstStyle>
            <a:lvl1pPr>
              <a:defRPr sz="1400"/>
            </a:lvl1pPr>
          </a:lstStyle>
          <a:p>
            <a:r>
              <a:rPr lang="en-US" noProof="0"/>
              <a:t>Click icon to add picture</a:t>
            </a:r>
            <a:endParaRPr lang="en-US" noProof="0" dirty="0"/>
          </a:p>
        </p:txBody>
      </p:sp>
      <p:grpSp>
        <p:nvGrpSpPr>
          <p:cNvPr id="18" name="Group 32"/>
          <p:cNvGrpSpPr/>
          <p:nvPr userDrawn="1"/>
        </p:nvGrpSpPr>
        <p:grpSpPr>
          <a:xfrm>
            <a:off x="968592" y="6170991"/>
            <a:ext cx="914400" cy="533479"/>
            <a:chOff x="518032" y="978681"/>
            <a:chExt cx="4572000" cy="2667393"/>
          </a:xfrm>
        </p:grpSpPr>
        <p:sp>
          <p:nvSpPr>
            <p:cNvPr id="19"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21"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grpSp>
      <p:pic>
        <p:nvPicPr>
          <p:cNvPr id="22" name="Picture 3"/>
          <p:cNvPicPr>
            <a:picLocks noChangeAspect="1" noChangeArrowheads="1"/>
          </p:cNvPicPr>
          <p:nvPr userDrawn="1"/>
        </p:nvPicPr>
        <p:blipFill>
          <a:blip r:embed="rId2" cstate="print"/>
          <a:srcRect/>
          <a:stretch>
            <a:fillRect/>
          </a:stretch>
        </p:blipFill>
        <p:spPr bwMode="auto">
          <a:xfrm>
            <a:off x="7391400" y="6360762"/>
            <a:ext cx="1211653" cy="284588"/>
          </a:xfrm>
          <a:prstGeom prst="rect">
            <a:avLst/>
          </a:prstGeom>
          <a:noFill/>
          <a:ln w="9525">
            <a:noFill/>
            <a:miter lim="800000"/>
            <a:headEnd/>
            <a:tailEnd/>
          </a:ln>
          <a:effectLst/>
        </p:spPr>
      </p:pic>
    </p:spTree>
    <p:extLst>
      <p:ext uri="{BB962C8B-B14F-4D97-AF65-F5344CB8AC3E}">
        <p14:creationId xmlns:p14="http://schemas.microsoft.com/office/powerpoint/2010/main" val="2073621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 On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i="0"/>
            </a:lvl1pPr>
          </a:lstStyle>
          <a:p>
            <a:r>
              <a:rPr lang="en-US" noProof="0" dirty="0"/>
              <a:t>Click to edit Master title style</a:t>
            </a:r>
          </a:p>
        </p:txBody>
      </p:sp>
      <p:sp>
        <p:nvSpPr>
          <p:cNvPr id="31" name="Content Placeholder 26"/>
          <p:cNvSpPr>
            <a:spLocks noGrp="1"/>
          </p:cNvSpPr>
          <p:nvPr>
            <p:ph sz="quarter" idx="15"/>
          </p:nvPr>
        </p:nvSpPr>
        <p:spPr>
          <a:xfrm>
            <a:off x="533400" y="1752600"/>
            <a:ext cx="8077200" cy="4419600"/>
          </a:xfrm>
        </p:spPr>
        <p:txBody>
          <a:bodyPr/>
          <a:lstStyle>
            <a:lvl1pPr>
              <a:defRPr baseline="0"/>
            </a:lvl1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solidFill>
                <a:srgbClr val="000000"/>
              </a:solidFill>
            </a:endParaRPr>
          </a:p>
        </p:txBody>
      </p:sp>
      <p:sp>
        <p:nvSpPr>
          <p:cNvPr id="32" name="PwCFirm"/>
          <p:cNvSpPr txBox="1"/>
          <p:nvPr/>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dirty="0">
                <a:solidFill>
                  <a:srgbClr val="000000"/>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000000"/>
              </a:solidFill>
              <a:latin typeface="Arial" pitchFamily="34" charset="0"/>
              <a:cs typeface="Arial" pitchFamily="34" charset="0"/>
            </a:endParaRPr>
          </a:p>
        </p:txBody>
      </p:sp>
      <p:cxnSp>
        <p:nvCxnSpPr>
          <p:cNvPr id="15" name="Shape 14"/>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smtClean="0">
                <a:solidFill>
                  <a:srgbClr val="000000"/>
                </a:solidFill>
              </a:rPr>
              <a:pPr/>
              <a:t>‹#›</a:t>
            </a:fld>
            <a:endParaRPr lang="en-US">
              <a:solidFill>
                <a:srgbClr val="000000"/>
              </a:solidFill>
            </a:endParaRPr>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US" dirty="0">
              <a:solidFill>
                <a:srgbClr val="000000"/>
              </a:solidFill>
            </a:endParaRPr>
          </a:p>
        </p:txBody>
      </p:sp>
    </p:spTree>
    <p:extLst>
      <p:ext uri="{BB962C8B-B14F-4D97-AF65-F5344CB8AC3E}">
        <p14:creationId xmlns:p14="http://schemas.microsoft.com/office/powerpoint/2010/main" val="8773271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over Slide: Colour">
    <p:spTree>
      <p:nvGrpSpPr>
        <p:cNvPr id="1" name=""/>
        <p:cNvGrpSpPr/>
        <p:nvPr/>
      </p:nvGrpSpPr>
      <p:grpSpPr>
        <a:xfrm>
          <a:off x="0" y="0"/>
          <a:ext cx="0" cy="0"/>
          <a:chOff x="0" y="0"/>
          <a:chExt cx="0" cy="0"/>
        </a:xfrm>
      </p:grpSpPr>
      <p:sp>
        <p:nvSpPr>
          <p:cNvPr id="82" name="Rectangle 649"/>
          <p:cNvSpPr>
            <a:spLocks noChangeArrowheads="1"/>
          </p:cNvSpPr>
          <p:nvPr/>
        </p:nvSpPr>
        <p:spPr bwMode="gray">
          <a:xfrm>
            <a:off x="7391400" y="685801"/>
            <a:ext cx="1752600" cy="5486399"/>
          </a:xfrm>
          <a:prstGeom prst="rect">
            <a:avLst/>
          </a:prstGeom>
          <a:solidFill>
            <a:schemeClr val="tx2">
              <a:lumMod val="40000"/>
              <a:lumOff val="6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a:solidFill>
                <a:srgbClr val="000000"/>
              </a:solidFill>
              <a:latin typeface="Arial"/>
            </a:endParaRPr>
          </a:p>
        </p:txBody>
      </p:sp>
      <p:sp>
        <p:nvSpPr>
          <p:cNvPr id="81" name="Rectangle 648"/>
          <p:cNvSpPr>
            <a:spLocks noChangeArrowheads="1"/>
          </p:cNvSpPr>
          <p:nvPr/>
        </p:nvSpPr>
        <p:spPr bwMode="gray">
          <a:xfrm>
            <a:off x="1752600" y="0"/>
            <a:ext cx="5638800" cy="685800"/>
          </a:xfrm>
          <a:prstGeom prst="rect">
            <a:avLst/>
          </a:prstGeom>
          <a:solidFill>
            <a:schemeClr val="tx2">
              <a:lumMod val="60000"/>
              <a:lumOff val="4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a:solidFill>
                <a:srgbClr val="000000"/>
              </a:solidFill>
              <a:latin typeface="Arial"/>
            </a:endParaRPr>
          </a:p>
        </p:txBody>
      </p:sp>
      <p:sp>
        <p:nvSpPr>
          <p:cNvPr id="83" name="Rectangle 650"/>
          <p:cNvSpPr>
            <a:spLocks noChangeArrowheads="1"/>
          </p:cNvSpPr>
          <p:nvPr/>
        </p:nvSpPr>
        <p:spPr bwMode="gray">
          <a:xfrm>
            <a:off x="1752600" y="685800"/>
            <a:ext cx="5638800" cy="5486400"/>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a:solidFill>
                <a:srgbClr val="000000"/>
              </a:solidFill>
              <a:latin typeface="Arial"/>
            </a:endParaRPr>
          </a:p>
        </p:txBody>
      </p:sp>
      <p:sp>
        <p:nvSpPr>
          <p:cNvPr id="50"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US" noProof="0"/>
              <a:t>Click to add the presentation’s main title</a:t>
            </a:r>
            <a:endParaRPr lang="en-US" noProof="0" dirty="0"/>
          </a:p>
        </p:txBody>
      </p:sp>
      <p:sp>
        <p:nvSpPr>
          <p:cNvPr id="51"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Subtitle and date (move higher if title is only one line)</a:t>
            </a:r>
            <a:endParaRPr lang="en-US" noProof="0" dirty="0"/>
          </a:p>
        </p:txBody>
      </p:sp>
      <p:sp>
        <p:nvSpPr>
          <p:cNvPr id="52"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US" noProof="0"/>
              <a:t>www.pwccn.com</a:t>
            </a:r>
            <a:endParaRPr lang="en-US" noProof="0" dirty="0"/>
          </a:p>
        </p:txBody>
      </p:sp>
      <p:grpSp>
        <p:nvGrpSpPr>
          <p:cNvPr id="11" name="Group 32"/>
          <p:cNvGrpSpPr/>
          <p:nvPr userDrawn="1"/>
        </p:nvGrpSpPr>
        <p:grpSpPr>
          <a:xfrm>
            <a:off x="968592" y="6170991"/>
            <a:ext cx="914400" cy="533479"/>
            <a:chOff x="518032" y="978681"/>
            <a:chExt cx="4572000" cy="2667393"/>
          </a:xfrm>
        </p:grpSpPr>
        <p:sp>
          <p:nvSpPr>
            <p:cNvPr id="12" name="Rectangle 37"/>
            <p:cNvSpPr>
              <a:spLocks noChangeArrowheads="1"/>
            </p:cNvSpPr>
            <p:nvPr userDrawn="1"/>
          </p:nvSpPr>
          <p:spPr bwMode="black">
            <a:xfrm>
              <a:off x="3295650" y="978681"/>
              <a:ext cx="1143000" cy="263229"/>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3"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grpSp>
      <p:pic>
        <p:nvPicPr>
          <p:cNvPr id="14" name="Picture 3"/>
          <p:cNvPicPr>
            <a:picLocks noChangeAspect="1" noChangeArrowheads="1"/>
          </p:cNvPicPr>
          <p:nvPr userDrawn="1"/>
        </p:nvPicPr>
        <p:blipFill>
          <a:blip r:embed="rId2" cstate="print"/>
          <a:srcRect/>
          <a:stretch>
            <a:fillRect/>
          </a:stretch>
        </p:blipFill>
        <p:spPr bwMode="auto">
          <a:xfrm>
            <a:off x="7391400" y="6360762"/>
            <a:ext cx="1211653" cy="284588"/>
          </a:xfrm>
          <a:prstGeom prst="rect">
            <a:avLst/>
          </a:prstGeom>
          <a:noFill/>
          <a:ln w="9525">
            <a:noFill/>
            <a:miter lim="800000"/>
            <a:headEnd/>
            <a:tailEnd/>
          </a:ln>
          <a:effectLst/>
        </p:spPr>
      </p:pic>
    </p:spTree>
    <p:extLst>
      <p:ext uri="{BB962C8B-B14F-4D97-AF65-F5344CB8AC3E}">
        <p14:creationId xmlns:p14="http://schemas.microsoft.com/office/powerpoint/2010/main" val="9962592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losing Statemen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sz="3200">
                <a:solidFill>
                  <a:schemeClr val="tx1"/>
                </a:solidFill>
              </a:defRPr>
            </a:lvl1pPr>
          </a:lstStyle>
          <a:p>
            <a:r>
              <a:rPr lang="en-US" noProof="0"/>
              <a:t>Click to edit Master title style</a:t>
            </a:r>
          </a:p>
        </p:txBody>
      </p:sp>
      <p:sp>
        <p:nvSpPr>
          <p:cNvPr id="11" name="Text Placeholder 10"/>
          <p:cNvSpPr>
            <a:spLocks noGrp="1"/>
          </p:cNvSpPr>
          <p:nvPr>
            <p:ph type="body" sz="quarter" idx="10" hasCustomPrompt="1"/>
          </p:nvPr>
        </p:nvSpPr>
        <p:spPr>
          <a:xfrm>
            <a:off x="533400" y="5867400"/>
            <a:ext cx="4800600" cy="762000"/>
          </a:xfrm>
        </p:spPr>
        <p:txBody>
          <a:bodyPr anchor="b"/>
          <a:lstStyle>
            <a:lvl1pPr>
              <a:defRPr sz="900">
                <a:latin typeface="Arial" pitchFamily="34" charset="0"/>
                <a:cs typeface="Arial" pitchFamily="34" charset="0"/>
              </a:defRPr>
            </a:lvl1pPr>
          </a:lstStyle>
          <a:p>
            <a:pPr lvl="0"/>
            <a:r>
              <a:rPr lang="en-US" noProof="0"/>
              <a:t>Add legal and copyright disclaimers here.</a:t>
            </a:r>
          </a:p>
        </p:txBody>
      </p:sp>
      <p:cxnSp>
        <p:nvCxnSpPr>
          <p:cNvPr id="7" name="Shape 6"/>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36277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itle and Chart">
    <p:spTree>
      <p:nvGrpSpPr>
        <p:cNvPr id="1" name=""/>
        <p:cNvGrpSpPr/>
        <p:nvPr/>
      </p:nvGrpSpPr>
      <p:grpSpPr>
        <a:xfrm>
          <a:off x="0" y="0"/>
          <a:ext cx="0" cy="0"/>
          <a:chOff x="0" y="0"/>
          <a:chExt cx="0" cy="0"/>
        </a:xfrm>
      </p:grpSpPr>
      <p:sp>
        <p:nvSpPr>
          <p:cNvPr id="3" name="Chart Placeholder 2"/>
          <p:cNvSpPr>
            <a:spLocks noGrp="1"/>
          </p:cNvSpPr>
          <p:nvPr>
            <p:ph type="chart" idx="1"/>
          </p:nvPr>
        </p:nvSpPr>
        <p:spPr>
          <a:xfrm>
            <a:off x="160339" y="1752601"/>
            <a:ext cx="8821737" cy="4335463"/>
          </a:xfrm>
        </p:spPr>
        <p:txBody>
          <a:bodyPr/>
          <a:lstStyle/>
          <a:p>
            <a:pPr lvl="0"/>
            <a:endParaRPr lang="en-US" noProof="0"/>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2666A6"/>
              </a:solidFill>
            </a:endParaRPr>
          </a:p>
        </p:txBody>
      </p:sp>
    </p:spTree>
    <p:extLst>
      <p:ext uri="{BB962C8B-B14F-4D97-AF65-F5344CB8AC3E}">
        <p14:creationId xmlns:p14="http://schemas.microsoft.com/office/powerpoint/2010/main" val="33705159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Content: Title with Footers">
    <p:spTree>
      <p:nvGrpSpPr>
        <p:cNvPr id="1" name=""/>
        <p:cNvGrpSpPr/>
        <p:nvPr/>
      </p:nvGrpSpPr>
      <p:grpSpPr>
        <a:xfrm>
          <a:off x="0" y="0"/>
          <a:ext cx="0" cy="0"/>
          <a:chOff x="0" y="0"/>
          <a:chExt cx="0" cy="0"/>
        </a:xfrm>
      </p:grpSpPr>
      <p:sp>
        <p:nvSpPr>
          <p:cNvPr id="9" name="Title Placeholder 1"/>
          <p:cNvSpPr>
            <a:spLocks noGrp="1"/>
          </p:cNvSpPr>
          <p:nvPr>
            <p:ph type="title"/>
          </p:nvPr>
        </p:nvSpPr>
        <p:spPr>
          <a:xfrm>
            <a:off x="484910" y="1008529"/>
            <a:ext cx="8174182" cy="806824"/>
          </a:xfrm>
          <a:prstGeom prst="rect">
            <a:avLst/>
          </a:prstGeom>
        </p:spPr>
        <p:txBody>
          <a:bodyPr vert="horz" lIns="0" tIns="0" rIns="0" bIns="0" rtlCol="0" anchor="t" anchorCtr="0">
            <a:noAutofit/>
          </a:bodyPr>
          <a:lstStyle/>
          <a:p>
            <a:r>
              <a:rPr lang="en-US" noProof="0"/>
              <a:t>Click to edit Master title style</a:t>
            </a:r>
            <a:endParaRPr lang="en-US" noProof="0" dirty="0"/>
          </a:p>
        </p:txBody>
      </p:sp>
      <p:sp>
        <p:nvSpPr>
          <p:cNvPr id="19" name="Footer Placeholder 4"/>
          <p:cNvSpPr>
            <a:spLocks noGrp="1"/>
          </p:cNvSpPr>
          <p:nvPr>
            <p:ph type="ftr" sz="quarter" idx="3"/>
          </p:nvPr>
        </p:nvSpPr>
        <p:spPr>
          <a:xfrm>
            <a:off x="490309" y="6252884"/>
            <a:ext cx="5255450" cy="134470"/>
          </a:xfrm>
          <a:prstGeom prst="rect">
            <a:avLst/>
          </a:prstGeom>
        </p:spPr>
        <p:txBody>
          <a:bodyPr vert="horz" lIns="0" tIns="0" rIns="0" bIns="0" anchor="b" anchorCtr="0">
            <a:noAutofit/>
          </a:bodyPr>
          <a:lstStyle>
            <a:lvl1pPr algn="l">
              <a:defRPr sz="900">
                <a:solidFill>
                  <a:schemeClr val="tx1"/>
                </a:solidFill>
                <a:latin typeface="Arial" pitchFamily="34" charset="0"/>
                <a:cs typeface="Arial" pitchFamily="34" charset="0"/>
              </a:defRPr>
            </a:lvl1pPr>
          </a:lstStyle>
          <a:p>
            <a:endParaRPr lang="en-US" dirty="0">
              <a:solidFill>
                <a:srgbClr val="000000"/>
              </a:solidFill>
            </a:endParaRPr>
          </a:p>
        </p:txBody>
      </p:sp>
      <p:sp>
        <p:nvSpPr>
          <p:cNvPr id="10" name="Slide Number Placeholder 5"/>
          <p:cNvSpPr>
            <a:spLocks noGrp="1"/>
          </p:cNvSpPr>
          <p:nvPr>
            <p:ph type="sldNum" sz="quarter" idx="4"/>
          </p:nvPr>
        </p:nvSpPr>
        <p:spPr>
          <a:xfrm>
            <a:off x="7135091" y="6387354"/>
            <a:ext cx="1524000" cy="134471"/>
          </a:xfrm>
          <a:prstGeom prst="rect">
            <a:avLst/>
          </a:prstGeom>
        </p:spPr>
        <p:txBody>
          <a:bodyPr lIns="0" tIns="0" rIns="0" bIns="0" anchor="t" anchorCtr="0">
            <a:noAutofit/>
          </a:bodyPr>
          <a:lstStyle>
            <a:lvl1pPr algn="r">
              <a:defRPr sz="900">
                <a:solidFill>
                  <a:schemeClr val="tx1"/>
                </a:solidFill>
                <a:latin typeface="Arial" pitchFamily="34" charset="0"/>
                <a:cs typeface="Arial" pitchFamily="34" charset="0"/>
              </a:defRPr>
            </a:lvl1pPr>
          </a:lstStyle>
          <a:p>
            <a:fld id="{FEBD7F86-1881-4698-8703-FB80B0800997}" type="slidenum">
              <a:rPr lang="en-US" smtClean="0">
                <a:solidFill>
                  <a:srgbClr val="000000"/>
                </a:solidFill>
              </a:rPr>
              <a:pPr/>
              <a:t>‹#›</a:t>
            </a:fld>
            <a:endParaRPr lang="en-US">
              <a:solidFill>
                <a:srgbClr val="000000"/>
              </a:solidFill>
            </a:endParaRPr>
          </a:p>
        </p:txBody>
      </p:sp>
      <p:sp>
        <p:nvSpPr>
          <p:cNvPr id="11" name="Date Placeholder 3"/>
          <p:cNvSpPr>
            <a:spLocks noGrp="1"/>
          </p:cNvSpPr>
          <p:nvPr>
            <p:ph type="dt" sz="half" idx="2"/>
          </p:nvPr>
        </p:nvSpPr>
        <p:spPr>
          <a:xfrm>
            <a:off x="7135091" y="6252882"/>
            <a:ext cx="1524000" cy="134471"/>
          </a:xfrm>
          <a:prstGeom prst="rect">
            <a:avLst/>
          </a:prstGeom>
        </p:spPr>
        <p:txBody>
          <a:bodyPr lIns="0" tIns="0" rIns="0" bIns="0" anchor="t" anchorCtr="0">
            <a:noAutofit/>
          </a:bodyPr>
          <a:lstStyle>
            <a:lvl1pPr algn="r">
              <a:defRPr sz="900">
                <a:solidFill>
                  <a:schemeClr val="tx1"/>
                </a:solidFill>
                <a:latin typeface="Arial" pitchFamily="34" charset="0"/>
                <a:cs typeface="Arial" pitchFamily="34" charset="0"/>
              </a:defRPr>
            </a:lvl1pPr>
          </a:lstStyle>
          <a:p>
            <a:endParaRPr lang="en-US" dirty="0">
              <a:solidFill>
                <a:srgbClr val="000000"/>
              </a:solidFill>
            </a:endParaRPr>
          </a:p>
        </p:txBody>
      </p:sp>
    </p:spTree>
    <p:extLst>
      <p:ext uri="{BB962C8B-B14F-4D97-AF65-F5344CB8AC3E}">
        <p14:creationId xmlns:p14="http://schemas.microsoft.com/office/powerpoint/2010/main" val="28622630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Cover Slide: Client Logo">
    <p:spTree>
      <p:nvGrpSpPr>
        <p:cNvPr id="1" name=""/>
        <p:cNvGrpSpPr/>
        <p:nvPr/>
      </p:nvGrpSpPr>
      <p:grpSpPr>
        <a:xfrm>
          <a:off x="0" y="0"/>
          <a:ext cx="0" cy="0"/>
          <a:chOff x="0" y="0"/>
          <a:chExt cx="0" cy="0"/>
        </a:xfrm>
      </p:grpSpPr>
      <p:grpSp>
        <p:nvGrpSpPr>
          <p:cNvPr id="32" name="Group 31"/>
          <p:cNvGrpSpPr/>
          <p:nvPr userDrawn="1"/>
        </p:nvGrpSpPr>
        <p:grpSpPr bwMode="gray">
          <a:xfrm>
            <a:off x="1752601" y="1"/>
            <a:ext cx="7391400" cy="6176009"/>
            <a:chOff x="19140488" y="13674"/>
            <a:chExt cx="7443798" cy="6145827"/>
          </a:xfrm>
        </p:grpSpPr>
        <p:sp>
          <p:nvSpPr>
            <p:cNvPr id="35"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6"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7"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2"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3"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4"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8"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9"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50"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51"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52"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grpSp>
      <p:sp>
        <p:nvSpPr>
          <p:cNvPr id="4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US" noProof="0"/>
              <a:t>Click to add the presentation’s main title</a:t>
            </a:r>
          </a:p>
        </p:txBody>
      </p:sp>
      <p:sp>
        <p:nvSpPr>
          <p:cNvPr id="46"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Subtitle and date (move higher if title is only one line)</a:t>
            </a:r>
            <a:endParaRPr lang="en-US" noProof="0" dirty="0"/>
          </a:p>
        </p:txBody>
      </p:sp>
      <p:sp>
        <p:nvSpPr>
          <p:cNvPr id="47"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US" noProof="0"/>
              <a:t>www.pwccn.com</a:t>
            </a:r>
            <a:endParaRPr lang="en-US" noProof="0" dirty="0"/>
          </a:p>
        </p:txBody>
      </p:sp>
      <p:grpSp>
        <p:nvGrpSpPr>
          <p:cNvPr id="96" name="Group 32"/>
          <p:cNvGrpSpPr/>
          <p:nvPr/>
        </p:nvGrpSpPr>
        <p:grpSpPr>
          <a:xfrm>
            <a:off x="968592" y="6170991"/>
            <a:ext cx="914400" cy="533479"/>
            <a:chOff x="518032" y="978681"/>
            <a:chExt cx="4572000" cy="2667393"/>
          </a:xfrm>
        </p:grpSpPr>
        <p:sp>
          <p:nvSpPr>
            <p:cNvPr id="9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98"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grpSp>
      <p:pic>
        <p:nvPicPr>
          <p:cNvPr id="28" name="Picture 3"/>
          <p:cNvPicPr>
            <a:picLocks noChangeAspect="1" noChangeArrowheads="1"/>
          </p:cNvPicPr>
          <p:nvPr userDrawn="1"/>
        </p:nvPicPr>
        <p:blipFill>
          <a:blip r:embed="rId2" cstate="print"/>
          <a:srcRect/>
          <a:stretch>
            <a:fillRect/>
          </a:stretch>
        </p:blipFill>
        <p:spPr bwMode="auto">
          <a:xfrm>
            <a:off x="7391400" y="6360762"/>
            <a:ext cx="1211653" cy="284588"/>
          </a:xfrm>
          <a:prstGeom prst="rect">
            <a:avLst/>
          </a:prstGeom>
          <a:noFill/>
          <a:ln w="9525">
            <a:noFill/>
            <a:miter lim="800000"/>
            <a:headEnd/>
            <a:tailEnd/>
          </a:ln>
          <a:effectLst/>
        </p:spPr>
      </p:pic>
    </p:spTree>
    <p:extLst>
      <p:ext uri="{BB962C8B-B14F-4D97-AF65-F5344CB8AC3E}">
        <p14:creationId xmlns:p14="http://schemas.microsoft.com/office/powerpoint/2010/main" val="29976677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Title and Chart">
    <p:spTree>
      <p:nvGrpSpPr>
        <p:cNvPr id="1" name=""/>
        <p:cNvGrpSpPr/>
        <p:nvPr/>
      </p:nvGrpSpPr>
      <p:grpSpPr>
        <a:xfrm>
          <a:off x="0" y="0"/>
          <a:ext cx="0" cy="0"/>
          <a:chOff x="0" y="0"/>
          <a:chExt cx="0" cy="0"/>
        </a:xfrm>
      </p:grpSpPr>
      <p:sp>
        <p:nvSpPr>
          <p:cNvPr id="3" name="Chart Placeholder 2"/>
          <p:cNvSpPr>
            <a:spLocks noGrp="1"/>
          </p:cNvSpPr>
          <p:nvPr>
            <p:ph type="chart" idx="1"/>
          </p:nvPr>
        </p:nvSpPr>
        <p:spPr>
          <a:xfrm>
            <a:off x="160339" y="1752601"/>
            <a:ext cx="8821737" cy="4335463"/>
          </a:xfrm>
        </p:spPr>
        <p:txBody>
          <a:bodyPr/>
          <a:lstStyle/>
          <a:p>
            <a:pPr lvl="0"/>
            <a:endParaRPr lang="en-US" noProof="0"/>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2666A6"/>
              </a:solidFill>
            </a:endParaRPr>
          </a:p>
        </p:txBody>
      </p:sp>
    </p:spTree>
    <p:extLst>
      <p:ext uri="{BB962C8B-B14F-4D97-AF65-F5344CB8AC3E}">
        <p14:creationId xmlns:p14="http://schemas.microsoft.com/office/powerpoint/2010/main" val="39855173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Cover Slide">
    <p:spTree>
      <p:nvGrpSpPr>
        <p:cNvPr id="1" name=""/>
        <p:cNvGrpSpPr/>
        <p:nvPr/>
      </p:nvGrpSpPr>
      <p:grpSpPr>
        <a:xfrm>
          <a:off x="0" y="0"/>
          <a:ext cx="0" cy="0"/>
          <a:chOff x="0" y="0"/>
          <a:chExt cx="0" cy="0"/>
        </a:xfrm>
      </p:grpSpPr>
      <p:grpSp>
        <p:nvGrpSpPr>
          <p:cNvPr id="19" name="Group 18"/>
          <p:cNvGrpSpPr/>
          <p:nvPr userDrawn="1"/>
        </p:nvGrpSpPr>
        <p:grpSpPr bwMode="gray">
          <a:xfrm>
            <a:off x="1752601" y="1"/>
            <a:ext cx="7391400" cy="6176009"/>
            <a:chOff x="19140488" y="13674"/>
            <a:chExt cx="7443798" cy="6145827"/>
          </a:xfrm>
        </p:grpSpPr>
        <p:sp>
          <p:nvSpPr>
            <p:cNvPr id="23"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24"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28"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3"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4"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5"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6"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7"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8"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9"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0"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grpSp>
      <p:sp>
        <p:nvSpPr>
          <p:cNvPr id="1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US" noProof="0"/>
              <a:t>Click to add the presentation’s main title</a:t>
            </a:r>
            <a:endParaRPr lang="en-US" noProof="0" dirty="0"/>
          </a:p>
        </p:txBody>
      </p:sp>
      <p:sp>
        <p:nvSpPr>
          <p:cNvPr id="18"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Subtitle and date (move higher if title is only one line)</a:t>
            </a:r>
            <a:endParaRPr lang="en-US" noProof="0" dirty="0"/>
          </a:p>
        </p:txBody>
      </p:sp>
      <p:sp>
        <p:nvSpPr>
          <p:cNvPr id="21"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US" noProof="0"/>
              <a:t>www.pwccn.com</a:t>
            </a:r>
            <a:endParaRPr lang="en-US" noProof="0" dirty="0"/>
          </a:p>
        </p:txBody>
      </p:sp>
      <p:grpSp>
        <p:nvGrpSpPr>
          <p:cNvPr id="16" name="Group 32"/>
          <p:cNvGrpSpPr/>
          <p:nvPr userDrawn="1"/>
        </p:nvGrpSpPr>
        <p:grpSpPr>
          <a:xfrm>
            <a:off x="968592" y="6170991"/>
            <a:ext cx="914400" cy="533479"/>
            <a:chOff x="518032" y="978681"/>
            <a:chExt cx="4572000" cy="2667393"/>
          </a:xfrm>
        </p:grpSpPr>
        <p:sp>
          <p:nvSpPr>
            <p:cNvPr id="1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20"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grpSp>
      <p:pic>
        <p:nvPicPr>
          <p:cNvPr id="22" name="Picture 3"/>
          <p:cNvPicPr>
            <a:picLocks noChangeAspect="1" noChangeArrowheads="1"/>
          </p:cNvPicPr>
          <p:nvPr userDrawn="1"/>
        </p:nvPicPr>
        <p:blipFill>
          <a:blip r:embed="rId2" cstate="print"/>
          <a:srcRect/>
          <a:stretch>
            <a:fillRect/>
          </a:stretch>
        </p:blipFill>
        <p:spPr bwMode="auto">
          <a:xfrm>
            <a:off x="7391400" y="6360762"/>
            <a:ext cx="1211653" cy="284588"/>
          </a:xfrm>
          <a:prstGeom prst="rect">
            <a:avLst/>
          </a:prstGeom>
          <a:noFill/>
          <a:ln w="9525">
            <a:noFill/>
            <a:miter lim="800000"/>
            <a:headEnd/>
            <a:tailEnd/>
          </a:ln>
          <a:effectLst/>
        </p:spPr>
      </p:pic>
    </p:spTree>
    <p:extLst>
      <p:ext uri="{BB962C8B-B14F-4D97-AF65-F5344CB8AC3E}">
        <p14:creationId xmlns:p14="http://schemas.microsoft.com/office/powerpoint/2010/main" val="1062505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ontent: On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a:lvl1pPr>
          </a:lstStyle>
          <a:p>
            <a:r>
              <a:rPr lang="en-US" noProof="0"/>
              <a:t>Click to edit Master title style</a:t>
            </a:r>
          </a:p>
        </p:txBody>
      </p:sp>
      <p:sp>
        <p:nvSpPr>
          <p:cNvPr id="31" name="Content Placeholder 26"/>
          <p:cNvSpPr>
            <a:spLocks noGrp="1"/>
          </p:cNvSpPr>
          <p:nvPr>
            <p:ph sz="quarter" idx="15"/>
          </p:nvPr>
        </p:nvSpPr>
        <p:spPr>
          <a:xfrm>
            <a:off x="533400" y="1752600"/>
            <a:ext cx="8077200" cy="4419600"/>
          </a:xfrm>
        </p:spPr>
        <p:txBody>
          <a:bodyPr/>
          <a:lstStyle>
            <a:lvl1pPr>
              <a:defRPr baseline="0"/>
            </a:lvl1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solidFill>
                <a:srgbClr val="000000"/>
              </a:solidFill>
            </a:endParaRPr>
          </a:p>
        </p:txBody>
      </p:sp>
      <p:sp>
        <p:nvSpPr>
          <p:cNvPr id="32" name="PwCFirm"/>
          <p:cNvSpPr txBox="1"/>
          <p:nvPr/>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dirty="0">
                <a:solidFill>
                  <a:srgbClr val="000000"/>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000000"/>
              </a:solidFill>
              <a:latin typeface="Arial" pitchFamily="34" charset="0"/>
              <a:cs typeface="Arial" pitchFamily="34" charset="0"/>
            </a:endParaRPr>
          </a:p>
        </p:txBody>
      </p:sp>
      <p:cxnSp>
        <p:nvCxnSpPr>
          <p:cNvPr id="15" name="Shape 14"/>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smtClean="0">
                <a:solidFill>
                  <a:srgbClr val="000000"/>
                </a:solidFill>
              </a:rPr>
              <a:pPr/>
              <a:t>‹#›</a:t>
            </a:fld>
            <a:endParaRPr lang="en-US">
              <a:solidFill>
                <a:srgbClr val="000000"/>
              </a:solidFill>
            </a:endParaRPr>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US" dirty="0">
              <a:solidFill>
                <a:srgbClr val="000000"/>
              </a:solidFill>
            </a:endParaRPr>
          </a:p>
        </p:txBody>
      </p:sp>
    </p:spTree>
    <p:extLst>
      <p:ext uri="{BB962C8B-B14F-4D97-AF65-F5344CB8AC3E}">
        <p14:creationId xmlns:p14="http://schemas.microsoft.com/office/powerpoint/2010/main" val="4252835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Content: Two">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a:t>Click to edit Master title style</a:t>
            </a:r>
          </a:p>
        </p:txBody>
      </p:sp>
      <p:sp>
        <p:nvSpPr>
          <p:cNvPr id="28" name="Content Placeholder 26"/>
          <p:cNvSpPr>
            <a:spLocks noGrp="1"/>
          </p:cNvSpPr>
          <p:nvPr>
            <p:ph sz="quarter" idx="14"/>
          </p:nvPr>
        </p:nvSpPr>
        <p:spPr>
          <a:xfrm>
            <a:off x="533400" y="1752601"/>
            <a:ext cx="3962400"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31" name="Content Placeholder 26"/>
          <p:cNvSpPr>
            <a:spLocks noGrp="1"/>
          </p:cNvSpPr>
          <p:nvPr>
            <p:ph sz="quarter" idx="15"/>
          </p:nvPr>
        </p:nvSpPr>
        <p:spPr>
          <a:xfrm>
            <a:off x="4648201" y="1752600"/>
            <a:ext cx="3962399" cy="44196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solidFill>
                <a:srgbClr val="000000"/>
              </a:solidFill>
            </a:endParaRPr>
          </a:p>
        </p:txBody>
      </p:sp>
      <p:cxnSp>
        <p:nvCxnSpPr>
          <p:cNvPr id="62" name="Shape 6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smtClean="0">
                <a:solidFill>
                  <a:srgbClr val="000000"/>
                </a:solidFill>
              </a:rPr>
              <a:pPr/>
              <a:t>‹#›</a:t>
            </a:fld>
            <a:endParaRPr lang="en-US">
              <a:solidFill>
                <a:srgbClr val="000000"/>
              </a:solidFill>
            </a:endParaRPr>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US" dirty="0">
              <a:solidFill>
                <a:srgbClr val="000000"/>
              </a:solidFill>
            </a:endParaRPr>
          </a:p>
        </p:txBody>
      </p:sp>
      <p:sp>
        <p:nvSpPr>
          <p:cNvPr id="12"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000000"/>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29855667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ontent: Thre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1"/>
            <a:ext cx="8077200" cy="914400"/>
          </a:xfrm>
        </p:spPr>
        <p:txBody>
          <a:bodyPr/>
          <a:lstStyle/>
          <a:p>
            <a:r>
              <a:rPr lang="en-US" noProof="0"/>
              <a:t>Click to edit Master title style</a:t>
            </a:r>
          </a:p>
        </p:txBody>
      </p:sp>
      <p:sp>
        <p:nvSpPr>
          <p:cNvPr id="27" name="Content Placeholder 26"/>
          <p:cNvSpPr>
            <a:spLocks noGrp="1"/>
          </p:cNvSpPr>
          <p:nvPr>
            <p:ph sz="quarter" idx="13"/>
          </p:nvPr>
        </p:nvSpPr>
        <p:spPr>
          <a:xfrm>
            <a:off x="533400" y="1752601"/>
            <a:ext cx="2590800"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 name="Content Placeholder 26"/>
          <p:cNvSpPr>
            <a:spLocks noGrp="1"/>
          </p:cNvSpPr>
          <p:nvPr>
            <p:ph sz="quarter" idx="14"/>
          </p:nvPr>
        </p:nvSpPr>
        <p:spPr>
          <a:xfrm>
            <a:off x="3276601" y="1752601"/>
            <a:ext cx="2590799"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1" name="Content Placeholder 26"/>
          <p:cNvSpPr>
            <a:spLocks noGrp="1"/>
          </p:cNvSpPr>
          <p:nvPr>
            <p:ph sz="quarter" idx="15"/>
          </p:nvPr>
        </p:nvSpPr>
        <p:spPr>
          <a:xfrm>
            <a:off x="6019800" y="1752601"/>
            <a:ext cx="2590800"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6"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solidFill>
                <a:srgbClr val="000000"/>
              </a:solidFill>
            </a:endParaRPr>
          </a:p>
        </p:txBody>
      </p:sp>
      <p:cxnSp>
        <p:nvCxnSpPr>
          <p:cNvPr id="19" name="Shape 18"/>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smtClean="0">
                <a:solidFill>
                  <a:srgbClr val="000000"/>
                </a:solidFill>
              </a:rPr>
              <a:pPr/>
              <a:t>‹#›</a:t>
            </a:fld>
            <a:endParaRPr lang="en-US">
              <a:solidFill>
                <a:srgbClr val="000000"/>
              </a:solidFill>
            </a:endParaRPr>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US" dirty="0">
              <a:solidFill>
                <a:srgbClr val="000000"/>
              </a:solidFill>
            </a:endParaRPr>
          </a:p>
        </p:txBody>
      </p:sp>
      <p:sp>
        <p:nvSpPr>
          <p:cNvPr id="13"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000000"/>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628724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Two">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a:t>Click to edit Master title style</a:t>
            </a:r>
          </a:p>
        </p:txBody>
      </p:sp>
      <p:sp>
        <p:nvSpPr>
          <p:cNvPr id="28" name="Content Placeholder 26"/>
          <p:cNvSpPr>
            <a:spLocks noGrp="1"/>
          </p:cNvSpPr>
          <p:nvPr>
            <p:ph sz="quarter" idx="14"/>
          </p:nvPr>
        </p:nvSpPr>
        <p:spPr>
          <a:xfrm>
            <a:off x="533400" y="1752601"/>
            <a:ext cx="3962400"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31" name="Content Placeholder 26"/>
          <p:cNvSpPr>
            <a:spLocks noGrp="1"/>
          </p:cNvSpPr>
          <p:nvPr>
            <p:ph sz="quarter" idx="15"/>
          </p:nvPr>
        </p:nvSpPr>
        <p:spPr>
          <a:xfrm>
            <a:off x="4648201" y="1752600"/>
            <a:ext cx="3962399" cy="44196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solidFill>
                <a:srgbClr val="000000"/>
              </a:solidFill>
            </a:endParaRPr>
          </a:p>
        </p:txBody>
      </p:sp>
      <p:cxnSp>
        <p:nvCxnSpPr>
          <p:cNvPr id="62" name="Shape 6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smtClean="0">
                <a:solidFill>
                  <a:srgbClr val="000000"/>
                </a:solidFill>
              </a:rPr>
              <a:pPr/>
              <a:t>‹#›</a:t>
            </a:fld>
            <a:endParaRPr lang="en-US">
              <a:solidFill>
                <a:srgbClr val="000000"/>
              </a:solidFill>
            </a:endParaRPr>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US" dirty="0">
              <a:solidFill>
                <a:srgbClr val="000000"/>
              </a:solidFill>
            </a:endParaRPr>
          </a:p>
        </p:txBody>
      </p:sp>
      <p:sp>
        <p:nvSpPr>
          <p:cNvPr id="12"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000000"/>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28447336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ontent: Two und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a:t>Click to edit Master title style</a:t>
            </a:r>
          </a:p>
        </p:txBody>
      </p:sp>
      <p:sp>
        <p:nvSpPr>
          <p:cNvPr id="28" name="Content Placeholder 26"/>
          <p:cNvSpPr>
            <a:spLocks noGrp="1"/>
          </p:cNvSpPr>
          <p:nvPr>
            <p:ph sz="quarter" idx="14"/>
          </p:nvPr>
        </p:nvSpPr>
        <p:spPr>
          <a:xfrm>
            <a:off x="533400" y="3352800"/>
            <a:ext cx="3962400" cy="28194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1" name="Content Placeholder 26"/>
          <p:cNvSpPr>
            <a:spLocks noGrp="1"/>
          </p:cNvSpPr>
          <p:nvPr>
            <p:ph sz="quarter" idx="15"/>
          </p:nvPr>
        </p:nvSpPr>
        <p:spPr>
          <a:xfrm>
            <a:off x="4648199" y="3352800"/>
            <a:ext cx="3962401" cy="28194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solidFill>
                <a:srgbClr val="000000"/>
              </a:solidFill>
            </a:endParaRPr>
          </a:p>
        </p:txBody>
      </p:sp>
      <p:sp>
        <p:nvSpPr>
          <p:cNvPr id="13" name="Text Placeholder 12"/>
          <p:cNvSpPr>
            <a:spLocks noGrp="1"/>
          </p:cNvSpPr>
          <p:nvPr>
            <p:ph type="body" sz="quarter" idx="16"/>
          </p:nvPr>
        </p:nvSpPr>
        <p:spPr>
          <a:xfrm>
            <a:off x="533400" y="1752600"/>
            <a:ext cx="8077200" cy="1447800"/>
          </a:xfrm>
        </p:spPr>
        <p:txBody>
          <a:bodyPr/>
          <a:lstStyle/>
          <a:p>
            <a:pPr lvl="0"/>
            <a:r>
              <a:rPr lang="en-US" noProof="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smtClean="0">
                <a:solidFill>
                  <a:srgbClr val="000000"/>
                </a:solidFill>
              </a:rPr>
              <a:pPr/>
              <a:t>‹#›</a:t>
            </a:fld>
            <a:endParaRPr lang="en-US">
              <a:solidFill>
                <a:srgbClr val="000000"/>
              </a:solidFill>
            </a:endParaRPr>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US" dirty="0">
              <a:solidFill>
                <a:srgbClr val="000000"/>
              </a:solidFill>
            </a:endParaRPr>
          </a:p>
        </p:txBody>
      </p:sp>
      <p:sp>
        <p:nvSpPr>
          <p:cNvPr id="15"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000000"/>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8181095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ontent: Two and Left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a:t>Click to edit Master title style</a:t>
            </a:r>
          </a:p>
        </p:txBody>
      </p:sp>
      <p:sp>
        <p:nvSpPr>
          <p:cNvPr id="28" name="Content Placeholder 26"/>
          <p:cNvSpPr>
            <a:spLocks noGrp="1"/>
          </p:cNvSpPr>
          <p:nvPr>
            <p:ph sz="quarter" idx="14"/>
          </p:nvPr>
        </p:nvSpPr>
        <p:spPr>
          <a:xfrm>
            <a:off x="6019800" y="1752600"/>
            <a:ext cx="2590800" cy="2133600"/>
          </a:xfrm>
        </p:spPr>
        <p:txBody>
          <a:bodyPr/>
          <a:lstStyle/>
          <a:p>
            <a:pPr lvl="0"/>
            <a:r>
              <a:rPr lang="en-US" noProof="0"/>
              <a:t>Click to edit Master text styles</a:t>
            </a:r>
          </a:p>
        </p:txBody>
      </p:sp>
      <p:sp>
        <p:nvSpPr>
          <p:cNvPr id="31" name="Content Placeholder 26"/>
          <p:cNvSpPr>
            <a:spLocks noGrp="1"/>
          </p:cNvSpPr>
          <p:nvPr>
            <p:ph sz="quarter" idx="15"/>
          </p:nvPr>
        </p:nvSpPr>
        <p:spPr>
          <a:xfrm>
            <a:off x="6019800" y="4038600"/>
            <a:ext cx="2590800" cy="2133600"/>
          </a:xfrm>
        </p:spPr>
        <p:txBody>
          <a:bodyPr/>
          <a:lstStyle/>
          <a:p>
            <a:pPr lvl="0"/>
            <a:r>
              <a:rPr lang="en-US" noProof="0"/>
              <a:t>Click to edit Master text styles</a:t>
            </a:r>
          </a:p>
        </p:txBody>
      </p:sp>
      <p:sp>
        <p:nvSpPr>
          <p:cNvPr id="13" name="Text Placeholder 12"/>
          <p:cNvSpPr>
            <a:spLocks noGrp="1"/>
          </p:cNvSpPr>
          <p:nvPr>
            <p:ph type="body" sz="quarter" idx="16"/>
          </p:nvPr>
        </p:nvSpPr>
        <p:spPr>
          <a:xfrm>
            <a:off x="533400" y="1752600"/>
            <a:ext cx="5334000" cy="4419600"/>
          </a:xfrm>
        </p:spPr>
        <p:txBody>
          <a:bodyPr/>
          <a:lstStyle/>
          <a:p>
            <a:pPr lvl="0"/>
            <a:r>
              <a:rPr lang="en-US" noProof="0"/>
              <a:t>Click to edit Master text styles</a:t>
            </a:r>
          </a:p>
        </p:txBody>
      </p:sp>
      <p:sp>
        <p:nvSpPr>
          <p:cNvPr id="19"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solidFill>
                <a:srgbClr val="000000"/>
              </a:solidFill>
            </a:endParaRP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smtClean="0">
                <a:solidFill>
                  <a:srgbClr val="000000"/>
                </a:solidFill>
              </a:rPr>
              <a:pPr/>
              <a:t>‹#›</a:t>
            </a:fld>
            <a:endParaRPr lang="en-US">
              <a:solidFill>
                <a:srgbClr val="000000"/>
              </a:solidFill>
            </a:endParaRPr>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US" dirty="0">
              <a:solidFill>
                <a:srgbClr val="000000"/>
              </a:solidFill>
            </a:endParaRPr>
          </a:p>
        </p:txBody>
      </p:sp>
      <p:sp>
        <p:nvSpPr>
          <p:cNvPr id="15"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000000"/>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15615824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ontent: Two and Right Text">
    <p:spTree>
      <p:nvGrpSpPr>
        <p:cNvPr id="1" name=""/>
        <p:cNvGrpSpPr/>
        <p:nvPr/>
      </p:nvGrpSpPr>
      <p:grpSpPr>
        <a:xfrm>
          <a:off x="0" y="0"/>
          <a:ext cx="0" cy="0"/>
          <a:chOff x="0" y="0"/>
          <a:chExt cx="0" cy="0"/>
        </a:xfrm>
      </p:grpSpPr>
      <p:sp>
        <p:nvSpPr>
          <p:cNvPr id="28" name="Content Placeholder 26"/>
          <p:cNvSpPr>
            <a:spLocks noGrp="1"/>
          </p:cNvSpPr>
          <p:nvPr>
            <p:ph sz="quarter" idx="14"/>
          </p:nvPr>
        </p:nvSpPr>
        <p:spPr>
          <a:xfrm>
            <a:off x="533400" y="1752600"/>
            <a:ext cx="2590800" cy="2133600"/>
          </a:xfrm>
        </p:spPr>
        <p:txBody>
          <a:bodyPr/>
          <a:lstStyle/>
          <a:p>
            <a:pPr lvl="0"/>
            <a:r>
              <a:rPr lang="en-US" noProof="0"/>
              <a:t>Click to edit Master text styles</a:t>
            </a:r>
          </a:p>
        </p:txBody>
      </p:sp>
      <p:sp>
        <p:nvSpPr>
          <p:cNvPr id="2" name="Title 1"/>
          <p:cNvSpPr>
            <a:spLocks noGrp="1"/>
          </p:cNvSpPr>
          <p:nvPr>
            <p:ph type="title"/>
          </p:nvPr>
        </p:nvSpPr>
        <p:spPr>
          <a:xfrm>
            <a:off x="533400" y="685800"/>
            <a:ext cx="8077200" cy="914400"/>
          </a:xfrm>
        </p:spPr>
        <p:txBody>
          <a:bodyPr/>
          <a:lstStyle/>
          <a:p>
            <a:r>
              <a:rPr lang="en-US" noProof="0"/>
              <a:t>Click to edit Master title style</a:t>
            </a:r>
          </a:p>
        </p:txBody>
      </p:sp>
      <p:sp>
        <p:nvSpPr>
          <p:cNvPr id="31" name="Content Placeholder 26"/>
          <p:cNvSpPr>
            <a:spLocks noGrp="1"/>
          </p:cNvSpPr>
          <p:nvPr>
            <p:ph sz="quarter" idx="15"/>
          </p:nvPr>
        </p:nvSpPr>
        <p:spPr>
          <a:xfrm>
            <a:off x="533400" y="4038600"/>
            <a:ext cx="2590800" cy="2133600"/>
          </a:xfrm>
        </p:spPr>
        <p:txBody>
          <a:bodyPr/>
          <a:lstStyle/>
          <a:p>
            <a:pPr lvl="0"/>
            <a:r>
              <a:rPr lang="en-US" noProof="0"/>
              <a:t>Click to edit Master text styles</a:t>
            </a:r>
          </a:p>
        </p:txBody>
      </p:sp>
      <p:sp>
        <p:nvSpPr>
          <p:cNvPr id="13" name="Text Placeholder 12"/>
          <p:cNvSpPr>
            <a:spLocks noGrp="1"/>
          </p:cNvSpPr>
          <p:nvPr>
            <p:ph type="body" sz="quarter" idx="16"/>
          </p:nvPr>
        </p:nvSpPr>
        <p:spPr>
          <a:xfrm>
            <a:off x="3276600" y="1752600"/>
            <a:ext cx="5334000" cy="4419600"/>
          </a:xfrm>
        </p:spPr>
        <p:txBody>
          <a:bodyPr/>
          <a:lstStyle/>
          <a:p>
            <a:pPr lvl="0"/>
            <a:r>
              <a:rPr lang="en-US" noProof="0"/>
              <a:t>Click to edit Master text styles</a:t>
            </a:r>
          </a:p>
        </p:txBody>
      </p:sp>
      <p:sp>
        <p:nvSpPr>
          <p:cNvPr id="19"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solidFill>
                <a:srgbClr val="000000"/>
              </a:solidFill>
            </a:endParaRP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smtClean="0">
                <a:solidFill>
                  <a:srgbClr val="000000"/>
                </a:solidFill>
              </a:rPr>
              <a:pPr/>
              <a:t>‹#›</a:t>
            </a:fld>
            <a:endParaRPr lang="en-US">
              <a:solidFill>
                <a:srgbClr val="000000"/>
              </a:solidFill>
            </a:endParaRPr>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US" dirty="0">
              <a:solidFill>
                <a:srgbClr val="000000"/>
              </a:solidFill>
            </a:endParaRPr>
          </a:p>
        </p:txBody>
      </p:sp>
      <p:sp>
        <p:nvSpPr>
          <p:cNvPr id="15"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000000"/>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14881026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ontent: One with Impact">
    <p:spTree>
      <p:nvGrpSpPr>
        <p:cNvPr id="1" name=""/>
        <p:cNvGrpSpPr/>
        <p:nvPr/>
      </p:nvGrpSpPr>
      <p:grpSpPr>
        <a:xfrm>
          <a:off x="0" y="0"/>
          <a:ext cx="0" cy="0"/>
          <a:chOff x="0" y="0"/>
          <a:chExt cx="0" cy="0"/>
        </a:xfrm>
      </p:grpSpPr>
      <p:sp>
        <p:nvSpPr>
          <p:cNvPr id="2" name="Title 1"/>
          <p:cNvSpPr>
            <a:spLocks noGrp="1"/>
          </p:cNvSpPr>
          <p:nvPr>
            <p:ph type="title"/>
          </p:nvPr>
        </p:nvSpPr>
        <p:spPr>
          <a:xfrm>
            <a:off x="3276600" y="685800"/>
            <a:ext cx="5334000" cy="914400"/>
          </a:xfrm>
        </p:spPr>
        <p:txBody>
          <a:bodyPr/>
          <a:lstStyle>
            <a:lvl1pPr>
              <a:defRPr/>
            </a:lvl1pPr>
          </a:lstStyle>
          <a:p>
            <a:r>
              <a:rPr lang="en-US" noProof="1"/>
              <a:t>Click to edit Master title style</a:t>
            </a:r>
          </a:p>
        </p:txBody>
      </p:sp>
      <p:sp>
        <p:nvSpPr>
          <p:cNvPr id="31" name="Content Placeholder 26"/>
          <p:cNvSpPr>
            <a:spLocks noGrp="1"/>
          </p:cNvSpPr>
          <p:nvPr>
            <p:ph sz="quarter" idx="15"/>
          </p:nvPr>
        </p:nvSpPr>
        <p:spPr>
          <a:xfrm>
            <a:off x="3276600" y="1752600"/>
            <a:ext cx="5334000" cy="4419600"/>
          </a:xfrm>
        </p:spPr>
        <p:txBody>
          <a:bodyPr/>
          <a:lstStyle>
            <a:lvl1pPr>
              <a:defRPr baseline="0"/>
            </a:lvl1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12" name="Text Placeholder 11"/>
          <p:cNvSpPr>
            <a:spLocks noGrp="1"/>
          </p:cNvSpPr>
          <p:nvPr>
            <p:ph type="body" sz="quarter" idx="16"/>
          </p:nvPr>
        </p:nvSpPr>
        <p:spPr>
          <a:xfrm>
            <a:off x="533400" y="1752600"/>
            <a:ext cx="2590800" cy="2130552"/>
          </a:xfrm>
        </p:spPr>
        <p:txBody>
          <a:bodyPr/>
          <a:lstStyle>
            <a:lvl1pPr>
              <a:defRPr sz="2400" b="1" i="1" baseline="0">
                <a:solidFill>
                  <a:schemeClr val="tx2"/>
                </a:solidFill>
              </a:defRPr>
            </a:lvl1pPr>
          </a:lstStyle>
          <a:p>
            <a:pPr lvl="0"/>
            <a:r>
              <a:rPr lang="en-US" noProof="1"/>
              <a:t>Click to edit Master text styles</a:t>
            </a:r>
          </a:p>
        </p:txBody>
      </p:sp>
      <p:sp>
        <p:nvSpPr>
          <p:cNvPr id="18"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solidFill>
                <a:srgbClr val="000000"/>
              </a:solidFill>
            </a:endParaRPr>
          </a:p>
        </p:txBody>
      </p:sp>
      <p:cxnSp>
        <p:nvCxnSpPr>
          <p:cNvPr id="30" name="Shape 29"/>
          <p:cNvCxnSpPr/>
          <p:nvPr/>
        </p:nvCxnSpPr>
        <p:spPr>
          <a:xfrm rot="5400000" flipH="1" flipV="1">
            <a:off x="5791201" y="-2057400"/>
            <a:ext cx="152399" cy="5486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smtClean="0">
                <a:solidFill>
                  <a:srgbClr val="000000"/>
                </a:solidFill>
              </a:rPr>
              <a:pPr/>
              <a:t>‹#›</a:t>
            </a:fld>
            <a:endParaRPr lang="en-US">
              <a:solidFill>
                <a:srgbClr val="000000"/>
              </a:solidFill>
            </a:endParaRPr>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US" dirty="0">
              <a:solidFill>
                <a:srgbClr val="000000"/>
              </a:solidFill>
            </a:endParaRPr>
          </a:p>
        </p:txBody>
      </p:sp>
      <p:sp>
        <p:nvSpPr>
          <p:cNvPr id="13"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000000"/>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103033056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a:t>Click to edit Master title style</a:t>
            </a:r>
          </a:p>
        </p:txBody>
      </p:sp>
      <p:sp>
        <p:nvSpPr>
          <p:cNvPr id="1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solidFill>
                <a:srgbClr val="000000"/>
              </a:solidFill>
            </a:endParaRPr>
          </a:p>
        </p:txBody>
      </p:sp>
      <p:cxnSp>
        <p:nvCxnSpPr>
          <p:cNvPr id="10" name="Shape 9"/>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smtClean="0">
                <a:solidFill>
                  <a:srgbClr val="000000"/>
                </a:solidFill>
              </a:rPr>
              <a:pPr/>
              <a:t>‹#›</a:t>
            </a:fld>
            <a:endParaRPr lang="en-US">
              <a:solidFill>
                <a:srgbClr val="000000"/>
              </a:solidFill>
            </a:endParaRPr>
          </a:p>
        </p:txBody>
      </p:sp>
      <p:sp>
        <p:nvSpPr>
          <p:cNvPr id="9"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US" dirty="0">
              <a:solidFill>
                <a:srgbClr val="000000"/>
              </a:solidFill>
            </a:endParaRPr>
          </a:p>
        </p:txBody>
      </p:sp>
      <p:sp>
        <p:nvSpPr>
          <p:cNvPr id="11"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000000"/>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258397073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Empty no 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707418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11"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solidFill>
                <a:srgbClr val="000000"/>
              </a:solidFill>
            </a:endParaRPr>
          </a:p>
        </p:txBody>
      </p:sp>
      <p:sp>
        <p:nvSpPr>
          <p:cNvPr id="6"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smtClean="0">
                <a:solidFill>
                  <a:srgbClr val="000000"/>
                </a:solidFill>
              </a:rPr>
              <a:pPr/>
              <a:t>‹#›</a:t>
            </a:fld>
            <a:endParaRPr lang="en-US">
              <a:solidFill>
                <a:srgbClr val="000000"/>
              </a:solidFill>
            </a:endParaRPr>
          </a:p>
        </p:txBody>
      </p:sp>
      <p:sp>
        <p:nvSpPr>
          <p:cNvPr id="8"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US" dirty="0">
              <a:solidFill>
                <a:srgbClr val="000000"/>
              </a:solidFill>
            </a:endParaRPr>
          </a:p>
        </p:txBody>
      </p:sp>
      <p:sp>
        <p:nvSpPr>
          <p:cNvPr id="7"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000000"/>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77521240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Key poi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tx1"/>
                </a:solidFill>
              </a:defRPr>
            </a:lvl1pPr>
          </a:lstStyle>
          <a:p>
            <a:r>
              <a:rPr lang="en-US" noProof="0"/>
              <a:t>Click to edit Master title style</a:t>
            </a:r>
          </a:p>
        </p:txBody>
      </p:sp>
      <p:cxnSp>
        <p:nvCxnSpPr>
          <p:cNvPr id="11" name="Shape 10"/>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solidFill>
                <a:srgbClr val="000000"/>
              </a:solidFill>
            </a:endParaRPr>
          </a:p>
        </p:txBody>
      </p:sp>
      <p:sp>
        <p:nvSpPr>
          <p:cNvPr id="15" name="Content Placeholder 26"/>
          <p:cNvSpPr>
            <a:spLocks noGrp="1"/>
          </p:cNvSpPr>
          <p:nvPr>
            <p:ph sz="quarter" idx="15"/>
          </p:nvPr>
        </p:nvSpPr>
        <p:spPr>
          <a:xfrm>
            <a:off x="533400" y="1752600"/>
            <a:ext cx="8077200" cy="4419600"/>
          </a:xfrm>
        </p:spPr>
        <p:txBody>
          <a:bodyPr/>
          <a:lstStyle>
            <a:lvl1pPr>
              <a:defRPr sz="3200" baseline="0">
                <a:solidFill>
                  <a:schemeClr val="tx2"/>
                </a:solidFill>
              </a:defRPr>
            </a:lvl1pPr>
            <a:lvl2pPr>
              <a:buClr>
                <a:schemeClr val="tx2"/>
              </a:buClr>
              <a:defRPr sz="3200">
                <a:solidFill>
                  <a:schemeClr val="tx2"/>
                </a:solidFill>
              </a:defRPr>
            </a:lvl2pPr>
            <a:lvl3pPr>
              <a:buClr>
                <a:schemeClr val="tx2"/>
              </a:buClr>
              <a:defRPr sz="3200">
                <a:solidFill>
                  <a:schemeClr val="tx2"/>
                </a:solidFill>
              </a:defRPr>
            </a:lvl3pPr>
            <a:lvl4pPr>
              <a:buClr>
                <a:schemeClr val="tx2"/>
              </a:buClr>
              <a:defRPr sz="3200">
                <a:solidFill>
                  <a:schemeClr val="tx2"/>
                </a:solidFill>
              </a:defRPr>
            </a:lvl4pPr>
            <a:lvl5pPr>
              <a:buClr>
                <a:schemeClr val="tx2"/>
              </a:buClr>
              <a:defRPr sz="3200">
                <a:solidFill>
                  <a:schemeClr val="tx2"/>
                </a:solidFill>
              </a:defRPr>
            </a:lvl5pPr>
            <a:lvl6pPr>
              <a:buClr>
                <a:schemeClr val="tx2"/>
              </a:buClr>
              <a:defRPr sz="3200" baseline="0">
                <a:solidFill>
                  <a:schemeClr val="tx2"/>
                </a:solidFill>
              </a:defRPr>
            </a:lvl6pPr>
            <a:lvl7pPr>
              <a:buClr>
                <a:schemeClr val="tx2"/>
              </a:buClr>
              <a:buAutoNum type="alphaLcPeriod"/>
              <a:defRPr sz="3200" baseline="0">
                <a:solidFill>
                  <a:schemeClr val="tx2"/>
                </a:solidFill>
              </a:defRPr>
            </a:lvl7pPr>
            <a:lvl8pPr>
              <a:buClr>
                <a:schemeClr val="tx2"/>
              </a:buClr>
              <a:buNone/>
              <a:defRPr sz="3200">
                <a:solidFill>
                  <a:schemeClr val="tx2"/>
                </a:solidFill>
              </a:defRPr>
            </a:lvl8pPr>
            <a:lvl9pPr>
              <a:defRPr sz="32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smtClean="0">
                <a:solidFill>
                  <a:srgbClr val="000000"/>
                </a:solidFill>
              </a:rPr>
              <a:pPr/>
              <a:t>‹#›</a:t>
            </a:fld>
            <a:endParaRPr lang="en-US">
              <a:solidFill>
                <a:srgbClr val="000000"/>
              </a:solidFill>
            </a:endParaRPr>
          </a:p>
        </p:txBody>
      </p:sp>
      <p:sp>
        <p:nvSpPr>
          <p:cNvPr id="16"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US" dirty="0">
              <a:solidFill>
                <a:srgbClr val="000000"/>
              </a:solidFill>
            </a:endParaRPr>
          </a:p>
        </p:txBody>
      </p:sp>
      <p:sp>
        <p:nvSpPr>
          <p:cNvPr id="9"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000000"/>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367711850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Key point: Colour">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bg1"/>
                </a:solidFill>
              </a:defRPr>
            </a:lvl1pPr>
          </a:lstStyle>
          <a:p>
            <a:r>
              <a:rPr lang="en-US" noProof="0"/>
              <a:t>Click to edit Master title style</a:t>
            </a:r>
          </a:p>
        </p:txBody>
      </p:sp>
      <p:sp>
        <p:nvSpPr>
          <p:cNvPr id="3" name="Content Placeholder 2"/>
          <p:cNvSpPr>
            <a:spLocks noGrp="1"/>
          </p:cNvSpPr>
          <p:nvPr>
            <p:ph idx="1"/>
          </p:nvPr>
        </p:nvSpPr>
        <p:spPr>
          <a:xfrm>
            <a:off x="533400" y="1752600"/>
            <a:ext cx="8077200" cy="4419600"/>
          </a:xfrm>
        </p:spPr>
        <p:txBody>
          <a:bodyPr>
            <a:noAutofit/>
          </a:bodyPr>
          <a:lstStyle>
            <a:lvl1pPr>
              <a:lnSpc>
                <a:spcPts val="3600"/>
              </a:lnSpc>
              <a:spcBef>
                <a:spcPts val="0"/>
              </a:spcBef>
              <a:spcAft>
                <a:spcPts val="600"/>
              </a:spcAft>
              <a:defRPr sz="3200" baseline="0">
                <a:solidFill>
                  <a:schemeClr val="bg1"/>
                </a:solidFill>
              </a:defRPr>
            </a:lvl1pPr>
            <a:lvl2pPr marL="444500" indent="-263525">
              <a:lnSpc>
                <a:spcPts val="3600"/>
              </a:lnSpc>
              <a:spcBef>
                <a:spcPts val="0"/>
              </a:spcBef>
              <a:spcAft>
                <a:spcPts val="600"/>
              </a:spcAft>
              <a:buClr>
                <a:schemeClr val="bg1"/>
              </a:buClr>
              <a:defRPr sz="3200">
                <a:solidFill>
                  <a:schemeClr val="bg1"/>
                </a:solidFill>
              </a:defRPr>
            </a:lvl2pPr>
            <a:lvl3pPr marL="714375" indent="-266700">
              <a:lnSpc>
                <a:spcPts val="3600"/>
              </a:lnSpc>
              <a:spcBef>
                <a:spcPts val="0"/>
              </a:spcBef>
              <a:spcAft>
                <a:spcPts val="600"/>
              </a:spcAft>
              <a:buClr>
                <a:schemeClr val="bg1"/>
              </a:buClr>
              <a:defRPr sz="3200">
                <a:solidFill>
                  <a:schemeClr val="bg1"/>
                </a:solidFill>
              </a:defRPr>
            </a:lvl3pPr>
            <a:lvl4pPr marL="984250" indent="-266700">
              <a:lnSpc>
                <a:spcPts val="3600"/>
              </a:lnSpc>
              <a:spcBef>
                <a:spcPts val="0"/>
              </a:spcBef>
              <a:spcAft>
                <a:spcPts val="600"/>
              </a:spcAft>
              <a:buClr>
                <a:schemeClr val="bg1"/>
              </a:buClr>
              <a:defRPr sz="3200">
                <a:solidFill>
                  <a:schemeClr val="bg1"/>
                </a:solidFill>
              </a:defRPr>
            </a:lvl4pPr>
            <a:lvl5pPr marL="1341438" indent="-266700">
              <a:lnSpc>
                <a:spcPts val="3600"/>
              </a:lnSpc>
              <a:spcBef>
                <a:spcPts val="0"/>
              </a:spcBef>
              <a:spcAft>
                <a:spcPts val="600"/>
              </a:spcAft>
              <a:buClr>
                <a:schemeClr val="bg1"/>
              </a:buClr>
              <a:defRPr sz="3200">
                <a:solidFill>
                  <a:schemeClr val="bg1"/>
                </a:solidFill>
              </a:defRPr>
            </a:lvl5pPr>
            <a:lvl6pPr marL="1611313" indent="-271463">
              <a:lnSpc>
                <a:spcPts val="3600"/>
              </a:lnSpc>
              <a:spcBef>
                <a:spcPts val="0"/>
              </a:spcBef>
              <a:spcAft>
                <a:spcPts val="60"/>
              </a:spcAft>
              <a:buClr>
                <a:schemeClr val="bg1"/>
              </a:buClr>
              <a:buFont typeface="Arial" pitchFamily="34" charset="0"/>
              <a:buNone/>
              <a:defRPr sz="2800">
                <a:solidFill>
                  <a:schemeClr val="bg1"/>
                </a:solidFill>
              </a:defRPr>
            </a:lvl6pPr>
            <a:lvl7pPr>
              <a:defRPr sz="2800">
                <a:solidFill>
                  <a:schemeClr val="bg1"/>
                </a:solidFill>
              </a:defRPr>
            </a:lvl7pPr>
            <a:lvl8pPr>
              <a:lnSpc>
                <a:spcPts val="3600"/>
              </a:lnSpc>
              <a:defRPr sz="2800">
                <a:solidFill>
                  <a:schemeClr val="bg1"/>
                </a:solidFill>
              </a:defRPr>
            </a:lvl8pPr>
            <a:lvl9pPr>
              <a:defRPr sz="2800">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endParaRPr lang="en-US">
              <a:solidFill>
                <a:srgbClr val="FFFFFF"/>
              </a:solidFill>
            </a:endParaRPr>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US" smtClean="0">
                <a:solidFill>
                  <a:srgbClr val="FFFFFF"/>
                </a:solidFill>
              </a:rPr>
              <a:pPr/>
              <a:t>‹#›</a:t>
            </a:fld>
            <a:endParaRPr lang="en-US">
              <a:solidFill>
                <a:srgbClr val="FFFFFF"/>
              </a:solidFill>
            </a:endParaRPr>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US" dirty="0">
              <a:solidFill>
                <a:srgbClr val="FFFFFF"/>
              </a:solidFill>
            </a:endParaRPr>
          </a:p>
        </p:txBody>
      </p:sp>
      <p:sp>
        <p:nvSpPr>
          <p:cNvPr id="12"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FFFFFF"/>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FFFFFF"/>
              </a:solidFill>
              <a:latin typeface="Arial" pitchFamily="34" charset="0"/>
              <a:cs typeface="Arial" pitchFamily="34" charset="0"/>
            </a:endParaRPr>
          </a:p>
        </p:txBody>
      </p:sp>
    </p:spTree>
    <p:extLst>
      <p:ext uri="{BB962C8B-B14F-4D97-AF65-F5344CB8AC3E}">
        <p14:creationId xmlns:p14="http://schemas.microsoft.com/office/powerpoint/2010/main" val="351598765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Section Divider">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1"/>
            <a:ext cx="8077200" cy="1066799"/>
          </a:xfrm>
        </p:spPr>
        <p:txBody>
          <a:bodyPr anchor="t" anchorCtr="0">
            <a:noAutofit/>
          </a:bodyPr>
          <a:lstStyle>
            <a:lvl1pPr>
              <a:lnSpc>
                <a:spcPct val="90000"/>
              </a:lnSpc>
              <a:defRPr sz="3200">
                <a:solidFill>
                  <a:schemeClr val="tx1"/>
                </a:solidFill>
              </a:defRPr>
            </a:lvl1pPr>
          </a:lstStyle>
          <a:p>
            <a:r>
              <a:rPr lang="en-US" noProof="0"/>
              <a:t>Click to edit Master title style</a:t>
            </a:r>
          </a:p>
        </p:txBody>
      </p:sp>
      <p:sp>
        <p:nvSpPr>
          <p:cNvPr id="58" name="Subtitle 2"/>
          <p:cNvSpPr>
            <a:spLocks noGrp="1"/>
          </p:cNvSpPr>
          <p:nvPr>
            <p:ph type="subTitle" idx="1"/>
          </p:nvPr>
        </p:nvSpPr>
        <p:spPr bwMode="black">
          <a:xfrm>
            <a:off x="533400" y="1905001"/>
            <a:ext cx="8077200" cy="1371599"/>
          </a:xfrm>
        </p:spPr>
        <p:txBody>
          <a:bodyPr>
            <a:noAutofit/>
          </a:bodyPr>
          <a:lstStyle>
            <a:lvl1pPr marL="0" indent="0" algn="l">
              <a:lnSpc>
                <a:spcPct val="90000"/>
              </a:lnSpc>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p>
        </p:txBody>
      </p:sp>
      <p:sp>
        <p:nvSpPr>
          <p:cNvPr id="33"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solidFill>
                <a:srgbClr val="000000"/>
              </a:solidFill>
            </a:endParaRPr>
          </a:p>
        </p:txBody>
      </p:sp>
      <p:cxnSp>
        <p:nvCxnSpPr>
          <p:cNvPr id="12" name="Shape 1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smtClean="0">
                <a:solidFill>
                  <a:srgbClr val="000000"/>
                </a:solidFill>
              </a:rPr>
              <a:pPr/>
              <a:t>‹#›</a:t>
            </a:fld>
            <a:endParaRPr lang="en-US">
              <a:solidFill>
                <a:srgbClr val="000000"/>
              </a:solidFill>
            </a:endParaRPr>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US" dirty="0">
              <a:solidFill>
                <a:srgbClr val="000000"/>
              </a:solidFill>
            </a:endParaRPr>
          </a:p>
        </p:txBody>
      </p:sp>
      <p:sp>
        <p:nvSpPr>
          <p:cNvPr id="11"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000000"/>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1211731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Thre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1"/>
            <a:ext cx="8077200" cy="914400"/>
          </a:xfrm>
        </p:spPr>
        <p:txBody>
          <a:bodyPr/>
          <a:lstStyle/>
          <a:p>
            <a:r>
              <a:rPr lang="en-US" noProof="0"/>
              <a:t>Click to edit Master title style</a:t>
            </a:r>
          </a:p>
        </p:txBody>
      </p:sp>
      <p:sp>
        <p:nvSpPr>
          <p:cNvPr id="27" name="Content Placeholder 26"/>
          <p:cNvSpPr>
            <a:spLocks noGrp="1"/>
          </p:cNvSpPr>
          <p:nvPr>
            <p:ph sz="quarter" idx="13"/>
          </p:nvPr>
        </p:nvSpPr>
        <p:spPr>
          <a:xfrm>
            <a:off x="533400" y="1752601"/>
            <a:ext cx="2590800"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 name="Content Placeholder 26"/>
          <p:cNvSpPr>
            <a:spLocks noGrp="1"/>
          </p:cNvSpPr>
          <p:nvPr>
            <p:ph sz="quarter" idx="14"/>
          </p:nvPr>
        </p:nvSpPr>
        <p:spPr>
          <a:xfrm>
            <a:off x="3276601" y="1752601"/>
            <a:ext cx="2590799"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1" name="Content Placeholder 26"/>
          <p:cNvSpPr>
            <a:spLocks noGrp="1"/>
          </p:cNvSpPr>
          <p:nvPr>
            <p:ph sz="quarter" idx="15"/>
          </p:nvPr>
        </p:nvSpPr>
        <p:spPr>
          <a:xfrm>
            <a:off x="6019800" y="1752601"/>
            <a:ext cx="2590800"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6"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solidFill>
                <a:srgbClr val="000000"/>
              </a:solidFill>
            </a:endParaRPr>
          </a:p>
        </p:txBody>
      </p:sp>
      <p:cxnSp>
        <p:nvCxnSpPr>
          <p:cNvPr id="19" name="Shape 18"/>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smtClean="0">
                <a:solidFill>
                  <a:srgbClr val="000000"/>
                </a:solidFill>
              </a:rPr>
              <a:pPr/>
              <a:t>‹#›</a:t>
            </a:fld>
            <a:endParaRPr lang="en-US">
              <a:solidFill>
                <a:srgbClr val="000000"/>
              </a:solidFill>
            </a:endParaRPr>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US" dirty="0">
              <a:solidFill>
                <a:srgbClr val="000000"/>
              </a:solidFill>
            </a:endParaRPr>
          </a:p>
        </p:txBody>
      </p:sp>
      <p:sp>
        <p:nvSpPr>
          <p:cNvPr id="13"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000000"/>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89381592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Section Divider: Colour">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baseline="0">
                <a:solidFill>
                  <a:schemeClr val="bg1"/>
                </a:solidFill>
              </a:defRPr>
            </a:lvl1pPr>
          </a:lstStyle>
          <a:p>
            <a:r>
              <a:rPr lang="en-US" noProof="0"/>
              <a:t>Click to edit Master title style</a:t>
            </a:r>
          </a:p>
        </p:txBody>
      </p:sp>
      <p:sp>
        <p:nvSpPr>
          <p:cNvPr id="22" name="Subtitle 2"/>
          <p:cNvSpPr>
            <a:spLocks noGrp="1"/>
          </p:cNvSpPr>
          <p:nvPr>
            <p:ph type="subTitle" idx="1"/>
          </p:nvPr>
        </p:nvSpPr>
        <p:spPr bwMode="black">
          <a:xfrm>
            <a:off x="533400" y="1905000"/>
            <a:ext cx="8077200" cy="1371600"/>
          </a:xfrm>
        </p:spPr>
        <p:txBody>
          <a:bodyPr>
            <a:noAutofit/>
          </a:bodyPr>
          <a:lstStyle>
            <a:lvl1pPr marL="0" indent="0" algn="l">
              <a:lnSpc>
                <a:spcPct val="90000"/>
              </a:lnSpc>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Click to edit Master subtitle style</a:t>
            </a:r>
          </a:p>
        </p:txBody>
      </p:sp>
      <p:sp>
        <p:nvSpPr>
          <p:cNvPr id="37"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endParaRPr lang="en-US">
              <a:solidFill>
                <a:srgbClr val="FFFFFF"/>
              </a:solidFill>
            </a:endParaRPr>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US" smtClean="0">
                <a:solidFill>
                  <a:srgbClr val="FFFFFF"/>
                </a:solidFill>
              </a:rPr>
              <a:pPr/>
              <a:t>‹#›</a:t>
            </a:fld>
            <a:endParaRPr lang="en-US">
              <a:solidFill>
                <a:srgbClr val="FFFFFF"/>
              </a:solidFill>
            </a:endParaRPr>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US" dirty="0">
              <a:solidFill>
                <a:srgbClr val="FFFFFF"/>
              </a:solidFill>
            </a:endParaRPr>
          </a:p>
        </p:txBody>
      </p:sp>
      <p:sp>
        <p:nvSpPr>
          <p:cNvPr id="12"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FFFFFF"/>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a:solidFill>
                <a:srgbClr val="FFFFFF"/>
              </a:solidFill>
              <a:latin typeface="Arial" pitchFamily="34" charset="0"/>
              <a:cs typeface="Arial" pitchFamily="34" charset="0"/>
            </a:endParaRPr>
          </a:p>
          <a:p>
            <a:pPr fontAlgn="auto">
              <a:spcBef>
                <a:spcPts val="0"/>
              </a:spcBef>
              <a:spcAft>
                <a:spcPts val="0"/>
              </a:spcAft>
            </a:pPr>
            <a:endParaRPr lang="en-US" sz="1000" dirty="0">
              <a:solidFill>
                <a:srgbClr val="FFFFFF"/>
              </a:solidFill>
              <a:latin typeface="Arial" pitchFamily="34" charset="0"/>
              <a:cs typeface="Arial" pitchFamily="34" charset="0"/>
            </a:endParaRPr>
          </a:p>
        </p:txBody>
      </p:sp>
    </p:spTree>
    <p:extLst>
      <p:ext uri="{BB962C8B-B14F-4D97-AF65-F5344CB8AC3E}">
        <p14:creationId xmlns:p14="http://schemas.microsoft.com/office/powerpoint/2010/main" val="300081492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Section Divider: Content">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a:solidFill>
                  <a:schemeClr val="bg1"/>
                </a:solidFill>
              </a:defRPr>
            </a:lvl1pPr>
          </a:lstStyle>
          <a:p>
            <a:r>
              <a:rPr lang="en-US" noProof="0"/>
              <a:t>Click to edit Master title style</a:t>
            </a:r>
          </a:p>
        </p:txBody>
      </p:sp>
      <p:sp>
        <p:nvSpPr>
          <p:cNvPr id="20" name="Content Placeholder 19"/>
          <p:cNvSpPr>
            <a:spLocks noGrp="1"/>
          </p:cNvSpPr>
          <p:nvPr>
            <p:ph sz="quarter" idx="13"/>
          </p:nvPr>
        </p:nvSpPr>
        <p:spPr>
          <a:xfrm>
            <a:off x="533401" y="2819400"/>
            <a:ext cx="3962399" cy="3352800"/>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buClr>
                <a:schemeClr val="bg1"/>
              </a:buCl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3" name="Subtitle 2"/>
          <p:cNvSpPr>
            <a:spLocks noGrp="1"/>
          </p:cNvSpPr>
          <p:nvPr>
            <p:ph type="subTitle" idx="1"/>
          </p:nvPr>
        </p:nvSpPr>
        <p:spPr bwMode="black">
          <a:xfrm>
            <a:off x="533400" y="1905001"/>
            <a:ext cx="8077200" cy="762000"/>
          </a:xfrm>
        </p:spPr>
        <p:txBody>
          <a:bodyPr>
            <a:noAutofit/>
          </a:bodyPr>
          <a:lstStyle>
            <a:lvl1pPr marL="0" indent="0" algn="l">
              <a:lnSpc>
                <a:spcPct val="90000"/>
              </a:lnSpc>
              <a:buNone/>
              <a:defRPr sz="320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Click to edit Master subtitle style</a:t>
            </a:r>
          </a:p>
        </p:txBody>
      </p:sp>
      <p:sp>
        <p:nvSpPr>
          <p:cNvPr id="31"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endParaRPr lang="en-US">
              <a:solidFill>
                <a:srgbClr val="FFFFFF"/>
              </a:solidFill>
            </a:endParaRPr>
          </a:p>
        </p:txBody>
      </p:sp>
      <p:cxnSp>
        <p:nvCxnSpPr>
          <p:cNvPr id="12" name="Shape 11"/>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US" smtClean="0">
                <a:solidFill>
                  <a:srgbClr val="FFFFFF"/>
                </a:solidFill>
              </a:rPr>
              <a:pPr/>
              <a:t>‹#›</a:t>
            </a:fld>
            <a:endParaRPr lang="en-US">
              <a:solidFill>
                <a:srgbClr val="FFFFFF"/>
              </a:solidFill>
            </a:endParaRPr>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US" dirty="0">
              <a:solidFill>
                <a:srgbClr val="FFFFFF"/>
              </a:solidFill>
            </a:endParaRPr>
          </a:p>
        </p:txBody>
      </p:sp>
      <p:sp>
        <p:nvSpPr>
          <p:cNvPr id="13"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FFFFFF"/>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a:solidFill>
                <a:srgbClr val="FFFFFF"/>
              </a:solidFill>
              <a:latin typeface="Arial" pitchFamily="34" charset="0"/>
              <a:cs typeface="Arial" pitchFamily="34" charset="0"/>
            </a:endParaRPr>
          </a:p>
          <a:p>
            <a:pPr fontAlgn="auto">
              <a:spcBef>
                <a:spcPts val="0"/>
              </a:spcBef>
              <a:spcAft>
                <a:spcPts val="0"/>
              </a:spcAft>
            </a:pPr>
            <a:endParaRPr lang="en-US" sz="1000" dirty="0">
              <a:solidFill>
                <a:srgbClr val="FFFFFF"/>
              </a:solidFill>
              <a:latin typeface="Arial" pitchFamily="34" charset="0"/>
              <a:cs typeface="Arial" pitchFamily="34" charset="0"/>
            </a:endParaRPr>
          </a:p>
        </p:txBody>
      </p:sp>
    </p:spTree>
    <p:extLst>
      <p:ext uri="{BB962C8B-B14F-4D97-AF65-F5344CB8AC3E}">
        <p14:creationId xmlns:p14="http://schemas.microsoft.com/office/powerpoint/2010/main" val="406143287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Cover Slide: Fixed Logo">
    <p:spTree>
      <p:nvGrpSpPr>
        <p:cNvPr id="1" name=""/>
        <p:cNvGrpSpPr/>
        <p:nvPr/>
      </p:nvGrpSpPr>
      <p:grpSpPr>
        <a:xfrm>
          <a:off x="0" y="0"/>
          <a:ext cx="0" cy="0"/>
          <a:chOff x="0" y="0"/>
          <a:chExt cx="0" cy="0"/>
        </a:xfrm>
      </p:grpSpPr>
      <p:cxnSp>
        <p:nvCxnSpPr>
          <p:cNvPr id="141" name="Shape 140"/>
          <p:cNvCxnSpPr/>
          <p:nvPr/>
        </p:nvCxnSpPr>
        <p:spPr>
          <a:xfrm rot="5400000" flipH="1" flipV="1">
            <a:off x="5096257" y="-2734056"/>
            <a:ext cx="152399" cy="6839712"/>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42" name="Title 1"/>
          <p:cNvSpPr>
            <a:spLocks noGrp="1"/>
          </p:cNvSpPr>
          <p:nvPr>
            <p:ph type="ctrTitle" hasCustomPrompt="1"/>
          </p:nvPr>
        </p:nvSpPr>
        <p:spPr bwMode="black">
          <a:xfrm>
            <a:off x="1895475" y="838200"/>
            <a:ext cx="5343525" cy="914400"/>
          </a:xfrm>
        </p:spPr>
        <p:txBody>
          <a:bodyPr anchor="t" anchorCtr="0">
            <a:noAutofit/>
          </a:bodyPr>
          <a:lstStyle>
            <a:lvl1pPr>
              <a:lnSpc>
                <a:spcPct val="90000"/>
              </a:lnSpc>
              <a:defRPr sz="3200" b="1" i="1" baseline="0">
                <a:solidFill>
                  <a:schemeClr val="tx1"/>
                </a:solidFill>
              </a:defRPr>
            </a:lvl1pPr>
          </a:lstStyle>
          <a:p>
            <a:r>
              <a:rPr lang="en-US" noProof="0"/>
              <a:t>Click to add the presentation’s main title</a:t>
            </a:r>
            <a:endParaRPr lang="en-US" noProof="0" dirty="0"/>
          </a:p>
        </p:txBody>
      </p:sp>
      <p:sp>
        <p:nvSpPr>
          <p:cNvPr id="143" name="Subtitle 2"/>
          <p:cNvSpPr>
            <a:spLocks noGrp="1"/>
          </p:cNvSpPr>
          <p:nvPr>
            <p:ph type="subTitle" idx="1" hasCustomPrompt="1"/>
          </p:nvPr>
        </p:nvSpPr>
        <p:spPr bwMode="black">
          <a:xfrm>
            <a:off x="1895475" y="1828799"/>
            <a:ext cx="5343525" cy="914401"/>
          </a:xfrm>
        </p:spPr>
        <p:txBody>
          <a:bodyPr>
            <a:noAutofit/>
          </a:bodyPr>
          <a:lstStyle>
            <a:lvl1pPr marL="0" indent="0" algn="l">
              <a:lnSpc>
                <a:spcPct val="90000"/>
              </a:lnSpc>
              <a:spcAft>
                <a:spcPts val="0"/>
              </a:spcAft>
              <a:buNone/>
              <a:defRPr sz="3200" baseline="0">
                <a:solidFill>
                  <a:schemeClr val="tx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Subtitle and date (move higher if title is only one line)</a:t>
            </a:r>
            <a:endParaRPr lang="en-US" noProof="0" dirty="0"/>
          </a:p>
        </p:txBody>
      </p:sp>
      <p:sp>
        <p:nvSpPr>
          <p:cNvPr id="144" name="Text Placeholder 31"/>
          <p:cNvSpPr>
            <a:spLocks noGrp="1"/>
          </p:cNvSpPr>
          <p:nvPr>
            <p:ph type="body" sz="quarter" idx="10" hasCustomPrompt="1"/>
          </p:nvPr>
        </p:nvSpPr>
        <p:spPr bwMode="black">
          <a:xfrm>
            <a:off x="1895475" y="374904"/>
            <a:ext cx="4105656" cy="146304"/>
          </a:xfrm>
        </p:spPr>
        <p:txBody>
          <a:bodyPr/>
          <a:lstStyle>
            <a:lvl1pPr>
              <a:defRPr sz="1100">
                <a:solidFill>
                  <a:schemeClr val="tx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US" noProof="0"/>
              <a:t>www.pwccn.com</a:t>
            </a:r>
            <a:endParaRPr lang="en-US" noProof="0" dirty="0"/>
          </a:p>
        </p:txBody>
      </p:sp>
      <p:grpSp>
        <p:nvGrpSpPr>
          <p:cNvPr id="102" name="Group 101"/>
          <p:cNvGrpSpPr>
            <a:grpSpLocks noChangeAspect="1"/>
          </p:cNvGrpSpPr>
          <p:nvPr userDrawn="1"/>
        </p:nvGrpSpPr>
        <p:grpSpPr>
          <a:xfrm>
            <a:off x="968592" y="5768681"/>
            <a:ext cx="1232283" cy="935789"/>
            <a:chOff x="518032" y="-1032869"/>
            <a:chExt cx="6161413" cy="4678943"/>
          </a:xfrm>
        </p:grpSpPr>
        <p:grpSp>
          <p:nvGrpSpPr>
            <p:cNvPr id="103" name="Group 73"/>
            <p:cNvGrpSpPr>
              <a:grpSpLocks noChangeAspect="1"/>
            </p:cNvGrpSpPr>
            <p:nvPr/>
          </p:nvGrpSpPr>
          <p:grpSpPr>
            <a:xfrm>
              <a:off x="4438637" y="-1032863"/>
              <a:ext cx="2240792" cy="2011550"/>
              <a:chOff x="1905000" y="5715000"/>
              <a:chExt cx="445770" cy="381000"/>
            </a:xfrm>
          </p:grpSpPr>
          <p:sp>
            <p:nvSpPr>
              <p:cNvPr id="107" name="Rectangle 25"/>
              <p:cNvSpPr>
                <a:spLocks noChangeArrowheads="1"/>
              </p:cNvSpPr>
              <p:nvPr userDrawn="1"/>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08" name="Rectangle 26"/>
              <p:cNvSpPr>
                <a:spLocks noChangeArrowheads="1"/>
              </p:cNvSpPr>
              <p:nvPr userDrawn="1"/>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09" name="Rectangle 27"/>
              <p:cNvSpPr>
                <a:spLocks noChangeArrowheads="1"/>
              </p:cNvSpPr>
              <p:nvPr userDrawn="1"/>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10" name="Rectangle 28"/>
              <p:cNvSpPr>
                <a:spLocks noChangeArrowheads="1"/>
              </p:cNvSpPr>
              <p:nvPr userDrawn="1"/>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11" name="Rectangle 29"/>
              <p:cNvSpPr>
                <a:spLocks noChangeArrowheads="1"/>
              </p:cNvSpPr>
              <p:nvPr userDrawn="1"/>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12" name="Rectangle 30"/>
              <p:cNvSpPr>
                <a:spLocks noChangeArrowheads="1"/>
              </p:cNvSpPr>
              <p:nvPr userDrawn="1"/>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13" name="Rectangle 31"/>
              <p:cNvSpPr>
                <a:spLocks noChangeArrowheads="1"/>
              </p:cNvSpPr>
              <p:nvPr userDrawn="1"/>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14" name="Rectangle 32"/>
              <p:cNvSpPr>
                <a:spLocks noChangeArrowheads="1"/>
              </p:cNvSpPr>
              <p:nvPr userDrawn="1"/>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15" name="Freeform 33"/>
              <p:cNvSpPr>
                <a:spLocks/>
              </p:cNvSpPr>
              <p:nvPr userDrawn="1"/>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16" name="Rectangle 34"/>
              <p:cNvSpPr>
                <a:spLocks noChangeArrowheads="1"/>
              </p:cNvSpPr>
              <p:nvPr userDrawn="1"/>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17" name="Rectangle 35"/>
              <p:cNvSpPr>
                <a:spLocks noChangeArrowheads="1"/>
              </p:cNvSpPr>
              <p:nvPr userDrawn="1"/>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18" name="Rectangle 36"/>
              <p:cNvSpPr>
                <a:spLocks noChangeArrowheads="1"/>
              </p:cNvSpPr>
              <p:nvPr userDrawn="1"/>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19" name="Rectangle 25"/>
              <p:cNvSpPr>
                <a:spLocks noChangeArrowheads="1"/>
              </p:cNvSpPr>
              <p:nvPr/>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20" name="Rectangle 26"/>
              <p:cNvSpPr>
                <a:spLocks noChangeArrowheads="1"/>
              </p:cNvSpPr>
              <p:nvPr/>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21" name="Rectangle 27"/>
              <p:cNvSpPr>
                <a:spLocks noChangeArrowheads="1"/>
              </p:cNvSpPr>
              <p:nvPr/>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22" name="Rectangle 28"/>
              <p:cNvSpPr>
                <a:spLocks noChangeArrowheads="1"/>
              </p:cNvSpPr>
              <p:nvPr/>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23" name="Rectangle 29"/>
              <p:cNvSpPr>
                <a:spLocks noChangeArrowheads="1"/>
              </p:cNvSpPr>
              <p:nvPr/>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24" name="Rectangle 30"/>
              <p:cNvSpPr>
                <a:spLocks noChangeArrowheads="1"/>
              </p:cNvSpPr>
              <p:nvPr/>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25" name="Rectangle 31"/>
              <p:cNvSpPr>
                <a:spLocks noChangeArrowheads="1"/>
              </p:cNvSpPr>
              <p:nvPr/>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26" name="Rectangle 32"/>
              <p:cNvSpPr>
                <a:spLocks noChangeArrowheads="1"/>
              </p:cNvSpPr>
              <p:nvPr/>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27" name="Freeform 33"/>
              <p:cNvSpPr>
                <a:spLocks/>
              </p:cNvSpPr>
              <p:nvPr/>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28" name="Rectangle 34"/>
              <p:cNvSpPr>
                <a:spLocks noChangeArrowheads="1"/>
              </p:cNvSpPr>
              <p:nvPr/>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29" name="Rectangle 35"/>
              <p:cNvSpPr>
                <a:spLocks noChangeArrowheads="1"/>
              </p:cNvSpPr>
              <p:nvPr/>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30" name="Rectangle 36"/>
              <p:cNvSpPr>
                <a:spLocks noChangeArrowheads="1"/>
              </p:cNvSpPr>
              <p:nvPr/>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grpSp>
        <p:grpSp>
          <p:nvGrpSpPr>
            <p:cNvPr id="104" name="Group 32"/>
            <p:cNvGrpSpPr/>
            <p:nvPr/>
          </p:nvGrpSpPr>
          <p:grpSpPr>
            <a:xfrm>
              <a:off x="518032" y="978681"/>
              <a:ext cx="4572000" cy="2667393"/>
              <a:chOff x="518032" y="978681"/>
              <a:chExt cx="4572000" cy="2667393"/>
            </a:xfrm>
          </p:grpSpPr>
          <p:sp>
            <p:nvSpPr>
              <p:cNvPr id="105"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06"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grpSp>
      </p:grpSp>
      <p:pic>
        <p:nvPicPr>
          <p:cNvPr id="35" name="Picture 3"/>
          <p:cNvPicPr>
            <a:picLocks noChangeAspect="1" noChangeArrowheads="1"/>
          </p:cNvPicPr>
          <p:nvPr userDrawn="1"/>
        </p:nvPicPr>
        <p:blipFill>
          <a:blip r:embed="rId2" cstate="print"/>
          <a:srcRect/>
          <a:stretch>
            <a:fillRect/>
          </a:stretch>
        </p:blipFill>
        <p:spPr bwMode="auto">
          <a:xfrm>
            <a:off x="7391400" y="6360762"/>
            <a:ext cx="1211653" cy="284588"/>
          </a:xfrm>
          <a:prstGeom prst="rect">
            <a:avLst/>
          </a:prstGeom>
          <a:noFill/>
          <a:ln w="9525">
            <a:noFill/>
            <a:miter lim="800000"/>
            <a:headEnd/>
            <a:tailEnd/>
          </a:ln>
          <a:effectLst/>
        </p:spPr>
      </p:pic>
    </p:spTree>
    <p:extLst>
      <p:ext uri="{BB962C8B-B14F-4D97-AF65-F5344CB8AC3E}">
        <p14:creationId xmlns:p14="http://schemas.microsoft.com/office/powerpoint/2010/main" val="49340775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over Slide: Client Logo">
    <p:spTree>
      <p:nvGrpSpPr>
        <p:cNvPr id="1" name=""/>
        <p:cNvGrpSpPr/>
        <p:nvPr/>
      </p:nvGrpSpPr>
      <p:grpSpPr>
        <a:xfrm>
          <a:off x="0" y="0"/>
          <a:ext cx="0" cy="0"/>
          <a:chOff x="0" y="0"/>
          <a:chExt cx="0" cy="0"/>
        </a:xfrm>
      </p:grpSpPr>
      <p:grpSp>
        <p:nvGrpSpPr>
          <p:cNvPr id="32" name="Group 31"/>
          <p:cNvGrpSpPr/>
          <p:nvPr userDrawn="1"/>
        </p:nvGrpSpPr>
        <p:grpSpPr bwMode="gray">
          <a:xfrm>
            <a:off x="1752601" y="1"/>
            <a:ext cx="7391400" cy="6176009"/>
            <a:chOff x="19140488" y="13674"/>
            <a:chExt cx="7443798" cy="6145827"/>
          </a:xfrm>
        </p:grpSpPr>
        <p:sp>
          <p:nvSpPr>
            <p:cNvPr id="35"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6"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7"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2"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3"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4"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8"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9"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50"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51"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52"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grpSp>
      <p:sp>
        <p:nvSpPr>
          <p:cNvPr id="4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US" noProof="0"/>
              <a:t>Click to add the presentation’s main title</a:t>
            </a:r>
          </a:p>
        </p:txBody>
      </p:sp>
      <p:sp>
        <p:nvSpPr>
          <p:cNvPr id="46"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Subtitle and date (move higher if title is only one line)</a:t>
            </a:r>
            <a:endParaRPr lang="en-US" noProof="0" dirty="0"/>
          </a:p>
        </p:txBody>
      </p:sp>
      <p:sp>
        <p:nvSpPr>
          <p:cNvPr id="47"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US" noProof="0"/>
              <a:t>www.pwccn.com</a:t>
            </a:r>
            <a:endParaRPr lang="en-US" noProof="0" dirty="0"/>
          </a:p>
        </p:txBody>
      </p:sp>
      <p:grpSp>
        <p:nvGrpSpPr>
          <p:cNvPr id="96" name="Group 32"/>
          <p:cNvGrpSpPr/>
          <p:nvPr/>
        </p:nvGrpSpPr>
        <p:grpSpPr>
          <a:xfrm>
            <a:off x="968592" y="6170991"/>
            <a:ext cx="914400" cy="533479"/>
            <a:chOff x="518032" y="978681"/>
            <a:chExt cx="4572000" cy="2667393"/>
          </a:xfrm>
        </p:grpSpPr>
        <p:sp>
          <p:nvSpPr>
            <p:cNvPr id="9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98"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grpSp>
      <p:pic>
        <p:nvPicPr>
          <p:cNvPr id="28" name="Picture 3"/>
          <p:cNvPicPr>
            <a:picLocks noChangeAspect="1" noChangeArrowheads="1"/>
          </p:cNvPicPr>
          <p:nvPr userDrawn="1"/>
        </p:nvPicPr>
        <p:blipFill>
          <a:blip r:embed="rId2" cstate="print"/>
          <a:srcRect/>
          <a:stretch>
            <a:fillRect/>
          </a:stretch>
        </p:blipFill>
        <p:spPr bwMode="auto">
          <a:xfrm>
            <a:off x="7391400" y="6360762"/>
            <a:ext cx="1211653" cy="284588"/>
          </a:xfrm>
          <a:prstGeom prst="rect">
            <a:avLst/>
          </a:prstGeom>
          <a:noFill/>
          <a:ln w="9525">
            <a:noFill/>
            <a:miter lim="800000"/>
            <a:headEnd/>
            <a:tailEnd/>
          </a:ln>
          <a:effectLst/>
        </p:spPr>
      </p:pic>
    </p:spTree>
    <p:extLst>
      <p:ext uri="{BB962C8B-B14F-4D97-AF65-F5344CB8AC3E}">
        <p14:creationId xmlns:p14="http://schemas.microsoft.com/office/powerpoint/2010/main" val="362717706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Cover Slide: Picture">
    <p:spTree>
      <p:nvGrpSpPr>
        <p:cNvPr id="1" name=""/>
        <p:cNvGrpSpPr/>
        <p:nvPr/>
      </p:nvGrpSpPr>
      <p:grpSpPr>
        <a:xfrm>
          <a:off x="0" y="0"/>
          <a:ext cx="0" cy="0"/>
          <a:chOff x="0" y="0"/>
          <a:chExt cx="0" cy="0"/>
        </a:xfrm>
      </p:grpSpPr>
      <p:grpSp>
        <p:nvGrpSpPr>
          <p:cNvPr id="27" name="Group 26"/>
          <p:cNvGrpSpPr/>
          <p:nvPr userDrawn="1"/>
        </p:nvGrpSpPr>
        <p:grpSpPr bwMode="gray">
          <a:xfrm>
            <a:off x="1752601" y="1"/>
            <a:ext cx="7391400" cy="6176009"/>
            <a:chOff x="19140488" y="13674"/>
            <a:chExt cx="7443798" cy="6145827"/>
          </a:xfrm>
        </p:grpSpPr>
        <p:sp>
          <p:nvSpPr>
            <p:cNvPr id="28"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33"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0"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1"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2"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3"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44"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grpSp>
      <p:sp>
        <p:nvSpPr>
          <p:cNvPr id="54"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US" noProof="0"/>
              <a:t>Click to add the presentation’s main title</a:t>
            </a:r>
            <a:endParaRPr lang="en-US" noProof="0" dirty="0"/>
          </a:p>
        </p:txBody>
      </p:sp>
      <p:sp>
        <p:nvSpPr>
          <p:cNvPr id="55"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Subtitle and date (move higher if title is only one line)</a:t>
            </a:r>
            <a:endParaRPr lang="en-US" noProof="0" dirty="0"/>
          </a:p>
        </p:txBody>
      </p:sp>
      <p:sp>
        <p:nvSpPr>
          <p:cNvPr id="56"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US" noProof="0"/>
              <a:t>www.pwccn.com</a:t>
            </a:r>
            <a:endParaRPr lang="en-US" noProof="0" dirty="0"/>
          </a:p>
        </p:txBody>
      </p:sp>
      <p:sp>
        <p:nvSpPr>
          <p:cNvPr id="17" name="Picture Placeholder 76"/>
          <p:cNvSpPr>
            <a:spLocks noGrp="1"/>
          </p:cNvSpPr>
          <p:nvPr>
            <p:ph type="pic" sz="quarter" idx="13"/>
          </p:nvPr>
        </p:nvSpPr>
        <p:spPr>
          <a:xfrm>
            <a:off x="1752600" y="2899977"/>
            <a:ext cx="6324600" cy="3272223"/>
          </a:xfrm>
        </p:spPr>
        <p:txBody>
          <a:bodyPr/>
          <a:lstStyle>
            <a:lvl1pPr>
              <a:defRPr sz="1400"/>
            </a:lvl1pPr>
          </a:lstStyle>
          <a:p>
            <a:r>
              <a:rPr lang="en-US" noProof="0"/>
              <a:t>Click icon to add picture</a:t>
            </a:r>
            <a:endParaRPr lang="en-US" noProof="0" dirty="0"/>
          </a:p>
        </p:txBody>
      </p:sp>
      <p:grpSp>
        <p:nvGrpSpPr>
          <p:cNvPr id="18" name="Group 32"/>
          <p:cNvGrpSpPr/>
          <p:nvPr userDrawn="1"/>
        </p:nvGrpSpPr>
        <p:grpSpPr>
          <a:xfrm>
            <a:off x="968592" y="6170991"/>
            <a:ext cx="914400" cy="533479"/>
            <a:chOff x="518032" y="978681"/>
            <a:chExt cx="4572000" cy="2667393"/>
          </a:xfrm>
        </p:grpSpPr>
        <p:sp>
          <p:nvSpPr>
            <p:cNvPr id="19"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21"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grpSp>
      <p:pic>
        <p:nvPicPr>
          <p:cNvPr id="22" name="Picture 3"/>
          <p:cNvPicPr>
            <a:picLocks noChangeAspect="1" noChangeArrowheads="1"/>
          </p:cNvPicPr>
          <p:nvPr userDrawn="1"/>
        </p:nvPicPr>
        <p:blipFill>
          <a:blip r:embed="rId2" cstate="print"/>
          <a:srcRect/>
          <a:stretch>
            <a:fillRect/>
          </a:stretch>
        </p:blipFill>
        <p:spPr bwMode="auto">
          <a:xfrm>
            <a:off x="7391400" y="6360762"/>
            <a:ext cx="1211653" cy="284588"/>
          </a:xfrm>
          <a:prstGeom prst="rect">
            <a:avLst/>
          </a:prstGeom>
          <a:noFill/>
          <a:ln w="9525">
            <a:noFill/>
            <a:miter lim="800000"/>
            <a:headEnd/>
            <a:tailEnd/>
          </a:ln>
          <a:effectLst/>
        </p:spPr>
      </p:pic>
    </p:spTree>
    <p:extLst>
      <p:ext uri="{BB962C8B-B14F-4D97-AF65-F5344CB8AC3E}">
        <p14:creationId xmlns:p14="http://schemas.microsoft.com/office/powerpoint/2010/main" val="75981045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Cover Slide: Colour">
    <p:spTree>
      <p:nvGrpSpPr>
        <p:cNvPr id="1" name=""/>
        <p:cNvGrpSpPr/>
        <p:nvPr/>
      </p:nvGrpSpPr>
      <p:grpSpPr>
        <a:xfrm>
          <a:off x="0" y="0"/>
          <a:ext cx="0" cy="0"/>
          <a:chOff x="0" y="0"/>
          <a:chExt cx="0" cy="0"/>
        </a:xfrm>
      </p:grpSpPr>
      <p:sp>
        <p:nvSpPr>
          <p:cNvPr id="82" name="Rectangle 649"/>
          <p:cNvSpPr>
            <a:spLocks noChangeArrowheads="1"/>
          </p:cNvSpPr>
          <p:nvPr/>
        </p:nvSpPr>
        <p:spPr bwMode="gray">
          <a:xfrm>
            <a:off x="7391400" y="685801"/>
            <a:ext cx="1752600" cy="5486399"/>
          </a:xfrm>
          <a:prstGeom prst="rect">
            <a:avLst/>
          </a:prstGeom>
          <a:solidFill>
            <a:schemeClr val="tx2">
              <a:lumMod val="40000"/>
              <a:lumOff val="6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a:solidFill>
                <a:srgbClr val="000000"/>
              </a:solidFill>
              <a:latin typeface="Arial"/>
            </a:endParaRPr>
          </a:p>
        </p:txBody>
      </p:sp>
      <p:sp>
        <p:nvSpPr>
          <p:cNvPr id="81" name="Rectangle 648"/>
          <p:cNvSpPr>
            <a:spLocks noChangeArrowheads="1"/>
          </p:cNvSpPr>
          <p:nvPr/>
        </p:nvSpPr>
        <p:spPr bwMode="gray">
          <a:xfrm>
            <a:off x="1752600" y="0"/>
            <a:ext cx="5638800" cy="685800"/>
          </a:xfrm>
          <a:prstGeom prst="rect">
            <a:avLst/>
          </a:prstGeom>
          <a:solidFill>
            <a:schemeClr val="tx2">
              <a:lumMod val="60000"/>
              <a:lumOff val="4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a:solidFill>
                <a:srgbClr val="000000"/>
              </a:solidFill>
              <a:latin typeface="Arial"/>
            </a:endParaRPr>
          </a:p>
        </p:txBody>
      </p:sp>
      <p:sp>
        <p:nvSpPr>
          <p:cNvPr id="83" name="Rectangle 650"/>
          <p:cNvSpPr>
            <a:spLocks noChangeArrowheads="1"/>
          </p:cNvSpPr>
          <p:nvPr/>
        </p:nvSpPr>
        <p:spPr bwMode="gray">
          <a:xfrm>
            <a:off x="1752600" y="685800"/>
            <a:ext cx="5638800" cy="5486400"/>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a:solidFill>
                <a:srgbClr val="000000"/>
              </a:solidFill>
              <a:latin typeface="Arial"/>
            </a:endParaRPr>
          </a:p>
        </p:txBody>
      </p:sp>
      <p:sp>
        <p:nvSpPr>
          <p:cNvPr id="50"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US" noProof="0"/>
              <a:t>Click to add the presentation’s main title</a:t>
            </a:r>
            <a:endParaRPr lang="en-US" noProof="0" dirty="0"/>
          </a:p>
        </p:txBody>
      </p:sp>
      <p:sp>
        <p:nvSpPr>
          <p:cNvPr id="51"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Subtitle and date (move higher if title is only one line)</a:t>
            </a:r>
            <a:endParaRPr lang="en-US" noProof="0" dirty="0"/>
          </a:p>
        </p:txBody>
      </p:sp>
      <p:sp>
        <p:nvSpPr>
          <p:cNvPr id="52"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US" noProof="0"/>
              <a:t>www.pwccn.com</a:t>
            </a:r>
            <a:endParaRPr lang="en-US" noProof="0" dirty="0"/>
          </a:p>
        </p:txBody>
      </p:sp>
      <p:grpSp>
        <p:nvGrpSpPr>
          <p:cNvPr id="11" name="Group 32"/>
          <p:cNvGrpSpPr/>
          <p:nvPr userDrawn="1"/>
        </p:nvGrpSpPr>
        <p:grpSpPr>
          <a:xfrm>
            <a:off x="968592" y="6170991"/>
            <a:ext cx="914400" cy="533479"/>
            <a:chOff x="518032" y="978681"/>
            <a:chExt cx="4572000" cy="2667393"/>
          </a:xfrm>
        </p:grpSpPr>
        <p:sp>
          <p:nvSpPr>
            <p:cNvPr id="12" name="Rectangle 37"/>
            <p:cNvSpPr>
              <a:spLocks noChangeArrowheads="1"/>
            </p:cNvSpPr>
            <p:nvPr userDrawn="1"/>
          </p:nvSpPr>
          <p:spPr bwMode="black">
            <a:xfrm>
              <a:off x="3295650" y="978681"/>
              <a:ext cx="1143000" cy="263229"/>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sp>
          <p:nvSpPr>
            <p:cNvPr id="13"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a:solidFill>
                  <a:srgbClr val="000000"/>
                </a:solidFill>
                <a:latin typeface="Arial"/>
              </a:endParaRPr>
            </a:p>
          </p:txBody>
        </p:sp>
      </p:grpSp>
      <p:pic>
        <p:nvPicPr>
          <p:cNvPr id="14" name="Picture 3"/>
          <p:cNvPicPr>
            <a:picLocks noChangeAspect="1" noChangeArrowheads="1"/>
          </p:cNvPicPr>
          <p:nvPr userDrawn="1"/>
        </p:nvPicPr>
        <p:blipFill>
          <a:blip r:embed="rId2" cstate="print"/>
          <a:srcRect/>
          <a:stretch>
            <a:fillRect/>
          </a:stretch>
        </p:blipFill>
        <p:spPr bwMode="auto">
          <a:xfrm>
            <a:off x="7391400" y="6360762"/>
            <a:ext cx="1211653" cy="284588"/>
          </a:xfrm>
          <a:prstGeom prst="rect">
            <a:avLst/>
          </a:prstGeom>
          <a:noFill/>
          <a:ln w="9525">
            <a:noFill/>
            <a:miter lim="800000"/>
            <a:headEnd/>
            <a:tailEnd/>
          </a:ln>
          <a:effectLst/>
        </p:spPr>
      </p:pic>
    </p:spTree>
    <p:extLst>
      <p:ext uri="{BB962C8B-B14F-4D97-AF65-F5344CB8AC3E}">
        <p14:creationId xmlns:p14="http://schemas.microsoft.com/office/powerpoint/2010/main" val="172075896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Closing Statemen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sz="3200">
                <a:solidFill>
                  <a:schemeClr val="tx1"/>
                </a:solidFill>
              </a:defRPr>
            </a:lvl1pPr>
          </a:lstStyle>
          <a:p>
            <a:r>
              <a:rPr lang="en-US" noProof="0"/>
              <a:t>Click to edit Master title style</a:t>
            </a:r>
          </a:p>
        </p:txBody>
      </p:sp>
      <p:sp>
        <p:nvSpPr>
          <p:cNvPr id="11" name="Text Placeholder 10"/>
          <p:cNvSpPr>
            <a:spLocks noGrp="1"/>
          </p:cNvSpPr>
          <p:nvPr>
            <p:ph type="body" sz="quarter" idx="10" hasCustomPrompt="1"/>
          </p:nvPr>
        </p:nvSpPr>
        <p:spPr>
          <a:xfrm>
            <a:off x="533400" y="5867400"/>
            <a:ext cx="4800600" cy="762000"/>
          </a:xfrm>
        </p:spPr>
        <p:txBody>
          <a:bodyPr anchor="b"/>
          <a:lstStyle>
            <a:lvl1pPr>
              <a:defRPr sz="900">
                <a:latin typeface="Arial" pitchFamily="34" charset="0"/>
                <a:cs typeface="Arial" pitchFamily="34" charset="0"/>
              </a:defRPr>
            </a:lvl1pPr>
          </a:lstStyle>
          <a:p>
            <a:pPr lvl="0"/>
            <a:r>
              <a:rPr lang="en-US" noProof="0"/>
              <a:t>Add legal and copyright disclaimers here.</a:t>
            </a:r>
          </a:p>
        </p:txBody>
      </p:sp>
      <p:cxnSp>
        <p:nvCxnSpPr>
          <p:cNvPr id="7" name="Shape 6"/>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984466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Title and Chart">
    <p:spTree>
      <p:nvGrpSpPr>
        <p:cNvPr id="1" name=""/>
        <p:cNvGrpSpPr/>
        <p:nvPr/>
      </p:nvGrpSpPr>
      <p:grpSpPr>
        <a:xfrm>
          <a:off x="0" y="0"/>
          <a:ext cx="0" cy="0"/>
          <a:chOff x="0" y="0"/>
          <a:chExt cx="0" cy="0"/>
        </a:xfrm>
      </p:grpSpPr>
      <p:sp>
        <p:nvSpPr>
          <p:cNvPr id="3" name="Chart Placeholder 2"/>
          <p:cNvSpPr>
            <a:spLocks noGrp="1"/>
          </p:cNvSpPr>
          <p:nvPr>
            <p:ph type="chart" idx="1"/>
          </p:nvPr>
        </p:nvSpPr>
        <p:spPr>
          <a:xfrm>
            <a:off x="160339" y="1752601"/>
            <a:ext cx="8821737" cy="4335463"/>
          </a:xfrm>
        </p:spPr>
        <p:txBody>
          <a:bodyPr/>
          <a:lstStyle/>
          <a:p>
            <a:pPr lvl="0"/>
            <a:endParaRPr lang="en-US" noProof="0"/>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2666A6"/>
              </a:solidFill>
            </a:endParaRPr>
          </a:p>
        </p:txBody>
      </p:sp>
    </p:spTree>
    <p:extLst>
      <p:ext uri="{BB962C8B-B14F-4D97-AF65-F5344CB8AC3E}">
        <p14:creationId xmlns:p14="http://schemas.microsoft.com/office/powerpoint/2010/main" val="362118486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cSld name="Content: Title with Footers">
    <p:spTree>
      <p:nvGrpSpPr>
        <p:cNvPr id="1" name=""/>
        <p:cNvGrpSpPr/>
        <p:nvPr/>
      </p:nvGrpSpPr>
      <p:grpSpPr>
        <a:xfrm>
          <a:off x="0" y="0"/>
          <a:ext cx="0" cy="0"/>
          <a:chOff x="0" y="0"/>
          <a:chExt cx="0" cy="0"/>
        </a:xfrm>
      </p:grpSpPr>
      <p:sp>
        <p:nvSpPr>
          <p:cNvPr id="9" name="Title Placeholder 1"/>
          <p:cNvSpPr>
            <a:spLocks noGrp="1"/>
          </p:cNvSpPr>
          <p:nvPr>
            <p:ph type="title"/>
          </p:nvPr>
        </p:nvSpPr>
        <p:spPr>
          <a:xfrm>
            <a:off x="484910" y="1008529"/>
            <a:ext cx="8174182" cy="806824"/>
          </a:xfrm>
          <a:prstGeom prst="rect">
            <a:avLst/>
          </a:prstGeom>
        </p:spPr>
        <p:txBody>
          <a:bodyPr vert="horz" lIns="0" tIns="0" rIns="0" bIns="0" rtlCol="0" anchor="t" anchorCtr="0">
            <a:noAutofit/>
          </a:bodyPr>
          <a:lstStyle/>
          <a:p>
            <a:r>
              <a:rPr lang="en-US" noProof="0"/>
              <a:t>Click to edit Master title style</a:t>
            </a:r>
            <a:endParaRPr lang="en-US" noProof="0" dirty="0"/>
          </a:p>
        </p:txBody>
      </p:sp>
      <p:sp>
        <p:nvSpPr>
          <p:cNvPr id="19" name="Footer Placeholder 4"/>
          <p:cNvSpPr>
            <a:spLocks noGrp="1"/>
          </p:cNvSpPr>
          <p:nvPr>
            <p:ph type="ftr" sz="quarter" idx="3"/>
          </p:nvPr>
        </p:nvSpPr>
        <p:spPr>
          <a:xfrm>
            <a:off x="490309" y="6252884"/>
            <a:ext cx="5255450" cy="134470"/>
          </a:xfrm>
          <a:prstGeom prst="rect">
            <a:avLst/>
          </a:prstGeom>
        </p:spPr>
        <p:txBody>
          <a:bodyPr vert="horz" lIns="0" tIns="0" rIns="0" bIns="0" anchor="b" anchorCtr="0">
            <a:noAutofit/>
          </a:bodyPr>
          <a:lstStyle>
            <a:lvl1pPr algn="l">
              <a:defRPr sz="900">
                <a:solidFill>
                  <a:schemeClr val="tx1"/>
                </a:solidFill>
                <a:latin typeface="Arial" pitchFamily="34" charset="0"/>
                <a:cs typeface="Arial" pitchFamily="34" charset="0"/>
              </a:defRPr>
            </a:lvl1pPr>
          </a:lstStyle>
          <a:p>
            <a:endParaRPr lang="en-US" dirty="0">
              <a:solidFill>
                <a:srgbClr val="000000"/>
              </a:solidFill>
            </a:endParaRPr>
          </a:p>
        </p:txBody>
      </p:sp>
      <p:sp>
        <p:nvSpPr>
          <p:cNvPr id="10" name="Slide Number Placeholder 5"/>
          <p:cNvSpPr>
            <a:spLocks noGrp="1"/>
          </p:cNvSpPr>
          <p:nvPr>
            <p:ph type="sldNum" sz="quarter" idx="4"/>
          </p:nvPr>
        </p:nvSpPr>
        <p:spPr>
          <a:xfrm>
            <a:off x="7135091" y="6387354"/>
            <a:ext cx="1524000" cy="134471"/>
          </a:xfrm>
          <a:prstGeom prst="rect">
            <a:avLst/>
          </a:prstGeom>
        </p:spPr>
        <p:txBody>
          <a:bodyPr lIns="0" tIns="0" rIns="0" bIns="0" anchor="t" anchorCtr="0">
            <a:noAutofit/>
          </a:bodyPr>
          <a:lstStyle>
            <a:lvl1pPr algn="r">
              <a:defRPr sz="900">
                <a:solidFill>
                  <a:schemeClr val="tx1"/>
                </a:solidFill>
                <a:latin typeface="Arial" pitchFamily="34" charset="0"/>
                <a:cs typeface="Arial" pitchFamily="34" charset="0"/>
              </a:defRPr>
            </a:lvl1pPr>
          </a:lstStyle>
          <a:p>
            <a:fld id="{FEBD7F86-1881-4698-8703-FB80B0800997}" type="slidenum">
              <a:rPr lang="en-US" smtClean="0">
                <a:solidFill>
                  <a:srgbClr val="000000"/>
                </a:solidFill>
              </a:rPr>
              <a:pPr/>
              <a:t>‹#›</a:t>
            </a:fld>
            <a:endParaRPr lang="en-US">
              <a:solidFill>
                <a:srgbClr val="000000"/>
              </a:solidFill>
            </a:endParaRPr>
          </a:p>
        </p:txBody>
      </p:sp>
      <p:sp>
        <p:nvSpPr>
          <p:cNvPr id="11" name="Date Placeholder 3"/>
          <p:cNvSpPr>
            <a:spLocks noGrp="1"/>
          </p:cNvSpPr>
          <p:nvPr>
            <p:ph type="dt" sz="half" idx="2"/>
          </p:nvPr>
        </p:nvSpPr>
        <p:spPr>
          <a:xfrm>
            <a:off x="7135091" y="6252882"/>
            <a:ext cx="1524000" cy="134471"/>
          </a:xfrm>
          <a:prstGeom prst="rect">
            <a:avLst/>
          </a:prstGeom>
        </p:spPr>
        <p:txBody>
          <a:bodyPr lIns="0" tIns="0" rIns="0" bIns="0" anchor="t" anchorCtr="0">
            <a:noAutofit/>
          </a:bodyPr>
          <a:lstStyle>
            <a:lvl1pPr algn="r">
              <a:defRPr sz="900">
                <a:solidFill>
                  <a:schemeClr val="tx1"/>
                </a:solidFill>
                <a:latin typeface="Arial" pitchFamily="34" charset="0"/>
                <a:cs typeface="Arial" pitchFamily="34" charset="0"/>
              </a:defRPr>
            </a:lvl1pPr>
          </a:lstStyle>
          <a:p>
            <a:endParaRPr lang="en-US" dirty="0">
              <a:solidFill>
                <a:srgbClr val="000000"/>
              </a:solidFill>
            </a:endParaRPr>
          </a:p>
        </p:txBody>
      </p:sp>
    </p:spTree>
    <p:extLst>
      <p:ext uri="{BB962C8B-B14F-4D97-AF65-F5344CB8AC3E}">
        <p14:creationId xmlns:p14="http://schemas.microsoft.com/office/powerpoint/2010/main" val="471637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Two und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a:t>Click to edit Master title style</a:t>
            </a:r>
          </a:p>
        </p:txBody>
      </p:sp>
      <p:sp>
        <p:nvSpPr>
          <p:cNvPr id="28" name="Content Placeholder 26"/>
          <p:cNvSpPr>
            <a:spLocks noGrp="1"/>
          </p:cNvSpPr>
          <p:nvPr>
            <p:ph sz="quarter" idx="14"/>
          </p:nvPr>
        </p:nvSpPr>
        <p:spPr>
          <a:xfrm>
            <a:off x="533400" y="3352800"/>
            <a:ext cx="3962400" cy="28194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1" name="Content Placeholder 26"/>
          <p:cNvSpPr>
            <a:spLocks noGrp="1"/>
          </p:cNvSpPr>
          <p:nvPr>
            <p:ph sz="quarter" idx="15"/>
          </p:nvPr>
        </p:nvSpPr>
        <p:spPr>
          <a:xfrm>
            <a:off x="4648199" y="3352800"/>
            <a:ext cx="3962401" cy="28194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solidFill>
                <a:srgbClr val="000000"/>
              </a:solidFill>
            </a:endParaRPr>
          </a:p>
        </p:txBody>
      </p:sp>
      <p:sp>
        <p:nvSpPr>
          <p:cNvPr id="13" name="Text Placeholder 12"/>
          <p:cNvSpPr>
            <a:spLocks noGrp="1"/>
          </p:cNvSpPr>
          <p:nvPr>
            <p:ph type="body" sz="quarter" idx="16"/>
          </p:nvPr>
        </p:nvSpPr>
        <p:spPr>
          <a:xfrm>
            <a:off x="533400" y="1752600"/>
            <a:ext cx="8077200" cy="1447800"/>
          </a:xfrm>
        </p:spPr>
        <p:txBody>
          <a:bodyPr/>
          <a:lstStyle/>
          <a:p>
            <a:pPr lvl="0"/>
            <a:r>
              <a:rPr lang="en-US" noProof="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smtClean="0">
                <a:solidFill>
                  <a:srgbClr val="000000"/>
                </a:solidFill>
              </a:rPr>
              <a:pPr/>
              <a:t>‹#›</a:t>
            </a:fld>
            <a:endParaRPr lang="en-US">
              <a:solidFill>
                <a:srgbClr val="000000"/>
              </a:solidFill>
            </a:endParaRPr>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US" dirty="0">
              <a:solidFill>
                <a:srgbClr val="000000"/>
              </a:solidFill>
            </a:endParaRPr>
          </a:p>
        </p:txBody>
      </p:sp>
      <p:sp>
        <p:nvSpPr>
          <p:cNvPr id="15"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000000"/>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1469276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Two and Left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a:t>Click to edit Master title style</a:t>
            </a:r>
          </a:p>
        </p:txBody>
      </p:sp>
      <p:sp>
        <p:nvSpPr>
          <p:cNvPr id="28" name="Content Placeholder 26"/>
          <p:cNvSpPr>
            <a:spLocks noGrp="1"/>
          </p:cNvSpPr>
          <p:nvPr>
            <p:ph sz="quarter" idx="14"/>
          </p:nvPr>
        </p:nvSpPr>
        <p:spPr>
          <a:xfrm>
            <a:off x="6019800" y="1752600"/>
            <a:ext cx="2590800" cy="2133600"/>
          </a:xfrm>
        </p:spPr>
        <p:txBody>
          <a:bodyPr/>
          <a:lstStyle/>
          <a:p>
            <a:pPr lvl="0"/>
            <a:r>
              <a:rPr lang="en-US" noProof="0"/>
              <a:t>Click to edit Master text styles</a:t>
            </a:r>
          </a:p>
        </p:txBody>
      </p:sp>
      <p:sp>
        <p:nvSpPr>
          <p:cNvPr id="31" name="Content Placeholder 26"/>
          <p:cNvSpPr>
            <a:spLocks noGrp="1"/>
          </p:cNvSpPr>
          <p:nvPr>
            <p:ph sz="quarter" idx="15"/>
          </p:nvPr>
        </p:nvSpPr>
        <p:spPr>
          <a:xfrm>
            <a:off x="6019800" y="4038600"/>
            <a:ext cx="2590800" cy="2133600"/>
          </a:xfrm>
        </p:spPr>
        <p:txBody>
          <a:bodyPr/>
          <a:lstStyle/>
          <a:p>
            <a:pPr lvl="0"/>
            <a:r>
              <a:rPr lang="en-US" noProof="0"/>
              <a:t>Click to edit Master text styles</a:t>
            </a:r>
          </a:p>
        </p:txBody>
      </p:sp>
      <p:sp>
        <p:nvSpPr>
          <p:cNvPr id="13" name="Text Placeholder 12"/>
          <p:cNvSpPr>
            <a:spLocks noGrp="1"/>
          </p:cNvSpPr>
          <p:nvPr>
            <p:ph type="body" sz="quarter" idx="16"/>
          </p:nvPr>
        </p:nvSpPr>
        <p:spPr>
          <a:xfrm>
            <a:off x="533400" y="1752600"/>
            <a:ext cx="5334000" cy="4419600"/>
          </a:xfrm>
        </p:spPr>
        <p:txBody>
          <a:bodyPr/>
          <a:lstStyle/>
          <a:p>
            <a:pPr lvl="0"/>
            <a:r>
              <a:rPr lang="en-US" noProof="0"/>
              <a:t>Click to edit Master text styles</a:t>
            </a:r>
          </a:p>
        </p:txBody>
      </p:sp>
      <p:sp>
        <p:nvSpPr>
          <p:cNvPr id="19"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solidFill>
                <a:srgbClr val="000000"/>
              </a:solidFill>
            </a:endParaRP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smtClean="0">
                <a:solidFill>
                  <a:srgbClr val="000000"/>
                </a:solidFill>
              </a:rPr>
              <a:pPr/>
              <a:t>‹#›</a:t>
            </a:fld>
            <a:endParaRPr lang="en-US">
              <a:solidFill>
                <a:srgbClr val="000000"/>
              </a:solidFill>
            </a:endParaRPr>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US" dirty="0">
              <a:solidFill>
                <a:srgbClr val="000000"/>
              </a:solidFill>
            </a:endParaRPr>
          </a:p>
        </p:txBody>
      </p:sp>
      <p:sp>
        <p:nvSpPr>
          <p:cNvPr id="15"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000000"/>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4231686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Two and Right Text">
    <p:spTree>
      <p:nvGrpSpPr>
        <p:cNvPr id="1" name=""/>
        <p:cNvGrpSpPr/>
        <p:nvPr/>
      </p:nvGrpSpPr>
      <p:grpSpPr>
        <a:xfrm>
          <a:off x="0" y="0"/>
          <a:ext cx="0" cy="0"/>
          <a:chOff x="0" y="0"/>
          <a:chExt cx="0" cy="0"/>
        </a:xfrm>
      </p:grpSpPr>
      <p:sp>
        <p:nvSpPr>
          <p:cNvPr id="28" name="Content Placeholder 26"/>
          <p:cNvSpPr>
            <a:spLocks noGrp="1"/>
          </p:cNvSpPr>
          <p:nvPr>
            <p:ph sz="quarter" idx="14"/>
          </p:nvPr>
        </p:nvSpPr>
        <p:spPr>
          <a:xfrm>
            <a:off x="533400" y="1752600"/>
            <a:ext cx="2590800" cy="2133600"/>
          </a:xfrm>
        </p:spPr>
        <p:txBody>
          <a:bodyPr/>
          <a:lstStyle/>
          <a:p>
            <a:pPr lvl="0"/>
            <a:r>
              <a:rPr lang="en-US" noProof="0"/>
              <a:t>Click to edit Master text styles</a:t>
            </a:r>
          </a:p>
        </p:txBody>
      </p:sp>
      <p:sp>
        <p:nvSpPr>
          <p:cNvPr id="2" name="Title 1"/>
          <p:cNvSpPr>
            <a:spLocks noGrp="1"/>
          </p:cNvSpPr>
          <p:nvPr>
            <p:ph type="title"/>
          </p:nvPr>
        </p:nvSpPr>
        <p:spPr>
          <a:xfrm>
            <a:off x="533400" y="685800"/>
            <a:ext cx="8077200" cy="914400"/>
          </a:xfrm>
        </p:spPr>
        <p:txBody>
          <a:bodyPr/>
          <a:lstStyle/>
          <a:p>
            <a:r>
              <a:rPr lang="en-US" noProof="0"/>
              <a:t>Click to edit Master title style</a:t>
            </a:r>
          </a:p>
        </p:txBody>
      </p:sp>
      <p:sp>
        <p:nvSpPr>
          <p:cNvPr id="31" name="Content Placeholder 26"/>
          <p:cNvSpPr>
            <a:spLocks noGrp="1"/>
          </p:cNvSpPr>
          <p:nvPr>
            <p:ph sz="quarter" idx="15"/>
          </p:nvPr>
        </p:nvSpPr>
        <p:spPr>
          <a:xfrm>
            <a:off x="533400" y="4038600"/>
            <a:ext cx="2590800" cy="2133600"/>
          </a:xfrm>
        </p:spPr>
        <p:txBody>
          <a:bodyPr/>
          <a:lstStyle/>
          <a:p>
            <a:pPr lvl="0"/>
            <a:r>
              <a:rPr lang="en-US" noProof="0"/>
              <a:t>Click to edit Master text styles</a:t>
            </a:r>
          </a:p>
        </p:txBody>
      </p:sp>
      <p:sp>
        <p:nvSpPr>
          <p:cNvPr id="13" name="Text Placeholder 12"/>
          <p:cNvSpPr>
            <a:spLocks noGrp="1"/>
          </p:cNvSpPr>
          <p:nvPr>
            <p:ph type="body" sz="quarter" idx="16"/>
          </p:nvPr>
        </p:nvSpPr>
        <p:spPr>
          <a:xfrm>
            <a:off x="3276600" y="1752600"/>
            <a:ext cx="5334000" cy="4419600"/>
          </a:xfrm>
        </p:spPr>
        <p:txBody>
          <a:bodyPr/>
          <a:lstStyle/>
          <a:p>
            <a:pPr lvl="0"/>
            <a:r>
              <a:rPr lang="en-US" noProof="0"/>
              <a:t>Click to edit Master text styles</a:t>
            </a:r>
          </a:p>
        </p:txBody>
      </p:sp>
      <p:sp>
        <p:nvSpPr>
          <p:cNvPr id="19"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solidFill>
                <a:srgbClr val="000000"/>
              </a:solidFill>
            </a:endParaRP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smtClean="0">
                <a:solidFill>
                  <a:srgbClr val="000000"/>
                </a:solidFill>
              </a:rPr>
              <a:pPr/>
              <a:t>‹#›</a:t>
            </a:fld>
            <a:endParaRPr lang="en-US">
              <a:solidFill>
                <a:srgbClr val="000000"/>
              </a:solidFill>
            </a:endParaRPr>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US" dirty="0">
              <a:solidFill>
                <a:srgbClr val="000000"/>
              </a:solidFill>
            </a:endParaRPr>
          </a:p>
        </p:txBody>
      </p:sp>
      <p:sp>
        <p:nvSpPr>
          <p:cNvPr id="15"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000000"/>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3546353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One with Impact">
    <p:spTree>
      <p:nvGrpSpPr>
        <p:cNvPr id="1" name=""/>
        <p:cNvGrpSpPr/>
        <p:nvPr/>
      </p:nvGrpSpPr>
      <p:grpSpPr>
        <a:xfrm>
          <a:off x="0" y="0"/>
          <a:ext cx="0" cy="0"/>
          <a:chOff x="0" y="0"/>
          <a:chExt cx="0" cy="0"/>
        </a:xfrm>
      </p:grpSpPr>
      <p:sp>
        <p:nvSpPr>
          <p:cNvPr id="2" name="Title 1"/>
          <p:cNvSpPr>
            <a:spLocks noGrp="1"/>
          </p:cNvSpPr>
          <p:nvPr>
            <p:ph type="title"/>
          </p:nvPr>
        </p:nvSpPr>
        <p:spPr>
          <a:xfrm>
            <a:off x="3276600" y="685800"/>
            <a:ext cx="5334000" cy="914400"/>
          </a:xfrm>
        </p:spPr>
        <p:txBody>
          <a:bodyPr/>
          <a:lstStyle>
            <a:lvl1pPr>
              <a:defRPr/>
            </a:lvl1pPr>
          </a:lstStyle>
          <a:p>
            <a:r>
              <a:rPr lang="en-US" noProof="1"/>
              <a:t>Click to edit Master title style</a:t>
            </a:r>
          </a:p>
        </p:txBody>
      </p:sp>
      <p:sp>
        <p:nvSpPr>
          <p:cNvPr id="31" name="Content Placeholder 26"/>
          <p:cNvSpPr>
            <a:spLocks noGrp="1"/>
          </p:cNvSpPr>
          <p:nvPr>
            <p:ph sz="quarter" idx="15"/>
          </p:nvPr>
        </p:nvSpPr>
        <p:spPr>
          <a:xfrm>
            <a:off x="3276600" y="1752600"/>
            <a:ext cx="5334000" cy="4419600"/>
          </a:xfrm>
        </p:spPr>
        <p:txBody>
          <a:bodyPr/>
          <a:lstStyle>
            <a:lvl1pPr>
              <a:defRPr baseline="0"/>
            </a:lvl1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12" name="Text Placeholder 11"/>
          <p:cNvSpPr>
            <a:spLocks noGrp="1"/>
          </p:cNvSpPr>
          <p:nvPr>
            <p:ph type="body" sz="quarter" idx="16"/>
          </p:nvPr>
        </p:nvSpPr>
        <p:spPr>
          <a:xfrm>
            <a:off x="533400" y="1752600"/>
            <a:ext cx="2590800" cy="2130552"/>
          </a:xfrm>
        </p:spPr>
        <p:txBody>
          <a:bodyPr/>
          <a:lstStyle>
            <a:lvl1pPr>
              <a:defRPr sz="2400" b="1" i="1" baseline="0">
                <a:solidFill>
                  <a:schemeClr val="tx2"/>
                </a:solidFill>
              </a:defRPr>
            </a:lvl1pPr>
          </a:lstStyle>
          <a:p>
            <a:pPr lvl="0"/>
            <a:r>
              <a:rPr lang="en-US" noProof="1"/>
              <a:t>Click to edit Master text styles</a:t>
            </a:r>
          </a:p>
        </p:txBody>
      </p:sp>
      <p:sp>
        <p:nvSpPr>
          <p:cNvPr id="18"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solidFill>
                <a:srgbClr val="000000"/>
              </a:solidFill>
            </a:endParaRPr>
          </a:p>
        </p:txBody>
      </p:sp>
      <p:cxnSp>
        <p:nvCxnSpPr>
          <p:cNvPr id="30" name="Shape 29"/>
          <p:cNvCxnSpPr/>
          <p:nvPr/>
        </p:nvCxnSpPr>
        <p:spPr>
          <a:xfrm rot="5400000" flipH="1" flipV="1">
            <a:off x="5791201" y="-2057400"/>
            <a:ext cx="152399" cy="5486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smtClean="0">
                <a:solidFill>
                  <a:srgbClr val="000000"/>
                </a:solidFill>
              </a:rPr>
              <a:pPr/>
              <a:t>‹#›</a:t>
            </a:fld>
            <a:endParaRPr lang="en-US">
              <a:solidFill>
                <a:srgbClr val="000000"/>
              </a:solidFill>
            </a:endParaRPr>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US" dirty="0">
              <a:solidFill>
                <a:srgbClr val="000000"/>
              </a:solidFill>
            </a:endParaRPr>
          </a:p>
        </p:txBody>
      </p:sp>
      <p:sp>
        <p:nvSpPr>
          <p:cNvPr id="13"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000000"/>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1164702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468000" y="648000"/>
            <a:ext cx="8077200" cy="914400"/>
          </a:xfrm>
        </p:spPr>
        <p:txBody>
          <a:bodyPr/>
          <a:lstStyle/>
          <a:p>
            <a:r>
              <a:rPr lang="en-US" noProof="0"/>
              <a:t>Click to edit Master title style</a:t>
            </a:r>
          </a:p>
        </p:txBody>
      </p:sp>
      <p:sp>
        <p:nvSpPr>
          <p:cNvPr id="1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solidFill>
                <a:srgbClr val="000000"/>
              </a:solidFill>
            </a:endParaRPr>
          </a:p>
        </p:txBody>
      </p:sp>
      <p:cxnSp>
        <p:nvCxnSpPr>
          <p:cNvPr id="10" name="Shape 9"/>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smtClean="0">
                <a:solidFill>
                  <a:srgbClr val="000000"/>
                </a:solidFill>
              </a:rPr>
              <a:pPr/>
              <a:t>‹#›</a:t>
            </a:fld>
            <a:endParaRPr lang="en-US">
              <a:solidFill>
                <a:srgbClr val="000000"/>
              </a:solidFill>
            </a:endParaRPr>
          </a:p>
        </p:txBody>
      </p:sp>
      <p:sp>
        <p:nvSpPr>
          <p:cNvPr id="9"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US" dirty="0">
              <a:solidFill>
                <a:srgbClr val="000000"/>
              </a:solidFill>
            </a:endParaRPr>
          </a:p>
        </p:txBody>
      </p:sp>
      <p:sp>
        <p:nvSpPr>
          <p:cNvPr id="11"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pPr fontAlgn="auto">
              <a:spcBef>
                <a:spcPts val="0"/>
              </a:spcBef>
              <a:spcAft>
                <a:spcPts val="0"/>
              </a:spcAft>
              <a:defRPr/>
            </a:pPr>
            <a:r>
              <a:rPr lang="zh-TW" altLang="en-US" sz="1000">
                <a:solidFill>
                  <a:srgbClr val="000000"/>
                </a:solidFill>
                <a:latin typeface="SimHei" pitchFamily="2" charset="-122"/>
                <a:ea typeface="SimHei" pitchFamily="2" charset="-122"/>
                <a:cs typeface="Arial" pitchFamily="34" charset="0"/>
              </a:rPr>
              <a:t>普华永道</a:t>
            </a:r>
          </a:p>
          <a:p>
            <a:pPr fontAlgn="auto">
              <a:spcBef>
                <a:spcPts val="0"/>
              </a:spcBef>
              <a:spcAft>
                <a:spcPts val="0"/>
              </a:spcAft>
            </a:pPr>
            <a:endParaRPr lang="en-US" sz="1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604022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18" Type="http://schemas.openxmlformats.org/officeDocument/2006/relationships/slideLayout" Target="../slideLayouts/slideLayout43.xml"/><Relationship Id="rId3" Type="http://schemas.openxmlformats.org/officeDocument/2006/relationships/slideLayout" Target="../slideLayouts/slideLayout28.xml"/><Relationship Id="rId21" Type="http://schemas.openxmlformats.org/officeDocument/2006/relationships/slideLayout" Target="../slideLayouts/slideLayout46.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slideLayout" Target="../slideLayouts/slideLayout42.xml"/><Relationship Id="rId2" Type="http://schemas.openxmlformats.org/officeDocument/2006/relationships/slideLayout" Target="../slideLayouts/slideLayout27.xml"/><Relationship Id="rId16" Type="http://schemas.openxmlformats.org/officeDocument/2006/relationships/slideLayout" Target="../slideLayouts/slideLayout41.xml"/><Relationship Id="rId20" Type="http://schemas.openxmlformats.org/officeDocument/2006/relationships/slideLayout" Target="../slideLayouts/slideLayout45.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24" Type="http://schemas.openxmlformats.org/officeDocument/2006/relationships/theme" Target="../theme/theme2.xml"/><Relationship Id="rId5" Type="http://schemas.openxmlformats.org/officeDocument/2006/relationships/slideLayout" Target="../slideLayouts/slideLayout30.xml"/><Relationship Id="rId15" Type="http://schemas.openxmlformats.org/officeDocument/2006/relationships/slideLayout" Target="../slideLayouts/slideLayout40.xml"/><Relationship Id="rId23" Type="http://schemas.openxmlformats.org/officeDocument/2006/relationships/slideLayout" Target="../slideLayouts/slideLayout48.xml"/><Relationship Id="rId10" Type="http://schemas.openxmlformats.org/officeDocument/2006/relationships/slideLayout" Target="../slideLayouts/slideLayout35.xml"/><Relationship Id="rId19" Type="http://schemas.openxmlformats.org/officeDocument/2006/relationships/slideLayout" Target="../slideLayouts/slideLayout44.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 Id="rId22"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3400" y="685800"/>
            <a:ext cx="8077201" cy="914400"/>
          </a:xfrm>
          <a:prstGeom prst="rect">
            <a:avLst/>
          </a:prstGeom>
        </p:spPr>
        <p:txBody>
          <a:bodyPr vert="horz" lIns="0" tIns="0" rIns="0" bIns="0" rtlCol="0" anchor="t" anchorCtr="0">
            <a:noAutofit/>
          </a:bodyPr>
          <a:lstStyle/>
          <a:p>
            <a:r>
              <a:rPr lang="en-US" noProof="0"/>
              <a:t>Click to edit</a:t>
            </a:r>
            <a:br>
              <a:rPr lang="en-US" noProof="0"/>
            </a:br>
            <a:r>
              <a:rPr lang="en-US" noProof="0"/>
              <a:t>Master title style</a:t>
            </a:r>
          </a:p>
        </p:txBody>
      </p:sp>
      <p:sp>
        <p:nvSpPr>
          <p:cNvPr id="3" name="Text Placeholder 2"/>
          <p:cNvSpPr>
            <a:spLocks noGrp="1"/>
          </p:cNvSpPr>
          <p:nvPr>
            <p:ph type="body" idx="1"/>
          </p:nvPr>
        </p:nvSpPr>
        <p:spPr>
          <a:xfrm>
            <a:off x="533401" y="1752600"/>
            <a:ext cx="8077199" cy="4419600"/>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4"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fontAlgn="auto">
              <a:spcBef>
                <a:spcPts val="0"/>
              </a:spcBef>
              <a:spcAft>
                <a:spcPts val="0"/>
              </a:spcAft>
            </a:pPr>
            <a:fld id="{9EBD5762-3BDC-484D-9503-7EA6D5A9A8CE}" type="slidenum">
              <a:rPr lang="en-US" smtClean="0">
                <a:solidFill>
                  <a:srgbClr val="000000"/>
                </a:solidFill>
              </a:rPr>
              <a:pPr fontAlgn="auto">
                <a:spcBef>
                  <a:spcPts val="0"/>
                </a:spcBef>
                <a:spcAft>
                  <a:spcPts val="0"/>
                </a:spcAft>
              </a:pPr>
              <a:t>‹#›</a:t>
            </a:fld>
            <a:endParaRPr lang="en-US">
              <a:solidFill>
                <a:srgbClr val="000000"/>
              </a:solidFill>
            </a:endParaRPr>
          </a:p>
        </p:txBody>
      </p:sp>
      <p:sp>
        <p:nvSpPr>
          <p:cNvPr id="6"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fontAlgn="auto">
              <a:spcBef>
                <a:spcPts val="0"/>
              </a:spcBef>
              <a:spcAft>
                <a:spcPts val="0"/>
              </a:spcAft>
            </a:pPr>
            <a:endParaRPr lang="en-US" dirty="0">
              <a:solidFill>
                <a:srgbClr val="000000"/>
              </a:solidFill>
            </a:endParaRPr>
          </a:p>
        </p:txBody>
      </p:sp>
      <p:sp>
        <p:nvSpPr>
          <p:cNvPr id="7" name="Footer Placeholder 4"/>
          <p:cNvSpPr>
            <a:spLocks noGrp="1"/>
          </p:cNvSpPr>
          <p:nvPr>
            <p:ph type="ftr" sz="quarter" idx="3"/>
          </p:nvPr>
        </p:nvSpPr>
        <p:spPr>
          <a:xfrm>
            <a:off x="530352" y="6324600"/>
            <a:ext cx="5260848" cy="150876"/>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pPr fontAlgn="auto">
              <a:spcBef>
                <a:spcPts val="0"/>
              </a:spcBef>
              <a:spcAft>
                <a:spcPts val="0"/>
              </a:spcAft>
            </a:pPr>
            <a:endParaRPr lang="en-US">
              <a:solidFill>
                <a:srgbClr val="000000"/>
              </a:solidFill>
            </a:endParaRPr>
          </a:p>
        </p:txBody>
      </p:sp>
    </p:spTree>
    <p:extLst>
      <p:ext uri="{BB962C8B-B14F-4D97-AF65-F5344CB8AC3E}">
        <p14:creationId xmlns:p14="http://schemas.microsoft.com/office/powerpoint/2010/main" val="2799437820"/>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39" r:id="rId12"/>
    <p:sldLayoutId id="2147483840" r:id="rId13"/>
    <p:sldLayoutId id="2147483841" r:id="rId14"/>
    <p:sldLayoutId id="2147483842" r:id="rId15"/>
    <p:sldLayoutId id="2147483843" r:id="rId16"/>
    <p:sldLayoutId id="2147483844" r:id="rId17"/>
    <p:sldLayoutId id="2147483845" r:id="rId18"/>
    <p:sldLayoutId id="2147483846" r:id="rId19"/>
    <p:sldLayoutId id="2147483847" r:id="rId20"/>
    <p:sldLayoutId id="2147483848" r:id="rId21"/>
    <p:sldLayoutId id="2147483849" r:id="rId22"/>
    <p:sldLayoutId id="2147483850" r:id="rId23"/>
    <p:sldLayoutId id="2147483869" r:id="rId24"/>
    <p:sldLayoutId id="2147483873" r:id="rId25"/>
  </p:sldLayoutIdLst>
  <p:hf hdr="0" ftr="0" dt="0"/>
  <p:txStyles>
    <p:title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p:titleStyle>
    <p:bodyStyle>
      <a:lvl1pPr marL="0" marR="0" indent="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3400" y="685800"/>
            <a:ext cx="8077201" cy="914400"/>
          </a:xfrm>
          <a:prstGeom prst="rect">
            <a:avLst/>
          </a:prstGeom>
        </p:spPr>
        <p:txBody>
          <a:bodyPr vert="horz" lIns="0" tIns="0" rIns="0" bIns="0" rtlCol="0" anchor="t" anchorCtr="0">
            <a:noAutofit/>
          </a:bodyPr>
          <a:lstStyle/>
          <a:p>
            <a:r>
              <a:rPr lang="en-US" noProof="0"/>
              <a:t>Click to edit</a:t>
            </a:r>
            <a:br>
              <a:rPr lang="en-US" noProof="0"/>
            </a:br>
            <a:r>
              <a:rPr lang="en-US" noProof="0"/>
              <a:t>Master title style</a:t>
            </a:r>
          </a:p>
        </p:txBody>
      </p:sp>
      <p:sp>
        <p:nvSpPr>
          <p:cNvPr id="3" name="Text Placeholder 2"/>
          <p:cNvSpPr>
            <a:spLocks noGrp="1"/>
          </p:cNvSpPr>
          <p:nvPr>
            <p:ph type="body" idx="1"/>
          </p:nvPr>
        </p:nvSpPr>
        <p:spPr>
          <a:xfrm>
            <a:off x="533401" y="1752600"/>
            <a:ext cx="8077199" cy="4419600"/>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4"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fontAlgn="auto">
              <a:spcBef>
                <a:spcPts val="0"/>
              </a:spcBef>
              <a:spcAft>
                <a:spcPts val="0"/>
              </a:spcAft>
            </a:pPr>
            <a:fld id="{9EBD5762-3BDC-484D-9503-7EA6D5A9A8CE}" type="slidenum">
              <a:rPr lang="en-US" smtClean="0">
                <a:solidFill>
                  <a:srgbClr val="000000"/>
                </a:solidFill>
              </a:rPr>
              <a:pPr fontAlgn="auto">
                <a:spcBef>
                  <a:spcPts val="0"/>
                </a:spcBef>
                <a:spcAft>
                  <a:spcPts val="0"/>
                </a:spcAft>
              </a:pPr>
              <a:t>‹#›</a:t>
            </a:fld>
            <a:endParaRPr lang="en-US">
              <a:solidFill>
                <a:srgbClr val="000000"/>
              </a:solidFill>
            </a:endParaRPr>
          </a:p>
        </p:txBody>
      </p:sp>
      <p:sp>
        <p:nvSpPr>
          <p:cNvPr id="6"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fontAlgn="auto">
              <a:spcBef>
                <a:spcPts val="0"/>
              </a:spcBef>
              <a:spcAft>
                <a:spcPts val="0"/>
              </a:spcAft>
            </a:pPr>
            <a:endParaRPr lang="en-US" dirty="0">
              <a:solidFill>
                <a:srgbClr val="000000"/>
              </a:solidFill>
            </a:endParaRPr>
          </a:p>
        </p:txBody>
      </p:sp>
      <p:sp>
        <p:nvSpPr>
          <p:cNvPr id="7" name="Footer Placeholder 4"/>
          <p:cNvSpPr>
            <a:spLocks noGrp="1"/>
          </p:cNvSpPr>
          <p:nvPr>
            <p:ph type="ftr" sz="quarter" idx="3"/>
          </p:nvPr>
        </p:nvSpPr>
        <p:spPr>
          <a:xfrm>
            <a:off x="530352" y="6324600"/>
            <a:ext cx="5260848" cy="150876"/>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pPr fontAlgn="auto">
              <a:spcBef>
                <a:spcPts val="0"/>
              </a:spcBef>
              <a:spcAft>
                <a:spcPts val="0"/>
              </a:spcAft>
            </a:pPr>
            <a:endParaRPr lang="en-US">
              <a:solidFill>
                <a:srgbClr val="000000"/>
              </a:solidFill>
            </a:endParaRPr>
          </a:p>
        </p:txBody>
      </p:sp>
    </p:spTree>
    <p:extLst>
      <p:ext uri="{BB962C8B-B14F-4D97-AF65-F5344CB8AC3E}">
        <p14:creationId xmlns:p14="http://schemas.microsoft.com/office/powerpoint/2010/main" val="506239288"/>
      </p:ext>
    </p:extLst>
  </p:cSld>
  <p:clrMap bg1="lt1" tx1="dk1" bg2="lt2" tx2="dk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 id="2147483887" r:id="rId12"/>
    <p:sldLayoutId id="2147483888" r:id="rId13"/>
    <p:sldLayoutId id="2147483889" r:id="rId14"/>
    <p:sldLayoutId id="2147483890" r:id="rId15"/>
    <p:sldLayoutId id="2147483891" r:id="rId16"/>
    <p:sldLayoutId id="2147483892" r:id="rId17"/>
    <p:sldLayoutId id="2147483893" r:id="rId18"/>
    <p:sldLayoutId id="2147483894" r:id="rId19"/>
    <p:sldLayoutId id="2147483895" r:id="rId20"/>
    <p:sldLayoutId id="2147483896" r:id="rId21"/>
    <p:sldLayoutId id="2147483897" r:id="rId22"/>
    <p:sldLayoutId id="2147483898" r:id="rId23"/>
  </p:sldLayoutIdLst>
  <p:hf hdr="0" ftr="0" dt="0"/>
  <p:txStyles>
    <p:title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p:titleStyle>
    <p:bodyStyle>
      <a:lvl1pPr marL="0" marR="0" indent="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7.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3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7.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9.xml"/><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p:txBody>
          <a:bodyPr/>
          <a:lstStyle/>
          <a:p>
            <a:r>
              <a:rPr lang="en-US" dirty="0"/>
              <a:t>www.pwccn.com</a:t>
            </a:r>
          </a:p>
        </p:txBody>
      </p:sp>
      <p:sp>
        <p:nvSpPr>
          <p:cNvPr id="6" name="Picture Placeholder 5"/>
          <p:cNvSpPr>
            <a:spLocks noGrp="1"/>
          </p:cNvSpPr>
          <p:nvPr>
            <p:ph type="pic" sz="quarter" idx="13"/>
          </p:nvPr>
        </p:nvSpPr>
        <p:spPr>
          <a:xfrm>
            <a:off x="1752600" y="2899977"/>
            <a:ext cx="6324600" cy="3272223"/>
          </a:xfrm>
        </p:spPr>
      </p:sp>
      <p:pic>
        <p:nvPicPr>
          <p:cNvPr id="10" name="Picture 2" descr="L:\0 Graphics\Active\Brand in a box\Photography Library\High Res\People in Context Covers\Photo_RGB_C_42-19576985.jpg"/>
          <p:cNvPicPr>
            <a:picLocks noChangeAspect="1" noChangeArrowheads="1"/>
          </p:cNvPicPr>
          <p:nvPr/>
        </p:nvPicPr>
        <p:blipFill>
          <a:blip r:embed="rId3" cstate="print"/>
          <a:srcRect t="5452" b="13580"/>
          <a:stretch>
            <a:fillRect/>
          </a:stretch>
        </p:blipFill>
        <p:spPr bwMode="auto">
          <a:xfrm>
            <a:off x="1752600" y="2878137"/>
            <a:ext cx="6183313" cy="3294063"/>
          </a:xfrm>
          <a:prstGeom prst="rect">
            <a:avLst/>
          </a:prstGeom>
          <a:noFill/>
          <a:ln w="9525">
            <a:noFill/>
            <a:miter lim="800000"/>
            <a:headEnd/>
            <a:tailEnd/>
          </a:ln>
        </p:spPr>
      </p:pic>
      <p:sp>
        <p:nvSpPr>
          <p:cNvPr id="2" name="Title 1"/>
          <p:cNvSpPr>
            <a:spLocks noGrp="1"/>
          </p:cNvSpPr>
          <p:nvPr>
            <p:ph type="ctrTitle"/>
          </p:nvPr>
        </p:nvSpPr>
        <p:spPr>
          <a:xfrm>
            <a:off x="1667222" y="838199"/>
            <a:ext cx="5857106" cy="862609"/>
          </a:xfrm>
        </p:spPr>
        <p:txBody>
          <a:bodyPr/>
          <a:lstStyle/>
          <a:p>
            <a:r>
              <a:rPr lang="zh-CN" altLang="en-US" sz="2800" i="0" dirty="0"/>
              <a:t>  </a:t>
            </a:r>
            <a:r>
              <a:rPr lang="zh-CN" altLang="en-US" sz="3800" i="0" dirty="0"/>
              <a:t>上市地的选择</a:t>
            </a:r>
            <a:r>
              <a:rPr lang="en-US" altLang="zh-CN" sz="3800" i="0" dirty="0"/>
              <a:t/>
            </a:r>
            <a:br>
              <a:rPr lang="en-US" altLang="zh-CN" sz="3800" i="0" dirty="0"/>
            </a:br>
            <a:r>
              <a:rPr lang="en-US" altLang="zh-CN" sz="3800" i="0" dirty="0"/>
              <a:t>              </a:t>
            </a:r>
            <a:r>
              <a:rPr lang="zh-CN" altLang="en-US" sz="3800" i="0" dirty="0"/>
              <a:t>企业等不起的选择</a:t>
            </a:r>
            <a:br>
              <a:rPr lang="zh-CN" altLang="en-US" sz="3800" i="0" dirty="0"/>
            </a:br>
            <a:r>
              <a:rPr lang="en-GB" altLang="zh-CN" i="0" dirty="0"/>
              <a:t/>
            </a:r>
            <a:br>
              <a:rPr lang="en-GB" altLang="zh-CN" i="0" dirty="0"/>
            </a:br>
            <a:endParaRPr lang="en-GB" sz="1600" dirty="0">
              <a:latin typeface="宋体" panose="02010600030101010101" pitchFamily="2" charset="-122"/>
              <a:ea typeface="宋体" panose="02010600030101010101" pitchFamily="2" charset="-122"/>
            </a:endParaRPr>
          </a:p>
        </p:txBody>
      </p:sp>
      <p:sp>
        <p:nvSpPr>
          <p:cNvPr id="13" name="Title 1"/>
          <p:cNvSpPr txBox="1">
            <a:spLocks/>
          </p:cNvSpPr>
          <p:nvPr/>
        </p:nvSpPr>
        <p:spPr bwMode="white">
          <a:xfrm>
            <a:off x="1907704" y="2001836"/>
            <a:ext cx="5484837" cy="862609"/>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200" b="1" i="1" kern="1200" baseline="0">
                <a:solidFill>
                  <a:schemeClr val="bg1"/>
                </a:solidFill>
                <a:latin typeface="+mj-lt"/>
                <a:ea typeface="+mj-ea"/>
                <a:cs typeface="+mj-cs"/>
              </a:defRPr>
            </a:lvl1pPr>
          </a:lstStyle>
          <a:p>
            <a:pPr algn="ctr"/>
            <a:r>
              <a:rPr lang="en-GB" altLang="zh-CN" i="0" dirty="0"/>
              <a:t/>
            </a:r>
            <a:br>
              <a:rPr lang="en-GB" altLang="zh-CN" i="0" dirty="0"/>
            </a:br>
            <a:r>
              <a:rPr lang="en-GB" altLang="zh-CN" i="0" dirty="0"/>
              <a:t/>
            </a:r>
            <a:br>
              <a:rPr lang="en-GB" altLang="zh-CN" i="0" dirty="0"/>
            </a:br>
            <a:endParaRPr lang="en-GB" sz="1600" dirty="0">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1662891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zh-CN" altLang="en-US" i="0" dirty="0">
                <a:ea typeface="宋体" panose="02010600030101010101" pitchFamily="2" charset="-122"/>
              </a:rPr>
              <a:t>国内主板</a:t>
            </a:r>
            <a:r>
              <a:rPr lang="en-US" altLang="zh-CN" i="0" dirty="0">
                <a:ea typeface="宋体" panose="02010600030101010101" pitchFamily="2" charset="-122"/>
              </a:rPr>
              <a:t>/</a:t>
            </a:r>
            <a:r>
              <a:rPr lang="zh-CN" altLang="en-US" i="0" dirty="0">
                <a:ea typeface="宋体" panose="02010600030101010101" pitchFamily="2" charset="-122"/>
              </a:rPr>
              <a:t>创业板上市上市路径解析 </a:t>
            </a:r>
          </a:p>
        </p:txBody>
      </p:sp>
      <p:sp>
        <p:nvSpPr>
          <p:cNvPr id="4" name="Subtitle 3"/>
          <p:cNvSpPr>
            <a:spLocks noGrp="1"/>
          </p:cNvSpPr>
          <p:nvPr>
            <p:ph type="subTitle" idx="1"/>
          </p:nvPr>
        </p:nvSpPr>
        <p:spPr/>
        <p:txBody>
          <a:bodyPr/>
          <a:lstStyle/>
          <a:p>
            <a:endParaRPr lang="en-US" dirty="0"/>
          </a:p>
          <a:p>
            <a:endParaRPr lang="en-US" dirty="0"/>
          </a:p>
        </p:txBody>
      </p:sp>
      <p:sp>
        <p:nvSpPr>
          <p:cNvPr id="8" name="TextBox 7"/>
          <p:cNvSpPr txBox="1"/>
          <p:nvPr/>
        </p:nvSpPr>
        <p:spPr>
          <a:xfrm>
            <a:off x="533400" y="2971800"/>
            <a:ext cx="3174504" cy="3200400"/>
          </a:xfrm>
          <a:prstGeom prst="rect">
            <a:avLst/>
          </a:prstGeom>
          <a:noFill/>
        </p:spPr>
        <p:txBody>
          <a:bodyPr wrap="none" lIns="0" tIns="0" rIns="0" bIns="0" rtlCol="0" anchor="b" anchorCtr="0">
            <a:noAutofit/>
          </a:bodyPr>
          <a:lstStyle/>
          <a:p>
            <a:pPr fontAlgn="base">
              <a:lnSpc>
                <a:spcPts val="20000"/>
              </a:lnSpc>
              <a:spcBef>
                <a:spcPct val="0"/>
              </a:spcBef>
              <a:spcAft>
                <a:spcPct val="0"/>
              </a:spcAft>
            </a:pPr>
            <a:r>
              <a:rPr lang="en-US" sz="24000" b="1" i="1" dirty="0">
                <a:solidFill>
                  <a:srgbClr val="FFFFFF"/>
                </a:solidFill>
                <a:latin typeface="+mj-lt"/>
                <a:cs typeface="Arial" pitchFamily="34" charset="0"/>
              </a:rPr>
              <a:t>2</a:t>
            </a:r>
          </a:p>
        </p:txBody>
      </p:sp>
      <p:sp>
        <p:nvSpPr>
          <p:cNvPr id="6" name="Slide Number Placeholder 5"/>
          <p:cNvSpPr>
            <a:spLocks noGrp="1"/>
          </p:cNvSpPr>
          <p:nvPr>
            <p:ph type="sldNum" sz="quarter" idx="4"/>
          </p:nvPr>
        </p:nvSpPr>
        <p:spPr/>
        <p:txBody>
          <a:bodyPr/>
          <a:lstStyle/>
          <a:p>
            <a:fld id="{9EBD5762-3BDC-484D-9503-7EA6D5A9A8CE}" type="slidenum">
              <a:rPr lang="en-US" smtClean="0">
                <a:latin typeface="+mj-lt"/>
              </a:rPr>
              <a:pPr/>
              <a:t>10</a:t>
            </a:fld>
            <a:endParaRPr lang="en-US">
              <a:latin typeface="+mj-lt"/>
            </a:endParaRPr>
          </a:p>
        </p:txBody>
      </p:sp>
    </p:spTree>
    <p:extLst>
      <p:ext uri="{BB962C8B-B14F-4D97-AF65-F5344CB8AC3E}">
        <p14:creationId xmlns:p14="http://schemas.microsoft.com/office/powerpoint/2010/main" val="407063397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chorCtr="0">
            <a:noAutofit/>
          </a:bodyPr>
          <a:lstStyle/>
          <a:p>
            <a:r>
              <a:rPr lang="en-US" altLang="zh-CN" i="0" dirty="0">
                <a:ea typeface="+mn-ea"/>
              </a:rPr>
              <a:t>A</a:t>
            </a:r>
            <a:r>
              <a:rPr lang="zh-CN" altLang="en-US" i="0" dirty="0">
                <a:ea typeface="宋体" panose="02010600030101010101" pitchFamily="2" charset="-122"/>
              </a:rPr>
              <a:t>股发行审核数据分析</a:t>
            </a:r>
            <a:endParaRPr lang="en-GB" altLang="en-US" i="0" dirty="0">
              <a:ea typeface="宋体" panose="02010600030101010101" pitchFamily="2" charset="-122"/>
            </a:endParaRPr>
          </a:p>
        </p:txBody>
      </p:sp>
      <p:cxnSp>
        <p:nvCxnSpPr>
          <p:cNvPr id="34" name="Shape 3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3" name="Slide Number Placeholder 42"/>
          <p:cNvSpPr>
            <a:spLocks noGrp="1"/>
          </p:cNvSpPr>
          <p:nvPr>
            <p:ph type="sldNum" sz="quarter" idx="4"/>
          </p:nvPr>
        </p:nvSpPr>
        <p:spPr/>
        <p:txBody>
          <a:bodyPr/>
          <a:lstStyle/>
          <a:p>
            <a:fld id="{9EBD5762-3BDC-484D-9503-7EA6D5A9A8CE}" type="slidenum">
              <a:rPr lang="en-US" smtClean="0">
                <a:solidFill>
                  <a:srgbClr val="000000"/>
                </a:solidFill>
                <a:latin typeface="+mj-lt"/>
              </a:rPr>
              <a:pPr/>
              <a:t>11</a:t>
            </a:fld>
            <a:endParaRPr lang="en-US" dirty="0">
              <a:solidFill>
                <a:srgbClr val="000000"/>
              </a:solidFill>
              <a:latin typeface="+mj-lt"/>
            </a:endParaRPr>
          </a:p>
        </p:txBody>
      </p:sp>
      <p:sp>
        <p:nvSpPr>
          <p:cNvPr id="3" name="TextBox 2"/>
          <p:cNvSpPr txBox="1"/>
          <p:nvPr/>
        </p:nvSpPr>
        <p:spPr>
          <a:xfrm>
            <a:off x="539552" y="2204864"/>
            <a:ext cx="8071049" cy="2016224"/>
          </a:xfrm>
          <a:prstGeom prst="rect">
            <a:avLst/>
          </a:prstGeom>
          <a:noFill/>
        </p:spPr>
        <p:txBody>
          <a:bodyPr wrap="square" lIns="0" tIns="0" rIns="0" bIns="0" rtlCol="0">
            <a:noAutofit/>
          </a:bodyPr>
          <a:lstStyle/>
          <a:p>
            <a:pPr indent="-274320" fontAlgn="auto">
              <a:spcBef>
                <a:spcPts val="0"/>
              </a:spcBef>
              <a:spcAft>
                <a:spcPts val="900"/>
              </a:spcAft>
            </a:pPr>
            <a:endParaRPr lang="en-GB" sz="2000" dirty="0">
              <a:solidFill>
                <a:srgbClr val="000000"/>
              </a:solidFill>
              <a:latin typeface="+mj-lt"/>
            </a:endParaRPr>
          </a:p>
        </p:txBody>
      </p:sp>
      <p:sp>
        <p:nvSpPr>
          <p:cNvPr id="9" name="Content Placeholder 14"/>
          <p:cNvSpPr>
            <a:spLocks noGrp="1"/>
          </p:cNvSpPr>
          <p:nvPr>
            <p:ph sz="quarter" idx="15"/>
          </p:nvPr>
        </p:nvSpPr>
        <p:spPr>
          <a:xfrm>
            <a:off x="533400" y="1752600"/>
            <a:ext cx="8077200" cy="4419600"/>
          </a:xfrm>
          <a:prstGeom prst="rect">
            <a:avLst/>
          </a:prstGeom>
        </p:spPr>
        <p:txBody>
          <a:bodyPr lIns="0" tIns="0" rIns="0" bIns="0" rtlCol="0">
            <a:noAutofit/>
          </a:bodyPr>
          <a:lstStyle/>
          <a:p>
            <a:pPr marL="0" marR="0" lvl="0" indent="0" defTabSz="914400" eaLnBrk="1" fontAlgn="auto" latinLnBrk="0" hangingPunct="1">
              <a:lnSpc>
                <a:spcPct val="100000"/>
              </a:lnSpc>
              <a:spcBef>
                <a:spcPct val="0"/>
              </a:spcBef>
              <a:spcAft>
                <a:spcPts val="0"/>
              </a:spcAft>
              <a:buClrTx/>
              <a:buSzTx/>
              <a:tabLst/>
              <a:defRPr/>
            </a:pPr>
            <a:r>
              <a:rPr kumimoji="1" lang="en-US" altLang="zh-CN" sz="1800" b="0" i="0" u="none" strike="noStrike" kern="0" cap="none" spc="0" normalizeH="0" baseline="0" noProof="0" dirty="0">
                <a:ln>
                  <a:noFill/>
                </a:ln>
                <a:solidFill>
                  <a:srgbClr val="424E5B">
                    <a:lumMod val="10000"/>
                  </a:srgbClr>
                </a:solidFill>
                <a:effectLst/>
                <a:uLnTx/>
                <a:uFillTx/>
                <a:latin typeface="+mj-lt"/>
              </a:rPr>
              <a:t>2009</a:t>
            </a:r>
            <a:r>
              <a:rPr kumimoji="1" lang="zh-CN" altLang="en-US" sz="1800" b="0" i="0" u="none" strike="noStrike" kern="0" cap="none" spc="0" normalizeH="0" baseline="0" noProof="0" dirty="0">
                <a:ln>
                  <a:noFill/>
                </a:ln>
                <a:solidFill>
                  <a:srgbClr val="424E5B">
                    <a:lumMod val="10000"/>
                  </a:srgbClr>
                </a:solidFill>
                <a:effectLst/>
                <a:uLnTx/>
                <a:uFillTx/>
                <a:latin typeface="+mj-lt"/>
              </a:rPr>
              <a:t>年至</a:t>
            </a:r>
            <a:r>
              <a:rPr kumimoji="1" lang="en-US" altLang="zh-CN" sz="1800" b="0" i="0" u="none" strike="noStrike" kern="0" cap="none" spc="0" normalizeH="0" baseline="0" noProof="0" dirty="0">
                <a:ln>
                  <a:noFill/>
                </a:ln>
                <a:solidFill>
                  <a:srgbClr val="424E5B">
                    <a:lumMod val="10000"/>
                  </a:srgbClr>
                </a:solidFill>
                <a:effectLst/>
                <a:uLnTx/>
                <a:uFillTx/>
                <a:latin typeface="+mj-lt"/>
              </a:rPr>
              <a:t>2015</a:t>
            </a:r>
            <a:r>
              <a:rPr kumimoji="1" lang="zh-CN" altLang="en-US" sz="1800" b="0" i="0" u="none" strike="noStrike" kern="0" cap="none" spc="0" normalizeH="0" baseline="0" noProof="0" dirty="0">
                <a:ln>
                  <a:noFill/>
                </a:ln>
                <a:solidFill>
                  <a:srgbClr val="424E5B">
                    <a:lumMod val="10000"/>
                  </a:srgbClr>
                </a:solidFill>
                <a:effectLst/>
                <a:uLnTx/>
                <a:uFillTx/>
                <a:latin typeface="+mj-lt"/>
              </a:rPr>
              <a:t>年</a:t>
            </a:r>
            <a:r>
              <a:rPr kumimoji="1" lang="en-US" altLang="zh-CN" sz="1800" b="0" i="0" u="none" strike="noStrike" kern="0" cap="none" spc="0" normalizeH="0" baseline="0" noProof="0" dirty="0">
                <a:ln>
                  <a:noFill/>
                </a:ln>
                <a:solidFill>
                  <a:srgbClr val="424E5B">
                    <a:lumMod val="10000"/>
                  </a:srgbClr>
                </a:solidFill>
                <a:effectLst/>
                <a:uLnTx/>
                <a:uFillTx/>
                <a:latin typeface="+mj-lt"/>
              </a:rPr>
              <a:t>7</a:t>
            </a:r>
            <a:r>
              <a:rPr kumimoji="1" lang="zh-CN" altLang="en-US" sz="1800" b="0" i="0" u="none" strike="noStrike" kern="0" cap="none" spc="0" normalizeH="0" baseline="0" noProof="0" dirty="0">
                <a:ln>
                  <a:noFill/>
                </a:ln>
                <a:solidFill>
                  <a:srgbClr val="424E5B">
                    <a:lumMod val="10000"/>
                  </a:srgbClr>
                </a:solidFill>
                <a:effectLst/>
                <a:uLnTx/>
                <a:uFillTx/>
                <a:latin typeface="+mj-lt"/>
              </a:rPr>
              <a:t>月</a:t>
            </a:r>
            <a:r>
              <a:rPr kumimoji="1" lang="en-US" altLang="zh-CN" sz="1800" b="0" i="0" u="none" strike="noStrike" kern="0" cap="none" spc="0" normalizeH="0" baseline="0" noProof="0" dirty="0">
                <a:ln>
                  <a:noFill/>
                </a:ln>
                <a:solidFill>
                  <a:srgbClr val="424E5B">
                    <a:lumMod val="10000"/>
                  </a:srgbClr>
                </a:solidFill>
                <a:effectLst/>
                <a:uLnTx/>
                <a:uFillTx/>
                <a:latin typeface="+mj-lt"/>
              </a:rPr>
              <a:t>A</a:t>
            </a:r>
            <a:r>
              <a:rPr kumimoji="1" lang="zh-CN" altLang="en-US" sz="1800" b="0" i="0" u="none" strike="noStrike" kern="0" cap="none" spc="0" normalizeH="0" baseline="0" noProof="0" dirty="0">
                <a:ln>
                  <a:noFill/>
                </a:ln>
                <a:solidFill>
                  <a:srgbClr val="424E5B">
                    <a:lumMod val="10000"/>
                  </a:srgbClr>
                </a:solidFill>
                <a:effectLst/>
                <a:uLnTx/>
                <a:uFillTx/>
                <a:latin typeface="+mj-lt"/>
              </a:rPr>
              <a:t>股上市统计表</a:t>
            </a:r>
            <a:endParaRPr kumimoji="1" lang="en-US" altLang="en-US" sz="1800" b="0" i="0" u="none" strike="noStrike" kern="0" cap="none" spc="0" normalizeH="0" baseline="0" noProof="0" dirty="0">
              <a:ln>
                <a:noFill/>
              </a:ln>
              <a:solidFill>
                <a:srgbClr val="424E5B">
                  <a:lumMod val="10000"/>
                </a:srgbClr>
              </a:solidFill>
              <a:effectLst/>
              <a:uLnTx/>
              <a:uFillTx/>
              <a:latin typeface="+mj-lt"/>
              <a:ea typeface="宋体" pitchFamily="2" charset="-122"/>
            </a:endParaRPr>
          </a:p>
        </p:txBody>
      </p:sp>
      <p:graphicFrame>
        <p:nvGraphicFramePr>
          <p:cNvPr id="13" name="Table 12"/>
          <p:cNvGraphicFramePr>
            <a:graphicFrameLocks noGrp="1"/>
          </p:cNvGraphicFramePr>
          <p:nvPr>
            <p:extLst>
              <p:ext uri="{D42A27DB-BD31-4B8C-83A1-F6EECF244321}">
                <p14:modId xmlns:p14="http://schemas.microsoft.com/office/powerpoint/2010/main" val="979592006"/>
              </p:ext>
            </p:extLst>
          </p:nvPr>
        </p:nvGraphicFramePr>
        <p:xfrm>
          <a:off x="559079" y="2204864"/>
          <a:ext cx="8077197" cy="1574799"/>
        </p:xfrm>
        <a:graphic>
          <a:graphicData uri="http://schemas.openxmlformats.org/drawingml/2006/table">
            <a:tbl>
              <a:tblPr firstRow="1" bandRow="1">
                <a:tableStyleId>{69012ECD-51FC-41F1-AA8D-1B2483CD663E}</a:tableStyleId>
              </a:tblPr>
              <a:tblGrid>
                <a:gridCol w="665189">
                  <a:extLst>
                    <a:ext uri="{9D8B030D-6E8A-4147-A177-3AD203B41FA5}">
                      <a16:colId xmlns:a16="http://schemas.microsoft.com/office/drawing/2014/main" xmlns="" val="20000"/>
                    </a:ext>
                  </a:extLst>
                </a:gridCol>
                <a:gridCol w="1240666">
                  <a:extLst>
                    <a:ext uri="{9D8B030D-6E8A-4147-A177-3AD203B41FA5}">
                      <a16:colId xmlns:a16="http://schemas.microsoft.com/office/drawing/2014/main" xmlns="" val="20001"/>
                    </a:ext>
                  </a:extLst>
                </a:gridCol>
                <a:gridCol w="952927">
                  <a:extLst>
                    <a:ext uri="{9D8B030D-6E8A-4147-A177-3AD203B41FA5}">
                      <a16:colId xmlns:a16="http://schemas.microsoft.com/office/drawing/2014/main" xmlns="" val="20002"/>
                    </a:ext>
                  </a:extLst>
                </a:gridCol>
                <a:gridCol w="1043683">
                  <a:extLst>
                    <a:ext uri="{9D8B030D-6E8A-4147-A177-3AD203B41FA5}">
                      <a16:colId xmlns:a16="http://schemas.microsoft.com/office/drawing/2014/main" xmlns="" val="20003"/>
                    </a:ext>
                  </a:extLst>
                </a:gridCol>
                <a:gridCol w="1043683">
                  <a:extLst>
                    <a:ext uri="{9D8B030D-6E8A-4147-A177-3AD203B41FA5}">
                      <a16:colId xmlns:a16="http://schemas.microsoft.com/office/drawing/2014/main" xmlns="" val="20004"/>
                    </a:ext>
                  </a:extLst>
                </a:gridCol>
                <a:gridCol w="1043683">
                  <a:extLst>
                    <a:ext uri="{9D8B030D-6E8A-4147-A177-3AD203B41FA5}">
                      <a16:colId xmlns:a16="http://schemas.microsoft.com/office/drawing/2014/main" xmlns="" val="20005"/>
                    </a:ext>
                  </a:extLst>
                </a:gridCol>
                <a:gridCol w="1043683">
                  <a:extLst>
                    <a:ext uri="{9D8B030D-6E8A-4147-A177-3AD203B41FA5}">
                      <a16:colId xmlns:a16="http://schemas.microsoft.com/office/drawing/2014/main" xmlns="" val="20006"/>
                    </a:ext>
                  </a:extLst>
                </a:gridCol>
                <a:gridCol w="1043683">
                  <a:extLst>
                    <a:ext uri="{9D8B030D-6E8A-4147-A177-3AD203B41FA5}">
                      <a16:colId xmlns:a16="http://schemas.microsoft.com/office/drawing/2014/main" xmlns="" val="20007"/>
                    </a:ext>
                  </a:extLst>
                </a:gridCol>
              </a:tblGrid>
              <a:tr h="297939">
                <a:tc>
                  <a:txBody>
                    <a:bodyPr/>
                    <a:lstStyle/>
                    <a:p>
                      <a:pPr algn="ctr" fontAlgn="t"/>
                      <a:r>
                        <a:rPr lang="zh-CN" altLang="en-US" sz="1500" b="1" i="0" u="none" strike="noStrike" dirty="0">
                          <a:solidFill>
                            <a:schemeClr val="bg1"/>
                          </a:solidFill>
                          <a:latin typeface="+mj-lt"/>
                          <a:ea typeface="+mn-ea"/>
                        </a:rPr>
                        <a:t>年份</a:t>
                      </a:r>
                    </a:p>
                  </a:txBody>
                  <a:tcPr marL="0" marR="0" marT="0" marB="0" anchor="ctr">
                    <a:lnL w="12700" cap="flat" cmpd="sng" algn="ctr">
                      <a:noFill/>
                      <a:prstDash val="solid"/>
                      <a:round/>
                      <a:headEnd type="none" w="med" len="med"/>
                      <a:tailEnd type="none" w="med" len="med"/>
                    </a:lnL>
                  </a:tcPr>
                </a:tc>
                <a:tc>
                  <a:txBody>
                    <a:bodyPr/>
                    <a:lstStyle/>
                    <a:p>
                      <a:pPr algn="ctr" fontAlgn="t"/>
                      <a:r>
                        <a:rPr lang="en-US" altLang="zh-CN" sz="1500" b="1" i="0" u="none" strike="noStrike" dirty="0">
                          <a:solidFill>
                            <a:schemeClr val="bg1"/>
                          </a:solidFill>
                          <a:latin typeface="+mj-lt"/>
                          <a:ea typeface="+mn-ea"/>
                        </a:rPr>
                        <a:t>2009</a:t>
                      </a:r>
                      <a:endParaRPr lang="zh-CN" altLang="en-US" sz="1500" b="1" i="0" u="none" strike="noStrike" dirty="0">
                        <a:solidFill>
                          <a:schemeClr val="bg1"/>
                        </a:solidFill>
                        <a:latin typeface="+mj-lt"/>
                        <a:ea typeface="+mn-ea"/>
                      </a:endParaRPr>
                    </a:p>
                  </a:txBody>
                  <a:tcPr marL="0" marR="0" marT="0" marB="0" anchor="ctr"/>
                </a:tc>
                <a:tc>
                  <a:txBody>
                    <a:bodyPr/>
                    <a:lstStyle/>
                    <a:p>
                      <a:pPr algn="ctr" fontAlgn="t"/>
                      <a:r>
                        <a:rPr lang="en-US" altLang="zh-CN" sz="1500" b="1" i="0" u="none" strike="noStrike" dirty="0">
                          <a:solidFill>
                            <a:schemeClr val="bg1"/>
                          </a:solidFill>
                          <a:latin typeface="+mj-lt"/>
                          <a:ea typeface="+mn-ea"/>
                        </a:rPr>
                        <a:t>2010</a:t>
                      </a:r>
                      <a:endParaRPr lang="zh-CN" altLang="en-US" sz="1500" b="1" i="0" u="none" strike="noStrike" dirty="0">
                        <a:solidFill>
                          <a:schemeClr val="bg1"/>
                        </a:solidFill>
                        <a:latin typeface="+mj-lt"/>
                        <a:ea typeface="+mn-ea"/>
                      </a:endParaRPr>
                    </a:p>
                  </a:txBody>
                  <a:tcPr marL="0" marR="0" marT="0" marB="0" anchor="ctr"/>
                </a:tc>
                <a:tc>
                  <a:txBody>
                    <a:bodyPr/>
                    <a:lstStyle/>
                    <a:p>
                      <a:pPr algn="ctr" fontAlgn="t"/>
                      <a:r>
                        <a:rPr lang="en-US" altLang="zh-CN" sz="1500" b="1" i="0" u="none" strike="noStrike" dirty="0">
                          <a:solidFill>
                            <a:schemeClr val="bg1"/>
                          </a:solidFill>
                          <a:latin typeface="+mj-lt"/>
                          <a:ea typeface="+mn-ea"/>
                        </a:rPr>
                        <a:t>2011</a:t>
                      </a:r>
                      <a:endParaRPr lang="zh-CN" altLang="en-US" sz="1500" b="1" i="0" u="none" strike="noStrike" dirty="0">
                        <a:solidFill>
                          <a:schemeClr val="bg1"/>
                        </a:solidFill>
                        <a:latin typeface="+mj-lt"/>
                        <a:ea typeface="+mn-ea"/>
                      </a:endParaRPr>
                    </a:p>
                  </a:txBody>
                  <a:tcPr marL="0" marR="0" marT="0" marB="0" anchor="ctr"/>
                </a:tc>
                <a:tc>
                  <a:txBody>
                    <a:bodyPr/>
                    <a:lstStyle/>
                    <a:p>
                      <a:pPr algn="ctr" fontAlgn="t"/>
                      <a:r>
                        <a:rPr lang="en-US" altLang="zh-CN" sz="1500" b="1" i="0" u="none" strike="noStrike" dirty="0">
                          <a:solidFill>
                            <a:schemeClr val="bg1"/>
                          </a:solidFill>
                          <a:latin typeface="+mj-lt"/>
                          <a:ea typeface="+mn-ea"/>
                        </a:rPr>
                        <a:t>2012</a:t>
                      </a:r>
                      <a:r>
                        <a:rPr lang="zh-CN" altLang="en-US" sz="1500" b="1" i="0" u="none" strike="noStrike" dirty="0">
                          <a:solidFill>
                            <a:schemeClr val="bg1"/>
                          </a:solidFill>
                          <a:latin typeface="+mj-lt"/>
                          <a:ea typeface="+mn-ea"/>
                        </a:rPr>
                        <a:t>年</a:t>
                      </a:r>
                    </a:p>
                  </a:txBody>
                  <a:tcPr marL="0" marR="0" marT="0" marB="0" anchor="ctr"/>
                </a:tc>
                <a:tc>
                  <a:txBody>
                    <a:bodyPr/>
                    <a:lstStyle/>
                    <a:p>
                      <a:pPr algn="ctr" fontAlgn="t"/>
                      <a:r>
                        <a:rPr lang="en-US" altLang="zh-CN" sz="1500" b="1" i="0" u="none" strike="noStrike" dirty="0">
                          <a:solidFill>
                            <a:schemeClr val="bg1"/>
                          </a:solidFill>
                          <a:latin typeface="+mj-lt"/>
                          <a:ea typeface="+mn-ea"/>
                        </a:rPr>
                        <a:t>2013</a:t>
                      </a:r>
                      <a:r>
                        <a:rPr lang="zh-CN" altLang="en-US" sz="1500" b="1" i="0" u="none" strike="noStrike" dirty="0">
                          <a:solidFill>
                            <a:schemeClr val="bg1"/>
                          </a:solidFill>
                          <a:latin typeface="+mj-lt"/>
                          <a:ea typeface="+mn-ea"/>
                        </a:rPr>
                        <a:t>年</a:t>
                      </a:r>
                    </a:p>
                  </a:txBody>
                  <a:tcPr marL="0" marR="0" marT="0" marB="0" anchor="ctr"/>
                </a:tc>
                <a:tc>
                  <a:txBody>
                    <a:bodyPr/>
                    <a:lstStyle/>
                    <a:p>
                      <a:pPr algn="ctr" fontAlgn="t"/>
                      <a:r>
                        <a:rPr lang="en-US" altLang="zh-CN" sz="1500" b="1" i="0" u="none" strike="noStrike" dirty="0">
                          <a:solidFill>
                            <a:schemeClr val="bg1"/>
                          </a:solidFill>
                          <a:latin typeface="+mj-lt"/>
                          <a:ea typeface="+mn-ea"/>
                        </a:rPr>
                        <a:t>2014</a:t>
                      </a:r>
                      <a:r>
                        <a:rPr lang="zh-CN" altLang="en-US" sz="1500" b="1" i="0" u="none" strike="noStrike" dirty="0">
                          <a:solidFill>
                            <a:schemeClr val="bg1"/>
                          </a:solidFill>
                          <a:latin typeface="+mj-lt"/>
                          <a:ea typeface="+mn-ea"/>
                        </a:rPr>
                        <a:t>年</a:t>
                      </a:r>
                    </a:p>
                  </a:txBody>
                  <a:tcPr marL="0" marR="0" marT="0" marB="0" anchor="ctr"/>
                </a:tc>
                <a:tc>
                  <a:txBody>
                    <a:bodyPr/>
                    <a:lstStyle/>
                    <a:p>
                      <a:pPr algn="ctr" fontAlgn="t"/>
                      <a:r>
                        <a:rPr lang="en-US" altLang="zh-CN" sz="1500" b="1" i="0" u="none" strike="noStrike" dirty="0">
                          <a:solidFill>
                            <a:schemeClr val="bg1"/>
                          </a:solidFill>
                          <a:latin typeface="+mj-lt"/>
                          <a:ea typeface="+mn-ea"/>
                        </a:rPr>
                        <a:t>2015</a:t>
                      </a:r>
                      <a:r>
                        <a:rPr lang="zh-CN" altLang="en-US" sz="1500" b="1" i="0" u="none" strike="noStrike" dirty="0">
                          <a:solidFill>
                            <a:schemeClr val="bg1"/>
                          </a:solidFill>
                          <a:latin typeface="+mj-lt"/>
                          <a:ea typeface="+mn-ea"/>
                        </a:rPr>
                        <a:t>年</a:t>
                      </a:r>
                      <a:r>
                        <a:rPr lang="en-US" altLang="zh-CN" sz="1500" b="1" i="0" u="none" strike="noStrike" dirty="0">
                          <a:solidFill>
                            <a:schemeClr val="bg1"/>
                          </a:solidFill>
                          <a:latin typeface="+mj-lt"/>
                          <a:ea typeface="+mn-ea"/>
                        </a:rPr>
                        <a:t>1-7</a:t>
                      </a:r>
                      <a:endParaRPr lang="zh-CN" altLang="en-US" sz="1500" b="1" i="0" u="none" strike="noStrike" dirty="0">
                        <a:solidFill>
                          <a:schemeClr val="bg1"/>
                        </a:solidFill>
                        <a:latin typeface="+mj-lt"/>
                        <a:ea typeface="+mn-ea"/>
                      </a:endParaRPr>
                    </a:p>
                  </a:txBody>
                  <a:tcPr marL="0" marR="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xmlns="" val="10000"/>
                  </a:ext>
                </a:extLst>
              </a:tr>
              <a:tr h="319215">
                <a:tc>
                  <a:txBody>
                    <a:bodyPr/>
                    <a:lstStyle/>
                    <a:p>
                      <a:pPr algn="ctr" fontAlgn="t"/>
                      <a:r>
                        <a:rPr lang="zh-CN" altLang="en-US" sz="1500" b="0" i="0" u="none" strike="noStrike" dirty="0">
                          <a:solidFill>
                            <a:srgbClr val="030405"/>
                          </a:solidFill>
                          <a:latin typeface="+mj-lt"/>
                          <a:ea typeface="+mn-ea"/>
                        </a:rPr>
                        <a:t>主板</a:t>
                      </a:r>
                    </a:p>
                  </a:txBody>
                  <a:tcPr marL="0" marR="0" marT="0" marB="0" anchor="b">
                    <a:lnL w="12700" cap="flat" cmpd="sng" algn="ctr">
                      <a:noFill/>
                      <a:prstDash val="solid"/>
                      <a:round/>
                      <a:headEnd type="none" w="med" len="med"/>
                      <a:tailEnd type="none" w="med" len="med"/>
                    </a:lnL>
                    <a:lnB w="6350" cap="flat" cmpd="sng" algn="ctr">
                      <a:solidFill>
                        <a:schemeClr val="tx2"/>
                      </a:solidFill>
                      <a:prstDash val="sysDot"/>
                      <a:round/>
                      <a:headEnd type="none" w="med" len="med"/>
                      <a:tailEnd type="none" w="med" len="med"/>
                    </a:lnB>
                  </a:tcPr>
                </a:tc>
                <a:tc>
                  <a:txBody>
                    <a:bodyPr/>
                    <a:lstStyle/>
                    <a:p>
                      <a:pPr algn="ctr" fontAlgn="t"/>
                      <a:r>
                        <a:rPr lang="en-US" altLang="zh-CN" sz="1500" b="0" i="0" u="none" strike="noStrike" dirty="0">
                          <a:solidFill>
                            <a:srgbClr val="030405"/>
                          </a:solidFill>
                          <a:latin typeface="+mj-lt"/>
                          <a:ea typeface="+mn-ea"/>
                        </a:rPr>
                        <a:t>9</a:t>
                      </a:r>
                    </a:p>
                  </a:txBody>
                  <a:tcPr marL="0" marR="0" marT="0" marB="0" anchor="b">
                    <a:lnB w="6350" cap="flat" cmpd="sng" algn="ctr">
                      <a:solidFill>
                        <a:schemeClr val="tx2"/>
                      </a:solidFill>
                      <a:prstDash val="sysDot"/>
                      <a:round/>
                      <a:headEnd type="none" w="med" len="med"/>
                      <a:tailEnd type="none" w="med" len="med"/>
                    </a:lnB>
                  </a:tcPr>
                </a:tc>
                <a:tc>
                  <a:txBody>
                    <a:bodyPr/>
                    <a:lstStyle/>
                    <a:p>
                      <a:pPr algn="ctr" fontAlgn="t"/>
                      <a:r>
                        <a:rPr lang="en-US" altLang="zh-CN" sz="1500" b="0" i="0" u="none" strike="noStrike" dirty="0">
                          <a:solidFill>
                            <a:srgbClr val="030405"/>
                          </a:solidFill>
                          <a:latin typeface="+mj-lt"/>
                          <a:ea typeface="+mn-ea"/>
                        </a:rPr>
                        <a:t>28</a:t>
                      </a:r>
                    </a:p>
                  </a:txBody>
                  <a:tcPr marL="0" marR="0" marT="0" marB="0" anchor="b">
                    <a:lnB w="6350" cap="flat" cmpd="sng" algn="ctr">
                      <a:solidFill>
                        <a:schemeClr val="tx2"/>
                      </a:solidFill>
                      <a:prstDash val="sysDot"/>
                      <a:round/>
                      <a:headEnd type="none" w="med" len="med"/>
                      <a:tailEnd type="none" w="med" len="med"/>
                    </a:lnB>
                  </a:tcPr>
                </a:tc>
                <a:tc>
                  <a:txBody>
                    <a:bodyPr/>
                    <a:lstStyle/>
                    <a:p>
                      <a:pPr algn="ctr" fontAlgn="t"/>
                      <a:r>
                        <a:rPr lang="en-US" altLang="zh-CN" sz="1500" b="0" i="0" u="none" strike="noStrike" dirty="0">
                          <a:solidFill>
                            <a:srgbClr val="030405"/>
                          </a:solidFill>
                          <a:latin typeface="+mj-lt"/>
                          <a:ea typeface="+mn-ea"/>
                        </a:rPr>
                        <a:t>39</a:t>
                      </a:r>
                    </a:p>
                  </a:txBody>
                  <a:tcPr marL="0" marR="0" marT="0" marB="0" anchor="b">
                    <a:lnB w="6350" cap="flat" cmpd="sng" algn="ctr">
                      <a:solidFill>
                        <a:schemeClr val="tx2"/>
                      </a:solidFill>
                      <a:prstDash val="sysDot"/>
                      <a:round/>
                      <a:headEnd type="none" w="med" len="med"/>
                      <a:tailEnd type="none" w="med" len="med"/>
                    </a:lnB>
                  </a:tcPr>
                </a:tc>
                <a:tc>
                  <a:txBody>
                    <a:bodyPr/>
                    <a:lstStyle/>
                    <a:p>
                      <a:pPr algn="ctr" fontAlgn="t"/>
                      <a:r>
                        <a:rPr lang="en-US" altLang="zh-CN" sz="1500" b="0" i="0" u="none" strike="noStrike" dirty="0">
                          <a:solidFill>
                            <a:srgbClr val="030405"/>
                          </a:solidFill>
                          <a:latin typeface="+mj-lt"/>
                          <a:ea typeface="+mn-ea"/>
                        </a:rPr>
                        <a:t>26</a:t>
                      </a:r>
                    </a:p>
                  </a:txBody>
                  <a:tcPr marL="0" marR="0" marT="0" marB="0" anchor="b">
                    <a:lnB w="6350" cap="flat" cmpd="sng" algn="ctr">
                      <a:solidFill>
                        <a:schemeClr val="tx2"/>
                      </a:solidFill>
                      <a:prstDash val="sysDot"/>
                      <a:round/>
                      <a:headEnd type="none" w="med" len="med"/>
                      <a:tailEnd type="none" w="med" len="med"/>
                    </a:lnB>
                  </a:tcPr>
                </a:tc>
                <a:tc>
                  <a:txBody>
                    <a:bodyPr/>
                    <a:lstStyle/>
                    <a:p>
                      <a:pPr algn="ctr" fontAlgn="t"/>
                      <a:r>
                        <a:rPr lang="en-US" altLang="zh-CN" sz="1500" b="0" i="0" u="none" strike="noStrike" dirty="0">
                          <a:solidFill>
                            <a:srgbClr val="030405"/>
                          </a:solidFill>
                          <a:latin typeface="+mj-lt"/>
                          <a:ea typeface="+mn-ea"/>
                        </a:rPr>
                        <a:t>-</a:t>
                      </a:r>
                    </a:p>
                  </a:txBody>
                  <a:tcPr marL="0" marR="0" marT="0" marB="0" anchor="b">
                    <a:lnB w="6350" cap="flat" cmpd="sng" algn="ctr">
                      <a:solidFill>
                        <a:schemeClr val="tx2"/>
                      </a:solidFill>
                      <a:prstDash val="sysDot"/>
                      <a:round/>
                      <a:headEnd type="none" w="med" len="med"/>
                      <a:tailEnd type="none" w="med" len="med"/>
                    </a:lnB>
                  </a:tcPr>
                </a:tc>
                <a:tc>
                  <a:txBody>
                    <a:bodyPr/>
                    <a:lstStyle/>
                    <a:p>
                      <a:pPr algn="ctr" fontAlgn="t"/>
                      <a:r>
                        <a:rPr lang="en-US" altLang="zh-CN" sz="1500" b="0" i="0" u="none" strike="noStrike" dirty="0">
                          <a:solidFill>
                            <a:srgbClr val="030405"/>
                          </a:solidFill>
                          <a:latin typeface="+mj-lt"/>
                          <a:ea typeface="+mn-ea"/>
                        </a:rPr>
                        <a:t>43</a:t>
                      </a:r>
                    </a:p>
                  </a:txBody>
                  <a:tcPr marL="0" marR="0" marT="0" marB="0" anchor="b">
                    <a:lnB w="6350" cap="flat" cmpd="sng" algn="ctr">
                      <a:solidFill>
                        <a:schemeClr val="tx2"/>
                      </a:solidFill>
                      <a:prstDash val="sysDot"/>
                      <a:round/>
                      <a:headEnd type="none" w="med" len="med"/>
                      <a:tailEnd type="none" w="med" len="med"/>
                    </a:lnB>
                  </a:tcPr>
                </a:tc>
                <a:tc>
                  <a:txBody>
                    <a:bodyPr/>
                    <a:lstStyle/>
                    <a:p>
                      <a:pPr marL="0" algn="ctr" defTabSz="914400" rtl="0" eaLnBrk="1" fontAlgn="t" latinLnBrk="0" hangingPunct="1"/>
                      <a:r>
                        <a:rPr lang="en-US" altLang="zh-CN" sz="1500" b="0" i="0" u="none" strike="noStrike" kern="1200" dirty="0">
                          <a:solidFill>
                            <a:srgbClr val="030405"/>
                          </a:solidFill>
                          <a:latin typeface="+mj-lt"/>
                          <a:ea typeface="+mn-ea"/>
                          <a:cs typeface="+mn-cs"/>
                        </a:rPr>
                        <a:t>80</a:t>
                      </a:r>
                    </a:p>
                  </a:txBody>
                  <a:tcPr marL="0" marR="0" marT="0" marB="0" anchor="b">
                    <a:lnR w="12700" cap="flat" cmpd="sng" algn="ctr">
                      <a:noFill/>
                      <a:prstDash val="solid"/>
                      <a:round/>
                      <a:headEnd type="none" w="med" len="med"/>
                      <a:tailEnd type="none" w="med" len="med"/>
                    </a:lnR>
                    <a:lnB w="6350" cap="flat" cmpd="sng" algn="ctr">
                      <a:solidFill>
                        <a:schemeClr val="tx2"/>
                      </a:solidFill>
                      <a:prstDash val="sysDot"/>
                      <a:round/>
                      <a:headEnd type="none" w="med" len="med"/>
                      <a:tailEnd type="none" w="med" len="med"/>
                    </a:lnB>
                  </a:tcPr>
                </a:tc>
                <a:extLst>
                  <a:ext uri="{0D108BD9-81ED-4DB2-BD59-A6C34878D82A}">
                    <a16:rowId xmlns:a16="http://schemas.microsoft.com/office/drawing/2014/main" xmlns="" val="10001"/>
                  </a:ext>
                </a:extLst>
              </a:tr>
              <a:tr h="319215">
                <a:tc>
                  <a:txBody>
                    <a:bodyPr/>
                    <a:lstStyle/>
                    <a:p>
                      <a:pPr algn="ctr" fontAlgn="t"/>
                      <a:r>
                        <a:rPr lang="zh-CN" altLang="en-US" sz="1500" b="0" i="0" u="none" strike="noStrike" dirty="0">
                          <a:solidFill>
                            <a:srgbClr val="030405"/>
                          </a:solidFill>
                          <a:latin typeface="+mj-lt"/>
                          <a:ea typeface="+mn-ea"/>
                        </a:rPr>
                        <a:t>中小板</a:t>
                      </a:r>
                    </a:p>
                  </a:txBody>
                  <a:tcPr marL="0" marR="0" marT="0" marB="0" anchor="b">
                    <a:lnL w="12700" cap="flat" cmpd="sng" algn="ctr">
                      <a:noFill/>
                      <a:prstDash val="solid"/>
                      <a:round/>
                      <a:headEnd type="none" w="med" len="med"/>
                      <a:tailEnd type="none" w="med" len="med"/>
                    </a:lnL>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tcPr>
                </a:tc>
                <a:tc>
                  <a:txBody>
                    <a:bodyPr/>
                    <a:lstStyle/>
                    <a:p>
                      <a:pPr algn="ctr" fontAlgn="t"/>
                      <a:r>
                        <a:rPr lang="en-US" altLang="zh-CN" sz="1500" b="0" i="0" u="none" strike="noStrike" dirty="0">
                          <a:solidFill>
                            <a:srgbClr val="030405"/>
                          </a:solidFill>
                          <a:latin typeface="+mj-lt"/>
                          <a:ea typeface="+mn-ea"/>
                        </a:rPr>
                        <a:t>36</a:t>
                      </a:r>
                    </a:p>
                  </a:txBody>
                  <a:tcPr marL="0" marR="0" marT="0" marB="0" anchor="b">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tcPr>
                </a:tc>
                <a:tc>
                  <a:txBody>
                    <a:bodyPr/>
                    <a:lstStyle/>
                    <a:p>
                      <a:pPr algn="ctr" fontAlgn="t"/>
                      <a:r>
                        <a:rPr lang="en-US" altLang="zh-CN" sz="1500" b="0" i="0" u="none" strike="noStrike" dirty="0">
                          <a:solidFill>
                            <a:srgbClr val="030405"/>
                          </a:solidFill>
                          <a:latin typeface="+mj-lt"/>
                          <a:ea typeface="+mn-ea"/>
                        </a:rPr>
                        <a:t>117</a:t>
                      </a:r>
                    </a:p>
                  </a:txBody>
                  <a:tcPr marL="0" marR="0" marT="0" marB="0" anchor="b">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tcPr>
                </a:tc>
                <a:tc>
                  <a:txBody>
                    <a:bodyPr/>
                    <a:lstStyle/>
                    <a:p>
                      <a:pPr algn="ctr" fontAlgn="t"/>
                      <a:r>
                        <a:rPr lang="en-US" altLang="zh-CN" sz="1500" b="0" i="0" u="none" strike="noStrike" dirty="0">
                          <a:solidFill>
                            <a:srgbClr val="030405"/>
                          </a:solidFill>
                          <a:latin typeface="+mj-lt"/>
                          <a:ea typeface="+mn-ea"/>
                        </a:rPr>
                        <a:t>128</a:t>
                      </a:r>
                    </a:p>
                  </a:txBody>
                  <a:tcPr marL="0" marR="0" marT="0" marB="0" anchor="b">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tcPr>
                </a:tc>
                <a:tc>
                  <a:txBody>
                    <a:bodyPr/>
                    <a:lstStyle/>
                    <a:p>
                      <a:pPr algn="ctr" fontAlgn="t"/>
                      <a:r>
                        <a:rPr lang="en-US" altLang="zh-CN" sz="1500" b="0" i="0" u="none" strike="noStrike" dirty="0">
                          <a:solidFill>
                            <a:srgbClr val="030405"/>
                          </a:solidFill>
                          <a:latin typeface="+mj-lt"/>
                          <a:ea typeface="+mn-ea"/>
                        </a:rPr>
                        <a:t>52</a:t>
                      </a:r>
                    </a:p>
                  </a:txBody>
                  <a:tcPr marL="0" marR="0" marT="0" marB="0" anchor="b">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tcPr>
                </a:tc>
                <a:tc>
                  <a:txBody>
                    <a:bodyPr/>
                    <a:lstStyle/>
                    <a:p>
                      <a:pPr algn="ctr" fontAlgn="t"/>
                      <a:r>
                        <a:rPr lang="en-US" altLang="zh-CN" sz="1500" b="0" i="0" u="none" strike="noStrike" dirty="0">
                          <a:solidFill>
                            <a:srgbClr val="030405"/>
                          </a:solidFill>
                          <a:latin typeface="+mj-lt"/>
                          <a:ea typeface="+mn-ea"/>
                        </a:rPr>
                        <a:t>-</a:t>
                      </a:r>
                    </a:p>
                  </a:txBody>
                  <a:tcPr marL="0" marR="0" marT="0" marB="0" anchor="b">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tcPr>
                </a:tc>
                <a:tc>
                  <a:txBody>
                    <a:bodyPr/>
                    <a:lstStyle/>
                    <a:p>
                      <a:pPr algn="ctr" fontAlgn="t"/>
                      <a:r>
                        <a:rPr lang="en-US" altLang="zh-CN" sz="1500" b="0" i="0" u="none" strike="noStrike" dirty="0">
                          <a:solidFill>
                            <a:srgbClr val="030405"/>
                          </a:solidFill>
                          <a:latin typeface="+mj-lt"/>
                          <a:ea typeface="+mn-ea"/>
                        </a:rPr>
                        <a:t>31</a:t>
                      </a:r>
                    </a:p>
                  </a:txBody>
                  <a:tcPr marL="0" marR="0" marT="0" marB="0" anchor="b">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tcPr>
                </a:tc>
                <a:tc>
                  <a:txBody>
                    <a:bodyPr/>
                    <a:lstStyle/>
                    <a:p>
                      <a:pPr marL="0" algn="ctr" defTabSz="914400" rtl="0" eaLnBrk="1" fontAlgn="t" latinLnBrk="0" hangingPunct="1"/>
                      <a:r>
                        <a:rPr lang="en-US" altLang="zh-CN" sz="1500" b="0" i="0" u="none" strike="noStrike" kern="1200" dirty="0">
                          <a:solidFill>
                            <a:srgbClr val="030405"/>
                          </a:solidFill>
                          <a:latin typeface="+mj-lt"/>
                          <a:ea typeface="+mn-ea"/>
                          <a:cs typeface="+mn-cs"/>
                        </a:rPr>
                        <a:t>35</a:t>
                      </a:r>
                    </a:p>
                  </a:txBody>
                  <a:tcPr marL="0" marR="0" marT="0" marB="0" anchor="b">
                    <a:lnR w="12700" cap="flat" cmpd="sng" algn="ctr">
                      <a:noFill/>
                      <a:prstDash val="solid"/>
                      <a:round/>
                      <a:headEnd type="none" w="med" len="med"/>
                      <a:tailEnd type="none" w="med" len="med"/>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tcPr>
                </a:tc>
                <a:extLst>
                  <a:ext uri="{0D108BD9-81ED-4DB2-BD59-A6C34878D82A}">
                    <a16:rowId xmlns:a16="http://schemas.microsoft.com/office/drawing/2014/main" xmlns="" val="10002"/>
                  </a:ext>
                </a:extLst>
              </a:tr>
              <a:tr h="319215">
                <a:tc>
                  <a:txBody>
                    <a:bodyPr/>
                    <a:lstStyle/>
                    <a:p>
                      <a:pPr algn="ctr" fontAlgn="t"/>
                      <a:r>
                        <a:rPr lang="zh-CN" altLang="en-US" sz="1500" b="0" i="0" u="none" strike="noStrike" dirty="0">
                          <a:solidFill>
                            <a:srgbClr val="030405"/>
                          </a:solidFill>
                          <a:latin typeface="+mj-lt"/>
                          <a:ea typeface="+mn-ea"/>
                        </a:rPr>
                        <a:t>创业板</a:t>
                      </a:r>
                    </a:p>
                  </a:txBody>
                  <a:tcPr marL="0" marR="0" marT="0" marB="0" anchor="b">
                    <a:lnL w="12700" cap="flat" cmpd="sng" algn="ctr">
                      <a:noFill/>
                      <a:prstDash val="solid"/>
                      <a:round/>
                      <a:headEnd type="none" w="med" len="med"/>
                      <a:tailEnd type="none" w="med" len="med"/>
                    </a:lnL>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tcPr>
                </a:tc>
                <a:tc>
                  <a:txBody>
                    <a:bodyPr/>
                    <a:lstStyle/>
                    <a:p>
                      <a:pPr algn="ctr" fontAlgn="t"/>
                      <a:r>
                        <a:rPr lang="en-US" altLang="zh-CN" sz="1500" b="0" i="0" u="none" strike="noStrike" dirty="0">
                          <a:solidFill>
                            <a:srgbClr val="030405"/>
                          </a:solidFill>
                          <a:latin typeface="+mj-lt"/>
                          <a:ea typeface="+mn-ea"/>
                        </a:rPr>
                        <a:t>54</a:t>
                      </a:r>
                    </a:p>
                  </a:txBody>
                  <a:tcPr marL="0" marR="0" marT="0" marB="0" anchor="b">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tcPr>
                </a:tc>
                <a:tc>
                  <a:txBody>
                    <a:bodyPr/>
                    <a:lstStyle/>
                    <a:p>
                      <a:pPr algn="ctr" fontAlgn="t"/>
                      <a:r>
                        <a:rPr lang="en-US" altLang="zh-CN" sz="1500" b="0" i="0" u="none" strike="noStrike" dirty="0">
                          <a:solidFill>
                            <a:srgbClr val="030405"/>
                          </a:solidFill>
                          <a:latin typeface="+mj-lt"/>
                          <a:ea typeface="+mn-ea"/>
                        </a:rPr>
                        <a:t>204</a:t>
                      </a:r>
                    </a:p>
                  </a:txBody>
                  <a:tcPr marL="0" marR="0" marT="0" marB="0" anchor="b">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tcPr>
                </a:tc>
                <a:tc>
                  <a:txBody>
                    <a:bodyPr/>
                    <a:lstStyle/>
                    <a:p>
                      <a:pPr algn="ctr" fontAlgn="t"/>
                      <a:r>
                        <a:rPr lang="en-US" altLang="zh-CN" sz="1500" b="0" i="0" u="none" strike="noStrike" dirty="0">
                          <a:solidFill>
                            <a:srgbClr val="030405"/>
                          </a:solidFill>
                          <a:latin typeface="+mj-lt"/>
                          <a:ea typeface="+mn-ea"/>
                        </a:rPr>
                        <a:t>115</a:t>
                      </a:r>
                    </a:p>
                  </a:txBody>
                  <a:tcPr marL="0" marR="0" marT="0" marB="0" anchor="b">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tcPr>
                </a:tc>
                <a:tc>
                  <a:txBody>
                    <a:bodyPr/>
                    <a:lstStyle/>
                    <a:p>
                      <a:pPr algn="ctr" fontAlgn="t"/>
                      <a:r>
                        <a:rPr lang="en-US" altLang="zh-CN" sz="1500" b="0" i="0" u="none" strike="noStrike" dirty="0">
                          <a:solidFill>
                            <a:srgbClr val="030405"/>
                          </a:solidFill>
                          <a:latin typeface="+mj-lt"/>
                          <a:ea typeface="+mn-ea"/>
                        </a:rPr>
                        <a:t>72</a:t>
                      </a:r>
                    </a:p>
                  </a:txBody>
                  <a:tcPr marL="0" marR="0" marT="0" marB="0" anchor="b">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tcPr>
                </a:tc>
                <a:tc>
                  <a:txBody>
                    <a:bodyPr/>
                    <a:lstStyle/>
                    <a:p>
                      <a:pPr algn="ctr" fontAlgn="t"/>
                      <a:r>
                        <a:rPr lang="en-US" altLang="zh-CN" sz="1500" b="0" i="0" u="none" strike="noStrike" dirty="0">
                          <a:solidFill>
                            <a:srgbClr val="030405"/>
                          </a:solidFill>
                          <a:latin typeface="+mj-lt"/>
                          <a:ea typeface="+mn-ea"/>
                        </a:rPr>
                        <a:t>-</a:t>
                      </a:r>
                    </a:p>
                  </a:txBody>
                  <a:tcPr marL="0" marR="0" marT="0" marB="0" anchor="b">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tcPr>
                </a:tc>
                <a:tc>
                  <a:txBody>
                    <a:bodyPr/>
                    <a:lstStyle/>
                    <a:p>
                      <a:pPr algn="ctr" fontAlgn="t"/>
                      <a:r>
                        <a:rPr lang="en-US" altLang="zh-CN" sz="1500" b="0" i="0" u="none" strike="noStrike" dirty="0">
                          <a:solidFill>
                            <a:srgbClr val="030405"/>
                          </a:solidFill>
                          <a:latin typeface="+mj-lt"/>
                          <a:ea typeface="+mn-ea"/>
                        </a:rPr>
                        <a:t>51</a:t>
                      </a:r>
                    </a:p>
                  </a:txBody>
                  <a:tcPr marL="0" marR="0" marT="0" marB="0" anchor="b">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tcPr>
                </a:tc>
                <a:tc>
                  <a:txBody>
                    <a:bodyPr/>
                    <a:lstStyle/>
                    <a:p>
                      <a:pPr marL="0" algn="ctr" defTabSz="914400" rtl="0" eaLnBrk="1" fontAlgn="t" latinLnBrk="0" hangingPunct="1"/>
                      <a:r>
                        <a:rPr lang="en-US" altLang="zh-CN" sz="1500" b="0" i="0" u="none" strike="noStrike" kern="1200" dirty="0">
                          <a:solidFill>
                            <a:srgbClr val="030405"/>
                          </a:solidFill>
                          <a:latin typeface="+mj-lt"/>
                          <a:ea typeface="+mn-ea"/>
                          <a:cs typeface="+mn-cs"/>
                        </a:rPr>
                        <a:t>78</a:t>
                      </a:r>
                    </a:p>
                  </a:txBody>
                  <a:tcPr marL="0" marR="0" marT="0" marB="0" anchor="b">
                    <a:lnR w="12700" cap="flat" cmpd="sng" algn="ctr">
                      <a:noFill/>
                      <a:prstDash val="solid"/>
                      <a:round/>
                      <a:headEnd type="none" w="med" len="med"/>
                      <a:tailEnd type="none" w="med" len="med"/>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tcPr>
                </a:tc>
                <a:extLst>
                  <a:ext uri="{0D108BD9-81ED-4DB2-BD59-A6C34878D82A}">
                    <a16:rowId xmlns:a16="http://schemas.microsoft.com/office/drawing/2014/main" xmlns="" val="10003"/>
                  </a:ext>
                </a:extLst>
              </a:tr>
              <a:tr h="319215">
                <a:tc>
                  <a:txBody>
                    <a:bodyPr/>
                    <a:lstStyle/>
                    <a:p>
                      <a:pPr algn="ctr" fontAlgn="t"/>
                      <a:r>
                        <a:rPr lang="zh-CN" altLang="en-US" sz="1500" b="1" i="0" u="none" strike="noStrike" dirty="0">
                          <a:solidFill>
                            <a:srgbClr val="030405"/>
                          </a:solidFill>
                          <a:latin typeface="+mj-lt"/>
                          <a:ea typeface="+mn-ea"/>
                        </a:rPr>
                        <a:t>小计</a:t>
                      </a:r>
                    </a:p>
                  </a:txBody>
                  <a:tcPr marL="0" marR="0" marT="0" marB="0" anchor="b">
                    <a:lnL w="12700" cap="flat" cmpd="sng" algn="ctr">
                      <a:noFill/>
                      <a:prstDash val="solid"/>
                      <a:round/>
                      <a:headEnd type="none" w="med" len="med"/>
                      <a:tailEnd type="none" w="med" len="med"/>
                    </a:lnL>
                    <a:lnT w="6350" cap="flat" cmpd="sng" algn="ctr">
                      <a:solidFill>
                        <a:schemeClr val="tx2"/>
                      </a:solidFill>
                      <a:prstDash val="sysDot"/>
                      <a:round/>
                      <a:headEnd type="none" w="med" len="med"/>
                      <a:tailEnd type="none" w="med" len="med"/>
                    </a:lnT>
                  </a:tcPr>
                </a:tc>
                <a:tc>
                  <a:txBody>
                    <a:bodyPr/>
                    <a:lstStyle/>
                    <a:p>
                      <a:pPr algn="ctr" fontAlgn="t"/>
                      <a:r>
                        <a:rPr lang="en-US" altLang="zh-CN" sz="1500" b="1" i="0" u="none" strike="noStrike" dirty="0">
                          <a:solidFill>
                            <a:srgbClr val="030405"/>
                          </a:solidFill>
                          <a:latin typeface="+mj-lt"/>
                          <a:ea typeface="+mn-ea"/>
                        </a:rPr>
                        <a:t>99</a:t>
                      </a:r>
                    </a:p>
                  </a:txBody>
                  <a:tcPr marL="0" marR="0" marT="0" marB="0" anchor="b">
                    <a:lnT w="6350" cap="flat" cmpd="sng" algn="ctr">
                      <a:solidFill>
                        <a:schemeClr val="tx2"/>
                      </a:solidFill>
                      <a:prstDash val="sysDot"/>
                      <a:round/>
                      <a:headEnd type="none" w="med" len="med"/>
                      <a:tailEnd type="none" w="med" len="med"/>
                    </a:lnT>
                  </a:tcPr>
                </a:tc>
                <a:tc>
                  <a:txBody>
                    <a:bodyPr/>
                    <a:lstStyle/>
                    <a:p>
                      <a:pPr algn="ctr" fontAlgn="t"/>
                      <a:r>
                        <a:rPr lang="en-US" altLang="zh-CN" sz="1500" b="1" i="0" u="none" strike="noStrike" dirty="0">
                          <a:solidFill>
                            <a:srgbClr val="030405"/>
                          </a:solidFill>
                          <a:latin typeface="+mj-lt"/>
                          <a:ea typeface="+mn-ea"/>
                        </a:rPr>
                        <a:t>349</a:t>
                      </a:r>
                    </a:p>
                  </a:txBody>
                  <a:tcPr marL="0" marR="0" marT="0" marB="0" anchor="b">
                    <a:lnT w="6350" cap="flat" cmpd="sng" algn="ctr">
                      <a:solidFill>
                        <a:schemeClr val="tx2"/>
                      </a:solidFill>
                      <a:prstDash val="sysDot"/>
                      <a:round/>
                      <a:headEnd type="none" w="med" len="med"/>
                      <a:tailEnd type="none" w="med" len="med"/>
                    </a:lnT>
                  </a:tcPr>
                </a:tc>
                <a:tc>
                  <a:txBody>
                    <a:bodyPr/>
                    <a:lstStyle/>
                    <a:p>
                      <a:pPr algn="ctr" fontAlgn="t"/>
                      <a:r>
                        <a:rPr lang="en-US" altLang="zh-CN" sz="1500" b="1" i="0" u="none" strike="noStrike" dirty="0">
                          <a:solidFill>
                            <a:srgbClr val="030405"/>
                          </a:solidFill>
                          <a:latin typeface="+mj-lt"/>
                          <a:ea typeface="+mn-ea"/>
                        </a:rPr>
                        <a:t>282</a:t>
                      </a:r>
                    </a:p>
                  </a:txBody>
                  <a:tcPr marL="0" marR="0" marT="0" marB="0" anchor="b">
                    <a:lnT w="6350" cap="flat" cmpd="sng" algn="ctr">
                      <a:solidFill>
                        <a:schemeClr val="tx2"/>
                      </a:solidFill>
                      <a:prstDash val="sysDot"/>
                      <a:round/>
                      <a:headEnd type="none" w="med" len="med"/>
                      <a:tailEnd type="none" w="med" len="med"/>
                    </a:lnT>
                  </a:tcPr>
                </a:tc>
                <a:tc>
                  <a:txBody>
                    <a:bodyPr/>
                    <a:lstStyle/>
                    <a:p>
                      <a:pPr algn="ctr" fontAlgn="t"/>
                      <a:r>
                        <a:rPr lang="en-US" altLang="zh-CN" sz="1500" b="1" i="0" u="none" strike="noStrike" dirty="0">
                          <a:solidFill>
                            <a:srgbClr val="030405"/>
                          </a:solidFill>
                          <a:latin typeface="+mj-lt"/>
                          <a:ea typeface="+mn-ea"/>
                        </a:rPr>
                        <a:t>150</a:t>
                      </a:r>
                    </a:p>
                  </a:txBody>
                  <a:tcPr marL="0" marR="0" marT="0" marB="0" anchor="b">
                    <a:lnT w="6350" cap="flat" cmpd="sng" algn="ctr">
                      <a:solidFill>
                        <a:schemeClr val="tx2"/>
                      </a:solidFill>
                      <a:prstDash val="sysDot"/>
                      <a:round/>
                      <a:headEnd type="none" w="med" len="med"/>
                      <a:tailEnd type="none" w="med" len="med"/>
                    </a:lnT>
                  </a:tcPr>
                </a:tc>
                <a:tc>
                  <a:txBody>
                    <a:bodyPr/>
                    <a:lstStyle/>
                    <a:p>
                      <a:pPr algn="ctr" fontAlgn="t"/>
                      <a:r>
                        <a:rPr lang="en-US" altLang="zh-CN" sz="1500" b="1" i="0" u="none" strike="noStrike" dirty="0">
                          <a:solidFill>
                            <a:srgbClr val="030405"/>
                          </a:solidFill>
                          <a:latin typeface="+mj-lt"/>
                          <a:ea typeface="+mn-ea"/>
                        </a:rPr>
                        <a:t>-</a:t>
                      </a:r>
                    </a:p>
                  </a:txBody>
                  <a:tcPr marL="0" marR="0" marT="0" marB="0" anchor="b">
                    <a:lnT w="6350" cap="flat" cmpd="sng" algn="ctr">
                      <a:solidFill>
                        <a:schemeClr val="tx2"/>
                      </a:solidFill>
                      <a:prstDash val="sysDot"/>
                      <a:round/>
                      <a:headEnd type="none" w="med" len="med"/>
                      <a:tailEnd type="none" w="med" len="med"/>
                    </a:lnT>
                  </a:tcPr>
                </a:tc>
                <a:tc>
                  <a:txBody>
                    <a:bodyPr/>
                    <a:lstStyle/>
                    <a:p>
                      <a:pPr algn="ctr" fontAlgn="t"/>
                      <a:r>
                        <a:rPr lang="en-US" altLang="zh-CN" sz="1500" b="1" i="0" u="none" strike="noStrike" dirty="0">
                          <a:solidFill>
                            <a:srgbClr val="030405"/>
                          </a:solidFill>
                          <a:latin typeface="+mj-lt"/>
                          <a:ea typeface="+mn-ea"/>
                        </a:rPr>
                        <a:t>125</a:t>
                      </a:r>
                    </a:p>
                  </a:txBody>
                  <a:tcPr marL="0" marR="0" marT="0" marB="0" anchor="b">
                    <a:lnT w="6350" cap="flat" cmpd="sng" algn="ctr">
                      <a:solidFill>
                        <a:schemeClr val="tx2"/>
                      </a:solidFill>
                      <a:prstDash val="sysDot"/>
                      <a:round/>
                      <a:headEnd type="none" w="med" len="med"/>
                      <a:tailEnd type="none" w="med" len="med"/>
                    </a:lnT>
                  </a:tcPr>
                </a:tc>
                <a:tc>
                  <a:txBody>
                    <a:bodyPr/>
                    <a:lstStyle/>
                    <a:p>
                      <a:pPr marL="0" algn="ctr" defTabSz="914400" rtl="0" eaLnBrk="1" fontAlgn="t" latinLnBrk="0" hangingPunct="1"/>
                      <a:r>
                        <a:rPr lang="en-US" altLang="zh-CN" sz="1500" b="1" i="0" u="none" strike="noStrike" kern="1200" dirty="0">
                          <a:solidFill>
                            <a:srgbClr val="030405"/>
                          </a:solidFill>
                          <a:latin typeface="+mj-lt"/>
                          <a:ea typeface="+mn-ea"/>
                          <a:cs typeface="+mn-cs"/>
                        </a:rPr>
                        <a:t>193</a:t>
                      </a:r>
                    </a:p>
                  </a:txBody>
                  <a:tcPr marL="0" marR="0" marT="0" marB="0" anchor="b">
                    <a:lnR w="12700" cap="flat" cmpd="sng" algn="ctr">
                      <a:noFill/>
                      <a:prstDash val="solid"/>
                      <a:round/>
                      <a:headEnd type="none" w="med" len="med"/>
                      <a:tailEnd type="none" w="med" len="med"/>
                    </a:lnR>
                    <a:lnT w="6350" cap="flat" cmpd="sng" algn="ctr">
                      <a:solidFill>
                        <a:schemeClr val="tx2"/>
                      </a:solidFill>
                      <a:prstDash val="sysDot"/>
                      <a:round/>
                      <a:headEnd type="none" w="med" len="med"/>
                      <a:tailEnd type="none" w="med" len="med"/>
                    </a:lnT>
                  </a:tcPr>
                </a:tc>
                <a:extLst>
                  <a:ext uri="{0D108BD9-81ED-4DB2-BD59-A6C34878D82A}">
                    <a16:rowId xmlns:a16="http://schemas.microsoft.com/office/drawing/2014/main" xmlns="" val="10004"/>
                  </a:ext>
                </a:extLst>
              </a:tr>
            </a:tbl>
          </a:graphicData>
        </a:graphic>
      </p:graphicFrame>
      <p:sp>
        <p:nvSpPr>
          <p:cNvPr id="4" name="TextBox 3"/>
          <p:cNvSpPr txBox="1"/>
          <p:nvPr/>
        </p:nvSpPr>
        <p:spPr>
          <a:xfrm>
            <a:off x="539552" y="3789040"/>
            <a:ext cx="8071049" cy="720080"/>
          </a:xfrm>
          <a:prstGeom prst="rect">
            <a:avLst/>
          </a:prstGeom>
          <a:noFill/>
        </p:spPr>
        <p:txBody>
          <a:bodyPr wrap="square" lIns="0" tIns="0" rIns="0" bIns="0" rtlCol="0">
            <a:noAutofit/>
          </a:bodyPr>
          <a:lstStyle/>
          <a:p>
            <a:pPr indent="-274320">
              <a:spcAft>
                <a:spcPts val="900"/>
              </a:spcAft>
            </a:pPr>
            <a:r>
              <a:rPr lang="zh-CN" altLang="en-US" dirty="0">
                <a:solidFill>
                  <a:schemeClr val="tx1"/>
                </a:solidFill>
                <a:latin typeface="+mj-lt"/>
                <a:ea typeface="宋体" panose="02010600030101010101" pitchFamily="2" charset="-122"/>
              </a:rPr>
              <a:t>数据来源：</a:t>
            </a:r>
            <a:r>
              <a:rPr lang="en-US" altLang="zh-CN" dirty="0">
                <a:solidFill>
                  <a:schemeClr val="tx1"/>
                </a:solidFill>
                <a:latin typeface="+mj-lt"/>
                <a:ea typeface="宋体" panose="02010600030101010101" pitchFamily="2" charset="-122"/>
              </a:rPr>
              <a:t>Wind</a:t>
            </a:r>
            <a:r>
              <a:rPr lang="zh-CN" altLang="en-US" dirty="0">
                <a:solidFill>
                  <a:schemeClr val="tx1"/>
                </a:solidFill>
                <a:latin typeface="+mj-lt"/>
                <a:ea typeface="宋体" panose="02010600030101010101" pitchFamily="2" charset="-122"/>
              </a:rPr>
              <a:t>资讯。</a:t>
            </a:r>
            <a:endParaRPr lang="en-US" altLang="zh-CN" dirty="0">
              <a:solidFill>
                <a:schemeClr val="tx1"/>
              </a:solidFill>
              <a:latin typeface="+mj-lt"/>
              <a:ea typeface="宋体" panose="02010600030101010101" pitchFamily="2" charset="-122"/>
            </a:endParaRPr>
          </a:p>
          <a:p>
            <a:pPr indent="-274320">
              <a:spcAft>
                <a:spcPts val="900"/>
              </a:spcAft>
            </a:pPr>
            <a:r>
              <a:rPr lang="zh-CN" altLang="en-US" dirty="0">
                <a:solidFill>
                  <a:schemeClr val="tx1"/>
                </a:solidFill>
                <a:latin typeface="+mj-lt"/>
                <a:ea typeface="宋体" panose="02010600030101010101" pitchFamily="2" charset="-122"/>
              </a:rPr>
              <a:t>注：</a:t>
            </a:r>
            <a:r>
              <a:rPr lang="en-US" altLang="zh-CN" dirty="0">
                <a:solidFill>
                  <a:schemeClr val="tx1"/>
                </a:solidFill>
                <a:latin typeface="+mj-lt"/>
                <a:ea typeface="+mn-ea"/>
              </a:rPr>
              <a:t>2013</a:t>
            </a:r>
            <a:r>
              <a:rPr lang="zh-CN" altLang="en-US" dirty="0">
                <a:solidFill>
                  <a:schemeClr val="tx1"/>
                </a:solidFill>
                <a:latin typeface="+mj-lt"/>
                <a:ea typeface="+mn-ea"/>
              </a:rPr>
              <a:t>年</a:t>
            </a:r>
            <a:r>
              <a:rPr lang="en-US" altLang="zh-CN" dirty="0">
                <a:solidFill>
                  <a:schemeClr val="tx1"/>
                </a:solidFill>
                <a:latin typeface="+mj-lt"/>
                <a:ea typeface="+mn-ea"/>
              </a:rPr>
              <a:t>A</a:t>
            </a:r>
            <a:r>
              <a:rPr lang="zh-CN" altLang="en-US" dirty="0">
                <a:solidFill>
                  <a:schemeClr val="tx1"/>
                </a:solidFill>
                <a:latin typeface="+mj-lt"/>
                <a:ea typeface="+mn-ea"/>
              </a:rPr>
              <a:t>股</a:t>
            </a:r>
            <a:r>
              <a:rPr lang="zh-CN" altLang="en-US" dirty="0">
                <a:solidFill>
                  <a:schemeClr val="tx1"/>
                </a:solidFill>
                <a:latin typeface="+mj-lt"/>
                <a:ea typeface="宋体" panose="02010600030101010101" pitchFamily="2" charset="-122"/>
              </a:rPr>
              <a:t>因</a:t>
            </a:r>
            <a:r>
              <a:rPr lang="en-US" altLang="zh-CN" dirty="0">
                <a:solidFill>
                  <a:schemeClr val="tx1"/>
                </a:solidFill>
                <a:latin typeface="+mj-lt"/>
                <a:ea typeface="+mn-ea"/>
              </a:rPr>
              <a:t>IPO</a:t>
            </a:r>
            <a:r>
              <a:rPr lang="zh-CN" altLang="en-US" dirty="0">
                <a:solidFill>
                  <a:schemeClr val="tx1"/>
                </a:solidFill>
                <a:latin typeface="+mj-lt"/>
                <a:ea typeface="宋体" panose="02010600030101010101" pitchFamily="2" charset="-122"/>
              </a:rPr>
              <a:t>暂停发行，没有上市的企业。</a:t>
            </a:r>
            <a:endParaRPr lang="en-GB" dirty="0" err="1">
              <a:solidFill>
                <a:schemeClr val="tx1"/>
              </a:solidFill>
              <a:latin typeface="+mj-lt"/>
              <a:ea typeface="宋体" panose="02010600030101010101" pitchFamily="2" charset="-122"/>
            </a:endParaRPr>
          </a:p>
        </p:txBody>
      </p:sp>
    </p:spTree>
    <p:extLst>
      <p:ext uri="{BB962C8B-B14F-4D97-AF65-F5344CB8AC3E}">
        <p14:creationId xmlns:p14="http://schemas.microsoft.com/office/powerpoint/2010/main" val="2870195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chorCtr="0">
            <a:noAutofit/>
          </a:bodyPr>
          <a:lstStyle/>
          <a:p>
            <a:r>
              <a:rPr lang="en-US" altLang="zh-CN" i="0" dirty="0">
                <a:solidFill>
                  <a:srgbClr val="000000"/>
                </a:solidFill>
                <a:ea typeface="+mn-ea"/>
              </a:rPr>
              <a:t>A</a:t>
            </a:r>
            <a:r>
              <a:rPr lang="zh-CN" altLang="en-US" i="0" dirty="0">
                <a:solidFill>
                  <a:srgbClr val="000000"/>
                </a:solidFill>
                <a:ea typeface="+mn-ea"/>
              </a:rPr>
              <a:t>股</a:t>
            </a:r>
            <a:r>
              <a:rPr lang="en-US" altLang="zh-CN" i="0" dirty="0">
                <a:solidFill>
                  <a:srgbClr val="000000"/>
                </a:solidFill>
                <a:ea typeface="+mn-ea"/>
              </a:rPr>
              <a:t>IPO</a:t>
            </a:r>
            <a:r>
              <a:rPr lang="zh-CN" altLang="en-US" i="0" dirty="0">
                <a:solidFill>
                  <a:srgbClr val="000000"/>
                </a:solidFill>
                <a:ea typeface="宋体" panose="02010600030101010101" pitchFamily="2" charset="-122"/>
              </a:rPr>
              <a:t>上市规则</a:t>
            </a:r>
            <a:endParaRPr lang="en-GB" altLang="en-US" i="0" dirty="0">
              <a:ea typeface="宋体" panose="02010600030101010101" pitchFamily="2" charset="-122"/>
            </a:endParaRPr>
          </a:p>
        </p:txBody>
      </p:sp>
      <p:cxnSp>
        <p:nvCxnSpPr>
          <p:cNvPr id="34" name="Shape 3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3" name="Slide Number Placeholder 42"/>
          <p:cNvSpPr>
            <a:spLocks noGrp="1"/>
          </p:cNvSpPr>
          <p:nvPr>
            <p:ph type="sldNum" sz="quarter" idx="4"/>
          </p:nvPr>
        </p:nvSpPr>
        <p:spPr/>
        <p:txBody>
          <a:bodyPr/>
          <a:lstStyle/>
          <a:p>
            <a:fld id="{9EBD5762-3BDC-484D-9503-7EA6D5A9A8CE}" type="slidenum">
              <a:rPr lang="en-US" smtClean="0">
                <a:solidFill>
                  <a:srgbClr val="000000"/>
                </a:solidFill>
                <a:latin typeface="+mj-lt"/>
              </a:rPr>
              <a:pPr/>
              <a:t>12</a:t>
            </a:fld>
            <a:endParaRPr lang="en-US" dirty="0">
              <a:solidFill>
                <a:srgbClr val="000000"/>
              </a:solidFill>
              <a:latin typeface="+mj-lt"/>
            </a:endParaRPr>
          </a:p>
        </p:txBody>
      </p:sp>
      <p:graphicFrame>
        <p:nvGraphicFramePr>
          <p:cNvPr id="8" name="Group 48"/>
          <p:cNvGraphicFramePr>
            <a:graphicFrameLocks noGrp="1"/>
          </p:cNvGraphicFramePr>
          <p:nvPr>
            <p:extLst>
              <p:ext uri="{D42A27DB-BD31-4B8C-83A1-F6EECF244321}">
                <p14:modId xmlns:p14="http://schemas.microsoft.com/office/powerpoint/2010/main" val="3441194009"/>
              </p:ext>
            </p:extLst>
          </p:nvPr>
        </p:nvGraphicFramePr>
        <p:xfrm>
          <a:off x="468000" y="1268761"/>
          <a:ext cx="8424480" cy="3981323"/>
        </p:xfrm>
        <a:graphic>
          <a:graphicData uri="http://schemas.openxmlformats.org/drawingml/2006/table">
            <a:tbl>
              <a:tblPr firstRow="1" firstCol="1">
                <a:tableStyleId>{5C22544A-7EE6-4342-B048-85BDC9FD1C3A}</a:tableStyleId>
              </a:tblPr>
              <a:tblGrid>
                <a:gridCol w="1223680">
                  <a:extLst>
                    <a:ext uri="{9D8B030D-6E8A-4147-A177-3AD203B41FA5}">
                      <a16:colId xmlns:a16="http://schemas.microsoft.com/office/drawing/2014/main" xmlns="" val="20000"/>
                    </a:ext>
                  </a:extLst>
                </a:gridCol>
                <a:gridCol w="3600400">
                  <a:extLst>
                    <a:ext uri="{9D8B030D-6E8A-4147-A177-3AD203B41FA5}">
                      <a16:colId xmlns:a16="http://schemas.microsoft.com/office/drawing/2014/main" xmlns="" val="20001"/>
                    </a:ext>
                  </a:extLst>
                </a:gridCol>
                <a:gridCol w="3600400">
                  <a:extLst>
                    <a:ext uri="{9D8B030D-6E8A-4147-A177-3AD203B41FA5}">
                      <a16:colId xmlns:a16="http://schemas.microsoft.com/office/drawing/2014/main" xmlns="" val="20002"/>
                    </a:ext>
                  </a:extLst>
                </a:gridCol>
              </a:tblGrid>
              <a:tr h="720079">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marR="0" lvl="0" indent="0" algn="ctr" defTabSz="914400" rtl="0" eaLnBrk="1" fontAlgn="t" latinLnBrk="0" hangingPunct="1">
                        <a:lnSpc>
                          <a:spcPct val="100000"/>
                        </a:lnSpc>
                        <a:spcBef>
                          <a:spcPct val="0"/>
                        </a:spcBef>
                        <a:spcAft>
                          <a:spcPct val="0"/>
                        </a:spcAft>
                        <a:buClrTx/>
                        <a:buSzTx/>
                        <a:buFontTx/>
                        <a:buNone/>
                        <a:tabLst/>
                      </a:pPr>
                      <a:endParaRPr lang="zh-TW" altLang="zh-TW" sz="1400" b="0" i="0" u="none" strike="noStrike" kern="1200" dirty="0">
                        <a:solidFill>
                          <a:srgbClr val="030405"/>
                        </a:solidFill>
                        <a:latin typeface="+mj-lt"/>
                        <a:ea typeface="宋体" pitchFamily="2" charset="-122"/>
                        <a:cs typeface="+mn-cs"/>
                      </a:endParaRPr>
                    </a:p>
                  </a:txBody>
                  <a:tcPr marL="91404" marR="91404" marT="45690" marB="45690" anchor="ctr" horzOverflow="overflow"/>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lang="zh-CN" altLang="en-GB" sz="1400" u="none" strike="noStrike" kern="1200" dirty="0">
                          <a:solidFill>
                            <a:srgbClr val="F2F2F2"/>
                          </a:solidFill>
                          <a:latin typeface="+mj-lt"/>
                          <a:ea typeface="宋体" panose="02010600030101010101" pitchFamily="2" charset="-122"/>
                        </a:rPr>
                        <a:t>主板及中小企业板</a:t>
                      </a:r>
                      <a:endParaRPr lang="zh-CN" altLang="en-GB" sz="1400" b="1" i="0" u="none" strike="noStrike" kern="1200" dirty="0">
                        <a:solidFill>
                          <a:srgbClr val="F2F2F2"/>
                        </a:solidFill>
                        <a:latin typeface="+mj-lt"/>
                        <a:ea typeface="宋体" panose="02010600030101010101" pitchFamily="2" charset="-122"/>
                        <a:cs typeface="+mn-cs"/>
                      </a:endParaRPr>
                    </a:p>
                  </a:txBody>
                  <a:tcPr marL="91404" marR="91404" marT="45690" marB="45690" anchor="ctr" horzOverflow="overflow"/>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lang="zh-CN" altLang="en-GB" sz="1400" u="none" strike="noStrike" kern="1200" dirty="0">
                          <a:solidFill>
                            <a:srgbClr val="F2F2F2"/>
                          </a:solidFill>
                          <a:latin typeface="+mj-lt"/>
                          <a:ea typeface="宋体" panose="02010600030101010101" pitchFamily="2" charset="-122"/>
                        </a:rPr>
                        <a:t>创业</a:t>
                      </a:r>
                      <a:r>
                        <a:rPr lang="zh-CN" altLang="en-US" sz="1400" u="none" strike="noStrike" kern="1200" dirty="0">
                          <a:solidFill>
                            <a:srgbClr val="F2F2F2"/>
                          </a:solidFill>
                          <a:latin typeface="+mj-lt"/>
                          <a:ea typeface="宋体" panose="02010600030101010101" pitchFamily="2" charset="-122"/>
                        </a:rPr>
                        <a:t>板</a:t>
                      </a:r>
                      <a:endParaRPr lang="zh-CN" altLang="en-GB" sz="1400" b="1" i="0" u="none" strike="noStrike" kern="1200" dirty="0">
                        <a:solidFill>
                          <a:srgbClr val="F2F2F2"/>
                        </a:solidFill>
                        <a:latin typeface="+mj-lt"/>
                        <a:ea typeface="宋体" panose="02010600030101010101" pitchFamily="2" charset="-122"/>
                        <a:cs typeface="+mn-cs"/>
                      </a:endParaRPr>
                    </a:p>
                  </a:txBody>
                  <a:tcPr marL="91404" marR="91404" marT="45690" marB="45690" anchor="ctr" horzOverflow="overflow"/>
                </a:tc>
                <a:extLst>
                  <a:ext uri="{0D108BD9-81ED-4DB2-BD59-A6C34878D82A}">
                    <a16:rowId xmlns:a16="http://schemas.microsoft.com/office/drawing/2014/main" xmlns="" val="10000"/>
                  </a:ext>
                </a:extLst>
              </a:tr>
              <a:tr h="1770428">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solidFill>
                          <a:srgbClr val="F2F2F2"/>
                        </a:solidFill>
                        <a:latin typeface="+mj-lt"/>
                        <a:ea typeface="宋体" panose="02010600030101010101" pitchFamily="2" charset="-122"/>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solidFill>
                          <a:srgbClr val="F2F2F2"/>
                        </a:solidFill>
                        <a:latin typeface="+mj-lt"/>
                        <a:ea typeface="宋体" panose="02010600030101010101" pitchFamily="2" charset="-122"/>
                      </a:endParaRPr>
                    </a:p>
                    <a:p>
                      <a:pPr marL="0" marR="0" lvl="0" indent="0" algn="l" defTabSz="914400" rtl="0" eaLnBrk="1" fontAlgn="t" latinLnBrk="0" hangingPunct="1">
                        <a:lnSpc>
                          <a:spcPct val="100000"/>
                        </a:lnSpc>
                        <a:spcBef>
                          <a:spcPct val="0"/>
                        </a:spcBef>
                        <a:spcAft>
                          <a:spcPct val="0"/>
                        </a:spcAft>
                        <a:buClrTx/>
                        <a:buSzTx/>
                        <a:buFontTx/>
                        <a:buNone/>
                        <a:tabLst/>
                      </a:pPr>
                      <a:r>
                        <a:rPr lang="zh-CN" altLang="en-GB" sz="1400" u="none" strike="noStrike" kern="1200" dirty="0">
                          <a:solidFill>
                            <a:srgbClr val="F2F2F2"/>
                          </a:solidFill>
                          <a:latin typeface="+mj-lt"/>
                          <a:ea typeface="宋体" panose="02010600030101010101" pitchFamily="2" charset="-122"/>
                        </a:rPr>
                        <a:t>盈利能力和现金流</a:t>
                      </a:r>
                      <a:endParaRPr lang="zh-CN" altLang="en-GB" sz="1400" b="1" i="0" u="none" strike="noStrike" kern="1200" dirty="0">
                        <a:solidFill>
                          <a:srgbClr val="F2F2F2"/>
                        </a:solidFill>
                        <a:latin typeface="+mj-lt"/>
                        <a:ea typeface="宋体" panose="02010600030101010101" pitchFamily="2" charset="-122"/>
                        <a:cs typeface="+mn-cs"/>
                      </a:endParaRPr>
                    </a:p>
                  </a:txBody>
                  <a:tcPr marL="91404" marR="91404" marT="45690" marB="45690" horzOverflow="overflow"/>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marR="0" lvl="0" indent="0" algn="l" defTabSz="914400" rtl="0" eaLnBrk="1" fontAlgn="t" latinLnBrk="0" hangingPunct="1">
                        <a:lnSpc>
                          <a:spcPct val="100000"/>
                        </a:lnSpc>
                        <a:spcBef>
                          <a:spcPct val="0"/>
                        </a:spcBef>
                        <a:spcAft>
                          <a:spcPct val="0"/>
                        </a:spcAft>
                        <a:buClrTx/>
                        <a:buSzTx/>
                        <a:buFontTx/>
                        <a:buNone/>
                        <a:tabLst/>
                      </a:pPr>
                      <a:r>
                        <a:rPr lang="zh-CN" altLang="en-US" sz="1200" u="none" strike="noStrike" kern="1200" dirty="0">
                          <a:latin typeface="+mj-lt"/>
                          <a:ea typeface="+mn-ea"/>
                        </a:rPr>
                        <a:t>最近三年连续盈利，累计超过</a:t>
                      </a:r>
                      <a:r>
                        <a:rPr lang="en-US" altLang="zh-CN" sz="1200" u="none" strike="noStrike" kern="1200" dirty="0">
                          <a:latin typeface="+mj-lt"/>
                          <a:ea typeface="+mn-ea"/>
                        </a:rPr>
                        <a:t>3000</a:t>
                      </a:r>
                      <a:r>
                        <a:rPr lang="zh-CN" altLang="en-US" sz="1200" u="none" strike="noStrike" kern="1200" dirty="0">
                          <a:latin typeface="+mj-lt"/>
                          <a:ea typeface="+mn-ea"/>
                        </a:rPr>
                        <a:t>万元；且最近三年经营活动现金流量累计超过</a:t>
                      </a:r>
                      <a:r>
                        <a:rPr lang="en-US" altLang="zh-CN" sz="1200" u="none" strike="noStrike" kern="1200" dirty="0">
                          <a:latin typeface="+mj-lt"/>
                          <a:ea typeface="+mn-ea"/>
                        </a:rPr>
                        <a:t>5000</a:t>
                      </a:r>
                      <a:r>
                        <a:rPr lang="zh-CN" altLang="en-US" sz="1200" u="none" strike="noStrike" kern="1200" dirty="0">
                          <a:latin typeface="+mj-lt"/>
                          <a:ea typeface="+mn-ea"/>
                        </a:rPr>
                        <a:t>万元，或最近三年营业收入累计超过</a:t>
                      </a:r>
                      <a:r>
                        <a:rPr lang="en-US" altLang="zh-CN" sz="1200" u="none" strike="noStrike" kern="1200" dirty="0">
                          <a:latin typeface="+mj-lt"/>
                          <a:ea typeface="+mn-ea"/>
                        </a:rPr>
                        <a:t>3</a:t>
                      </a:r>
                      <a:r>
                        <a:rPr lang="zh-CN" altLang="en-US" sz="1200" u="none" strike="noStrike" kern="1200" dirty="0">
                          <a:latin typeface="+mj-lt"/>
                          <a:ea typeface="+mn-ea"/>
                        </a:rPr>
                        <a:t>亿元。</a:t>
                      </a:r>
                      <a:endParaRPr lang="zh-CN" altLang="en-GB" sz="1200" b="0" i="0" u="none" strike="noStrike" kern="1200" dirty="0">
                        <a:solidFill>
                          <a:srgbClr val="030405"/>
                        </a:solidFill>
                        <a:latin typeface="+mj-lt"/>
                        <a:ea typeface="+mn-ea"/>
                        <a:cs typeface="+mn-cs"/>
                      </a:endParaRPr>
                    </a:p>
                  </a:txBody>
                  <a:tcPr marL="91404" marR="91404" marT="45690" marB="45690" horzOverflow="overflow"/>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marR="0" lvl="0" indent="0" algn="l" defTabSz="914400" rtl="0" eaLnBrk="1" fontAlgn="t" latinLnBrk="0" hangingPunct="1">
                        <a:lnSpc>
                          <a:spcPct val="100000"/>
                        </a:lnSpc>
                        <a:spcBef>
                          <a:spcPct val="0"/>
                        </a:spcBef>
                        <a:spcAft>
                          <a:spcPct val="0"/>
                        </a:spcAft>
                        <a:buClrTx/>
                        <a:buSzTx/>
                        <a:buFontTx/>
                        <a:buNone/>
                        <a:tabLst/>
                      </a:pPr>
                      <a:r>
                        <a:rPr lang="zh-CN" altLang="en-GB" sz="1200" u="none" strike="noStrike" kern="1200" dirty="0">
                          <a:latin typeface="+mj-lt"/>
                          <a:ea typeface="+mn-ea"/>
                        </a:rPr>
                        <a:t>最近两年连续盈利，累计不少于</a:t>
                      </a:r>
                      <a:r>
                        <a:rPr lang="en-GB" altLang="zh-CN" sz="1200" u="none" strike="noStrike" kern="1200" dirty="0">
                          <a:latin typeface="+mj-lt"/>
                          <a:ea typeface="+mn-ea"/>
                        </a:rPr>
                        <a:t>1000</a:t>
                      </a:r>
                      <a:r>
                        <a:rPr lang="zh-CN" altLang="en-GB" sz="1200" u="none" strike="noStrike" kern="1200" dirty="0">
                          <a:latin typeface="+mj-lt"/>
                          <a:ea typeface="+mn-ea"/>
                        </a:rPr>
                        <a:t>万元，且持续增长；</a:t>
                      </a:r>
                      <a:endParaRPr lang="en-US" altLang="zh-CN" sz="1200" u="none" strike="noStrike" kern="1200" dirty="0">
                        <a:latin typeface="+mj-lt"/>
                        <a:ea typeface="+mn-ea"/>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200" u="none" strike="noStrike" kern="1200" dirty="0">
                        <a:latin typeface="+mj-lt"/>
                        <a:ea typeface="+mn-ea"/>
                      </a:endParaRPr>
                    </a:p>
                    <a:p>
                      <a:pPr marL="0" marR="0" lvl="0" indent="0" algn="l" defTabSz="914400" rtl="0" eaLnBrk="1" fontAlgn="t" latinLnBrk="0" hangingPunct="1">
                        <a:lnSpc>
                          <a:spcPct val="100000"/>
                        </a:lnSpc>
                        <a:spcBef>
                          <a:spcPct val="0"/>
                        </a:spcBef>
                        <a:spcAft>
                          <a:spcPct val="0"/>
                        </a:spcAft>
                        <a:buClrTx/>
                        <a:buSzTx/>
                        <a:buFontTx/>
                        <a:buNone/>
                        <a:tabLst/>
                      </a:pPr>
                      <a:r>
                        <a:rPr lang="zh-CN" altLang="en-GB" sz="1200" u="none" strike="noStrike" kern="1200" dirty="0">
                          <a:latin typeface="+mj-lt"/>
                          <a:ea typeface="+mn-ea"/>
                        </a:rPr>
                        <a:t>或，最近一年盈利，且净利润不少于</a:t>
                      </a:r>
                      <a:r>
                        <a:rPr lang="en-GB" altLang="zh-CN" sz="1200" u="none" strike="noStrike" kern="1200" dirty="0">
                          <a:latin typeface="+mj-lt"/>
                          <a:ea typeface="+mn-ea"/>
                        </a:rPr>
                        <a:t>500</a:t>
                      </a:r>
                      <a:r>
                        <a:rPr lang="zh-CN" altLang="en-GB" sz="1200" u="none" strike="noStrike" kern="1200" dirty="0">
                          <a:latin typeface="+mj-lt"/>
                          <a:ea typeface="+mn-ea"/>
                        </a:rPr>
                        <a:t>万元，最近一年收入不少于</a:t>
                      </a:r>
                      <a:r>
                        <a:rPr lang="en-GB" altLang="zh-CN" sz="1200" u="none" strike="noStrike" kern="1200" dirty="0">
                          <a:latin typeface="+mj-lt"/>
                          <a:ea typeface="+mn-ea"/>
                        </a:rPr>
                        <a:t>5000</a:t>
                      </a:r>
                      <a:r>
                        <a:rPr lang="zh-CN" altLang="en-GB" sz="1200" u="none" strike="noStrike" kern="1200" dirty="0">
                          <a:latin typeface="+mj-lt"/>
                          <a:ea typeface="+mn-ea"/>
                        </a:rPr>
                        <a:t>万元，最近两年营业收入增长率均不低于</a:t>
                      </a:r>
                      <a:r>
                        <a:rPr lang="en-GB" altLang="zh-CN" sz="1200" u="none" strike="noStrike" kern="1200" dirty="0">
                          <a:latin typeface="+mj-lt"/>
                          <a:ea typeface="+mn-ea"/>
                        </a:rPr>
                        <a:t>30</a:t>
                      </a:r>
                      <a:r>
                        <a:rPr lang="zh-CN" altLang="en-GB" sz="1200" u="none" strike="noStrike" kern="1200" dirty="0">
                          <a:latin typeface="+mj-lt"/>
                          <a:ea typeface="+mn-ea"/>
                        </a:rPr>
                        <a:t>％</a:t>
                      </a:r>
                      <a:r>
                        <a:rPr lang="zh-CN" altLang="en-US" sz="1200" u="none" strike="noStrike" kern="1200" dirty="0">
                          <a:latin typeface="+mj-lt"/>
                          <a:ea typeface="+mn-ea"/>
                        </a:rPr>
                        <a:t>。</a:t>
                      </a:r>
                      <a:endParaRPr lang="en-US" altLang="zh-CN" sz="1200" u="none" strike="noStrike" kern="1200" dirty="0">
                        <a:latin typeface="+mj-lt"/>
                        <a:ea typeface="+mn-ea"/>
                      </a:endParaRPr>
                    </a:p>
                    <a:p>
                      <a:pPr marL="0" marR="0" lvl="0" indent="0" algn="l" defTabSz="914400" rtl="0" eaLnBrk="1" fontAlgn="t" latinLnBrk="0" hangingPunct="1">
                        <a:lnSpc>
                          <a:spcPct val="100000"/>
                        </a:lnSpc>
                        <a:spcBef>
                          <a:spcPct val="0"/>
                        </a:spcBef>
                        <a:spcAft>
                          <a:spcPct val="0"/>
                        </a:spcAft>
                        <a:buClrTx/>
                        <a:buSzTx/>
                        <a:buFontTx/>
                        <a:buNone/>
                        <a:tabLst/>
                      </a:pPr>
                      <a:endParaRPr lang="zh-CN" altLang="en-GB" sz="1200" b="0" i="0" u="none" strike="noStrike" kern="1200" dirty="0">
                        <a:solidFill>
                          <a:srgbClr val="030405"/>
                        </a:solidFill>
                        <a:latin typeface="+mj-lt"/>
                        <a:ea typeface="+mn-ea"/>
                        <a:cs typeface="+mn-cs"/>
                      </a:endParaRPr>
                    </a:p>
                  </a:txBody>
                  <a:tcPr marL="91404" marR="91404" marT="45690" marB="45690" horzOverflow="overflow"/>
                </a:tc>
                <a:extLst>
                  <a:ext uri="{0D108BD9-81ED-4DB2-BD59-A6C34878D82A}">
                    <a16:rowId xmlns:a16="http://schemas.microsoft.com/office/drawing/2014/main" xmlns="" val="10001"/>
                  </a:ext>
                </a:extLst>
              </a:tr>
              <a:tr h="652224">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marR="0" lvl="0" indent="0" algn="l" defTabSz="914400" rtl="0" eaLnBrk="1" fontAlgn="t" latinLnBrk="0" hangingPunct="1">
                        <a:lnSpc>
                          <a:spcPct val="100000"/>
                        </a:lnSpc>
                        <a:spcBef>
                          <a:spcPct val="0"/>
                        </a:spcBef>
                        <a:spcAft>
                          <a:spcPct val="0"/>
                        </a:spcAft>
                        <a:buClrTx/>
                        <a:buSzTx/>
                        <a:buFontTx/>
                        <a:buNone/>
                        <a:tabLst/>
                      </a:pPr>
                      <a:r>
                        <a:rPr lang="zh-CN" altLang="en-GB" sz="1400" u="none" strike="noStrike" kern="1200" dirty="0">
                          <a:solidFill>
                            <a:srgbClr val="F2F2F2"/>
                          </a:solidFill>
                          <a:latin typeface="+mj-lt"/>
                          <a:ea typeface="宋体" panose="02010600030101010101" pitchFamily="2" charset="-122"/>
                        </a:rPr>
                        <a:t>规模</a:t>
                      </a:r>
                      <a:endParaRPr lang="zh-CN" altLang="en-GB" sz="1400" b="1" u="none" strike="noStrike" kern="1200" dirty="0">
                        <a:solidFill>
                          <a:srgbClr val="F2F2F2"/>
                        </a:solidFill>
                        <a:latin typeface="+mj-lt"/>
                        <a:ea typeface="宋体" panose="02010600030101010101" pitchFamily="2" charset="-122"/>
                        <a:cs typeface=""/>
                      </a:endParaRPr>
                    </a:p>
                  </a:txBody>
                  <a:tcPr marL="91404" marR="91404" marT="45690" marB="45690" horzOverflow="overflow"/>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marR="0" lvl="0" indent="0" algn="l" defTabSz="914400" rtl="0" eaLnBrk="1" fontAlgn="t" latinLnBrk="0" hangingPunct="1">
                        <a:lnSpc>
                          <a:spcPct val="100000"/>
                        </a:lnSpc>
                        <a:spcBef>
                          <a:spcPct val="0"/>
                        </a:spcBef>
                        <a:spcAft>
                          <a:spcPct val="0"/>
                        </a:spcAft>
                        <a:buClrTx/>
                        <a:buSzTx/>
                        <a:buFontTx/>
                        <a:buNone/>
                        <a:tabLst/>
                      </a:pPr>
                      <a:r>
                        <a:rPr lang="zh-CN" altLang="en-GB" sz="1200" u="none" strike="noStrike" kern="1200" dirty="0">
                          <a:latin typeface="+mj-lt"/>
                          <a:ea typeface="+mn-ea"/>
                        </a:rPr>
                        <a:t>发行前股本不少于</a:t>
                      </a:r>
                      <a:r>
                        <a:rPr lang="en-GB" altLang="zh-CN" sz="1200" u="none" strike="noStrike" kern="1200" dirty="0">
                          <a:latin typeface="+mj-lt"/>
                          <a:ea typeface="+mn-ea"/>
                        </a:rPr>
                        <a:t>3000</a:t>
                      </a:r>
                      <a:r>
                        <a:rPr lang="zh-CN" altLang="en-GB" sz="1200" u="none" strike="noStrike" kern="1200" dirty="0">
                          <a:latin typeface="+mj-lt"/>
                          <a:ea typeface="+mn-ea"/>
                        </a:rPr>
                        <a:t>万元，发行后股本不少于</a:t>
                      </a:r>
                      <a:r>
                        <a:rPr lang="en-GB" altLang="zh-CN" sz="1200" u="none" strike="noStrike" kern="1200" dirty="0">
                          <a:latin typeface="+mj-lt"/>
                          <a:ea typeface="+mn-ea"/>
                        </a:rPr>
                        <a:t>5000</a:t>
                      </a:r>
                      <a:r>
                        <a:rPr lang="zh-CN" altLang="en-GB" sz="1200" u="none" strike="noStrike" kern="1200" dirty="0">
                          <a:latin typeface="+mj-lt"/>
                          <a:ea typeface="+mn-ea"/>
                        </a:rPr>
                        <a:t>万元</a:t>
                      </a:r>
                      <a:endParaRPr lang="zh-CN" altLang="en-GB" sz="1200" b="0" i="0" u="none" strike="noStrike" kern="1200" dirty="0">
                        <a:solidFill>
                          <a:srgbClr val="030405"/>
                        </a:solidFill>
                        <a:latin typeface="+mj-lt"/>
                        <a:ea typeface="+mn-ea"/>
                        <a:cs typeface="+mn-cs"/>
                      </a:endParaRPr>
                    </a:p>
                  </a:txBody>
                  <a:tcPr marL="91404" marR="91404" marT="45690" marB="45690" horzOverflow="overflow"/>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marR="0" lvl="0" indent="0" algn="l" defTabSz="914400" rtl="0" eaLnBrk="1" fontAlgn="t" latinLnBrk="0" hangingPunct="1">
                        <a:lnSpc>
                          <a:spcPct val="100000"/>
                        </a:lnSpc>
                        <a:spcBef>
                          <a:spcPct val="0"/>
                        </a:spcBef>
                        <a:spcAft>
                          <a:spcPct val="0"/>
                        </a:spcAft>
                        <a:buClrTx/>
                        <a:buSzTx/>
                        <a:buFontTx/>
                        <a:buNone/>
                        <a:tabLst/>
                      </a:pPr>
                      <a:r>
                        <a:rPr lang="zh-CN" altLang="en-GB" sz="1200" u="none" strike="noStrike" kern="1200" dirty="0">
                          <a:latin typeface="+mj-lt"/>
                          <a:ea typeface="+mn-ea"/>
                        </a:rPr>
                        <a:t>最近一期期末净资产不少于</a:t>
                      </a:r>
                      <a:r>
                        <a:rPr lang="en-GB" altLang="zh-CN" sz="1200" u="none" strike="noStrike" kern="1200" dirty="0">
                          <a:latin typeface="+mj-lt"/>
                          <a:ea typeface="+mn-ea"/>
                        </a:rPr>
                        <a:t>2000</a:t>
                      </a:r>
                      <a:r>
                        <a:rPr lang="zh-CN" altLang="en-GB" sz="1200" u="none" strike="noStrike" kern="1200" dirty="0">
                          <a:latin typeface="+mj-lt"/>
                          <a:ea typeface="+mn-ea"/>
                        </a:rPr>
                        <a:t>万元，发行后股本不少于</a:t>
                      </a:r>
                      <a:r>
                        <a:rPr lang="en-GB" altLang="zh-CN" sz="1200" u="none" strike="noStrike" kern="1200" dirty="0">
                          <a:latin typeface="+mj-lt"/>
                          <a:ea typeface="+mn-ea"/>
                        </a:rPr>
                        <a:t>3000</a:t>
                      </a:r>
                      <a:r>
                        <a:rPr lang="zh-CN" altLang="en-GB" sz="1200" u="none" strike="noStrike" kern="1200" dirty="0">
                          <a:latin typeface="+mj-lt"/>
                          <a:ea typeface="+mn-ea"/>
                        </a:rPr>
                        <a:t>万元</a:t>
                      </a:r>
                      <a:endParaRPr lang="zh-CN" altLang="en-GB" sz="1200" b="0" i="0" u="none" strike="noStrike" kern="1200" dirty="0">
                        <a:solidFill>
                          <a:srgbClr val="030405"/>
                        </a:solidFill>
                        <a:latin typeface="+mj-lt"/>
                        <a:ea typeface="+mn-ea"/>
                        <a:cs typeface="+mn-cs"/>
                      </a:endParaRPr>
                    </a:p>
                  </a:txBody>
                  <a:tcPr marL="91404" marR="91404" marT="45690" marB="45690" horzOverflow="overflow"/>
                </a:tc>
                <a:extLst>
                  <a:ext uri="{0D108BD9-81ED-4DB2-BD59-A6C34878D82A}">
                    <a16:rowId xmlns:a16="http://schemas.microsoft.com/office/drawing/2014/main" xmlns="" val="10002"/>
                  </a:ext>
                </a:extLst>
              </a:tr>
              <a:tr h="838592">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latin typeface="+mj-lt"/>
                        <a:ea typeface="宋体" panose="02010600030101010101" pitchFamily="2" charset="-122"/>
                      </a:endParaRPr>
                    </a:p>
                    <a:p>
                      <a:pPr marL="0" marR="0" lvl="0" indent="0" algn="l" defTabSz="914400" rtl="0" eaLnBrk="1" fontAlgn="t" latinLnBrk="0" hangingPunct="1">
                        <a:lnSpc>
                          <a:spcPct val="100000"/>
                        </a:lnSpc>
                        <a:spcBef>
                          <a:spcPct val="0"/>
                        </a:spcBef>
                        <a:spcAft>
                          <a:spcPct val="0"/>
                        </a:spcAft>
                        <a:buClrTx/>
                        <a:buSzTx/>
                        <a:buFontTx/>
                        <a:buNone/>
                        <a:tabLst/>
                      </a:pPr>
                      <a:r>
                        <a:rPr lang="zh-CN" altLang="en-US" sz="1400" u="none" strike="noStrike" kern="1200" dirty="0">
                          <a:latin typeface="+mj-lt"/>
                          <a:ea typeface="宋体" panose="02010600030101010101" pitchFamily="2" charset="-122"/>
                        </a:rPr>
                        <a:t>资产质量</a:t>
                      </a:r>
                      <a:endParaRPr lang="zh-CN" altLang="en-GB" sz="1400" b="1" u="none" strike="noStrike" kern="1200" dirty="0">
                        <a:solidFill>
                          <a:srgbClr val="F2F2F2"/>
                        </a:solidFill>
                        <a:latin typeface="+mj-lt"/>
                        <a:ea typeface="宋体" panose="02010600030101010101" pitchFamily="2" charset="-122"/>
                        <a:cs typeface=""/>
                      </a:endParaRPr>
                    </a:p>
                  </a:txBody>
                  <a:tcPr marL="91404" marR="91404" marT="45690" marB="45690" horzOverflow="overflow"/>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lang="zh-CN" altLang="en-US" sz="1200" u="none" strike="noStrike" kern="1200" dirty="0">
                          <a:latin typeface="+mj-lt"/>
                        </a:rPr>
                        <a:t>不存在未弥补亏损</a:t>
                      </a:r>
                      <a:endParaRPr lang="en-US" altLang="zh-CN"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r>
                        <a:rPr lang="zh-CN" altLang="en-US" sz="1200" u="none" strike="noStrike" kern="1200" dirty="0">
                          <a:latin typeface="+mj-lt"/>
                        </a:rPr>
                        <a:t>最近一期期末无形资产</a:t>
                      </a:r>
                      <a:r>
                        <a:rPr lang="en-US" altLang="zh-CN" sz="1200" u="none" strike="noStrike" kern="1200" dirty="0">
                          <a:latin typeface="+mj-lt"/>
                        </a:rPr>
                        <a:t>(</a:t>
                      </a:r>
                      <a:r>
                        <a:rPr lang="zh-CN" altLang="en-US" sz="1200" u="none" strike="noStrike" kern="1200" dirty="0">
                          <a:latin typeface="+mj-lt"/>
                        </a:rPr>
                        <a:t>扣除土地使用权、水面养殖权和采矿权后</a:t>
                      </a:r>
                      <a:r>
                        <a:rPr lang="en-US" altLang="zh-CN" sz="1200" u="none" strike="noStrike" kern="1200" dirty="0">
                          <a:latin typeface="+mj-lt"/>
                        </a:rPr>
                        <a:t>)</a:t>
                      </a:r>
                      <a:r>
                        <a:rPr lang="zh-CN" altLang="en-US" sz="1200" u="none" strike="noStrike" kern="1200" dirty="0">
                          <a:latin typeface="+mj-lt"/>
                        </a:rPr>
                        <a:t>占净资产比例不高于</a:t>
                      </a:r>
                      <a:r>
                        <a:rPr lang="en-US" altLang="zh-CN" sz="1200" u="none" strike="noStrike" kern="1200" dirty="0">
                          <a:latin typeface="+mj-lt"/>
                        </a:rPr>
                        <a:t>20%</a:t>
                      </a:r>
                      <a:endParaRPr lang="zh-CN" altLang="en-GB" sz="1200" b="0" i="0" u="none" strike="noStrike" kern="1200" dirty="0">
                        <a:solidFill>
                          <a:srgbClr val="030405"/>
                        </a:solidFill>
                        <a:latin typeface="+mj-lt"/>
                        <a:ea typeface="+mn-ea"/>
                        <a:cs typeface="+mn-cs"/>
                      </a:endParaRPr>
                    </a:p>
                  </a:txBody>
                  <a:tcPr marL="91404" marR="91404" marT="45690" marB="45690" horzOverflow="overflow"/>
                </a:tc>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lang="zh-CN" altLang="en-US" sz="1200" u="none" strike="noStrike" kern="1200" dirty="0">
                          <a:latin typeface="+mj-lt"/>
                        </a:rPr>
                        <a:t>不存在未弥补亏损</a:t>
                      </a:r>
                      <a:endParaRPr lang="en-US" altLang="zh-CN"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zh-CN" altLang="en-GB" sz="1200" b="0" i="0" u="none" strike="noStrike" kern="1200" dirty="0">
                        <a:solidFill>
                          <a:srgbClr val="030405"/>
                        </a:solidFill>
                        <a:latin typeface="+mj-lt"/>
                        <a:ea typeface="+mn-ea"/>
                        <a:cs typeface="+mn-cs"/>
                      </a:endParaRPr>
                    </a:p>
                  </a:txBody>
                  <a:tcPr marL="91404" marR="91404" marT="45690" marB="45690" horzOverflow="overflow"/>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427151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chorCtr="0">
            <a:noAutofit/>
          </a:bodyPr>
          <a:lstStyle/>
          <a:p>
            <a:r>
              <a:rPr lang="en-US" altLang="zh-CN" i="0" dirty="0">
                <a:solidFill>
                  <a:srgbClr val="000000"/>
                </a:solidFill>
                <a:ea typeface="+mn-ea"/>
              </a:rPr>
              <a:t>A</a:t>
            </a:r>
            <a:r>
              <a:rPr lang="zh-CN" altLang="en-US" i="0" dirty="0">
                <a:solidFill>
                  <a:srgbClr val="000000"/>
                </a:solidFill>
                <a:ea typeface="+mn-ea"/>
              </a:rPr>
              <a:t>股</a:t>
            </a:r>
            <a:r>
              <a:rPr lang="en-US" altLang="zh-CN" i="0" dirty="0">
                <a:solidFill>
                  <a:srgbClr val="000000"/>
                </a:solidFill>
                <a:ea typeface="+mn-ea"/>
              </a:rPr>
              <a:t>IPO</a:t>
            </a:r>
            <a:r>
              <a:rPr lang="zh-CN" altLang="en-US" i="0" dirty="0">
                <a:solidFill>
                  <a:srgbClr val="000000"/>
                </a:solidFill>
                <a:ea typeface="宋体" panose="02010600030101010101" pitchFamily="2" charset="-122"/>
              </a:rPr>
              <a:t>上市规则</a:t>
            </a:r>
            <a:endParaRPr lang="en-GB" altLang="en-US" i="0" dirty="0">
              <a:ea typeface="宋体" panose="02010600030101010101" pitchFamily="2" charset="-122"/>
            </a:endParaRPr>
          </a:p>
        </p:txBody>
      </p:sp>
      <p:cxnSp>
        <p:nvCxnSpPr>
          <p:cNvPr id="34" name="Shape 3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3" name="Slide Number Placeholder 42"/>
          <p:cNvSpPr>
            <a:spLocks noGrp="1"/>
          </p:cNvSpPr>
          <p:nvPr>
            <p:ph type="sldNum" sz="quarter" idx="4"/>
          </p:nvPr>
        </p:nvSpPr>
        <p:spPr/>
        <p:txBody>
          <a:bodyPr/>
          <a:lstStyle/>
          <a:p>
            <a:fld id="{9EBD5762-3BDC-484D-9503-7EA6D5A9A8CE}" type="slidenum">
              <a:rPr lang="en-US" smtClean="0">
                <a:solidFill>
                  <a:srgbClr val="000000"/>
                </a:solidFill>
                <a:latin typeface="+mj-lt"/>
              </a:rPr>
              <a:pPr/>
              <a:t>13</a:t>
            </a:fld>
            <a:endParaRPr lang="en-US" dirty="0">
              <a:solidFill>
                <a:srgbClr val="000000"/>
              </a:solidFill>
              <a:latin typeface="+mj-lt"/>
            </a:endParaRPr>
          </a:p>
        </p:txBody>
      </p:sp>
      <p:graphicFrame>
        <p:nvGraphicFramePr>
          <p:cNvPr id="6" name="Group 48"/>
          <p:cNvGraphicFramePr>
            <a:graphicFrameLocks noGrp="1"/>
          </p:cNvGraphicFramePr>
          <p:nvPr>
            <p:extLst>
              <p:ext uri="{D42A27DB-BD31-4B8C-83A1-F6EECF244321}">
                <p14:modId xmlns:p14="http://schemas.microsoft.com/office/powerpoint/2010/main" val="2415061546"/>
              </p:ext>
            </p:extLst>
          </p:nvPr>
        </p:nvGraphicFramePr>
        <p:xfrm>
          <a:off x="468000" y="1268760"/>
          <a:ext cx="8424480" cy="4926009"/>
        </p:xfrm>
        <a:graphic>
          <a:graphicData uri="http://schemas.openxmlformats.org/drawingml/2006/table">
            <a:tbl>
              <a:tblPr firstRow="1" firstCol="1">
                <a:tableStyleId>{5C22544A-7EE6-4342-B048-85BDC9FD1C3A}</a:tableStyleId>
              </a:tblPr>
              <a:tblGrid>
                <a:gridCol w="1223680">
                  <a:extLst>
                    <a:ext uri="{9D8B030D-6E8A-4147-A177-3AD203B41FA5}">
                      <a16:colId xmlns:a16="http://schemas.microsoft.com/office/drawing/2014/main" xmlns="" val="20000"/>
                    </a:ext>
                  </a:extLst>
                </a:gridCol>
                <a:gridCol w="3600400">
                  <a:extLst>
                    <a:ext uri="{9D8B030D-6E8A-4147-A177-3AD203B41FA5}">
                      <a16:colId xmlns:a16="http://schemas.microsoft.com/office/drawing/2014/main" xmlns="" val="20001"/>
                    </a:ext>
                  </a:extLst>
                </a:gridCol>
                <a:gridCol w="3600400">
                  <a:extLst>
                    <a:ext uri="{9D8B030D-6E8A-4147-A177-3AD203B41FA5}">
                      <a16:colId xmlns:a16="http://schemas.microsoft.com/office/drawing/2014/main" xmlns="" val="20002"/>
                    </a:ext>
                  </a:extLst>
                </a:gridCol>
              </a:tblGrid>
              <a:tr h="720080">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marR="0" lvl="0" indent="0" algn="ctr" defTabSz="914400" rtl="0" eaLnBrk="1" fontAlgn="t" latinLnBrk="0" hangingPunct="1">
                        <a:lnSpc>
                          <a:spcPct val="100000"/>
                        </a:lnSpc>
                        <a:spcBef>
                          <a:spcPct val="0"/>
                        </a:spcBef>
                        <a:spcAft>
                          <a:spcPct val="0"/>
                        </a:spcAft>
                        <a:buClrTx/>
                        <a:buSzTx/>
                        <a:buFontTx/>
                        <a:buNone/>
                        <a:tabLst/>
                      </a:pPr>
                      <a:endParaRPr lang="zh-TW" altLang="zh-TW" sz="1400" b="1" i="0" u="none" strike="noStrike" kern="1200" dirty="0">
                        <a:solidFill>
                          <a:schemeClr val="bg1"/>
                        </a:solidFill>
                        <a:latin typeface="+mj-lt"/>
                        <a:ea typeface="宋体" pitchFamily="2" charset="-122"/>
                        <a:cs typeface="+mn-cs"/>
                      </a:endParaRPr>
                    </a:p>
                  </a:txBody>
                  <a:tcPr marL="91404" marR="91404" marT="45689" marB="45689" anchor="ctr" horzOverflow="overflow"/>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lang="zh-CN" altLang="en-GB" sz="1400" u="none" strike="noStrike" kern="1200" dirty="0">
                          <a:solidFill>
                            <a:srgbClr val="F2F2F2"/>
                          </a:solidFill>
                          <a:latin typeface="+mj-lt"/>
                        </a:rPr>
                        <a:t>主板及中小企业板</a:t>
                      </a:r>
                      <a:endParaRPr lang="zh-CN" altLang="en-GB" sz="1400" b="1" i="0" u="none" strike="noStrike" kern="1200" dirty="0">
                        <a:solidFill>
                          <a:srgbClr val="F2F2F2"/>
                        </a:solidFill>
                        <a:latin typeface="+mj-lt"/>
                        <a:ea typeface="宋体" pitchFamily="2" charset="-122"/>
                        <a:cs typeface="+mn-cs"/>
                      </a:endParaRPr>
                    </a:p>
                  </a:txBody>
                  <a:tcPr marL="91404" marR="91404" marT="45689" marB="45689" anchor="ct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lang="zh-CN" altLang="en-GB" sz="1400" u="none" strike="noStrike" kern="1200" dirty="0">
                          <a:solidFill>
                            <a:srgbClr val="F2F2F2"/>
                          </a:solidFill>
                          <a:latin typeface="+mj-lt"/>
                        </a:rPr>
                        <a:t>创业</a:t>
                      </a:r>
                      <a:r>
                        <a:rPr lang="zh-CN" altLang="en-US" sz="1400" u="none" strike="noStrike" kern="1200" dirty="0">
                          <a:solidFill>
                            <a:srgbClr val="F2F2F2"/>
                          </a:solidFill>
                          <a:latin typeface="+mj-lt"/>
                          <a:ea typeface="宋体" panose="02010600030101010101" pitchFamily="2" charset="-122"/>
                        </a:rPr>
                        <a:t>板</a:t>
                      </a:r>
                      <a:endParaRPr lang="zh-CN" altLang="en-GB" sz="1400" b="1" u="none" strike="noStrike" kern="1200" dirty="0">
                        <a:solidFill>
                          <a:srgbClr val="F2F2F2"/>
                        </a:solidFill>
                        <a:latin typeface="+mj-lt"/>
                        <a:ea typeface=""/>
                        <a:cs typeface=""/>
                      </a:endParaRPr>
                    </a:p>
                  </a:txBody>
                  <a:tcPr marL="91404" marR="91404" marT="45689" marB="45689" anchor="ctr" horzOverflow="overflow"/>
                </a:tc>
                <a:extLst>
                  <a:ext uri="{0D108BD9-81ED-4DB2-BD59-A6C34878D82A}">
                    <a16:rowId xmlns:a16="http://schemas.microsoft.com/office/drawing/2014/main" xmlns="" val="10000"/>
                  </a:ext>
                </a:extLst>
              </a:tr>
              <a:tr h="1944216">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r>
                        <a:rPr lang="zh-CN" altLang="en-GB" sz="1400" u="none" strike="noStrike" kern="1200" dirty="0">
                          <a:solidFill>
                            <a:srgbClr val="F2F2F2"/>
                          </a:solidFill>
                          <a:latin typeface="+mj-lt"/>
                        </a:rPr>
                        <a:t>主体</a:t>
                      </a:r>
                      <a:endParaRPr lang="zh-CN" altLang="en-GB" sz="1400" b="1" i="0" u="none" strike="noStrike" kern="1200" dirty="0">
                        <a:solidFill>
                          <a:srgbClr val="F2F2F2"/>
                        </a:solidFill>
                        <a:latin typeface="+mj-lt"/>
                        <a:ea typeface="宋体" pitchFamily="2" charset="-122"/>
                        <a:cs typeface="+mn-cs"/>
                      </a:endParaRPr>
                    </a:p>
                  </a:txBody>
                  <a:tcPr marL="91404" marR="91404" marT="45689" marB="45689" horzOverflow="overflow"/>
                </a:tc>
                <a:tc gridSpan="2">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marR="0" lvl="0" indent="0" algn="l" defTabSz="914400" rtl="0" eaLnBrk="1" fontAlgn="t" latinLnBrk="0" hangingPunct="1">
                        <a:lnSpc>
                          <a:spcPct val="100000"/>
                        </a:lnSpc>
                        <a:spcBef>
                          <a:spcPct val="0"/>
                        </a:spcBef>
                        <a:spcAft>
                          <a:spcPct val="0"/>
                        </a:spcAft>
                        <a:buClrTx/>
                        <a:buSzTx/>
                        <a:buFontTx/>
                        <a:buNone/>
                        <a:tabLst/>
                      </a:pPr>
                      <a:r>
                        <a:rPr lang="zh-CN" altLang="en-US" sz="1200" u="none" strike="noStrike" kern="1200" dirty="0">
                          <a:latin typeface="+mj-lt"/>
                        </a:rPr>
                        <a:t>依法设立且持续经营三年</a:t>
                      </a:r>
                      <a:r>
                        <a:rPr lang="en-US" altLang="zh-CN" sz="1200" u="none" strike="noStrike" kern="1200" dirty="0">
                          <a:latin typeface="+mj-lt"/>
                        </a:rPr>
                        <a:t>/</a:t>
                      </a:r>
                      <a:r>
                        <a:rPr lang="zh-CN" altLang="en-US" sz="1200" u="none" strike="noStrike" kern="1200" dirty="0">
                          <a:latin typeface="+mj-lt"/>
                        </a:rPr>
                        <a:t>二年以上的股份有限公司（经国务院批准的除外）</a:t>
                      </a:r>
                      <a:endParaRPr lang="en-US" altLang="zh-CN"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r>
                        <a:rPr lang="zh-CN" altLang="en-US" sz="1200" u="none" strike="noStrike" kern="1200" dirty="0">
                          <a:latin typeface="+mj-lt"/>
                        </a:rPr>
                        <a:t>有限责任公司按照原账面值经资产值折股整体变更为股份有限公司的，可以从有限责任公司成立之日起计算</a:t>
                      </a:r>
                      <a:endParaRPr lang="en-US" altLang="zh-CN"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r>
                        <a:rPr lang="zh-CN" altLang="en-US" sz="1200" u="none" strike="noStrike" kern="1200" dirty="0">
                          <a:latin typeface="+mj-lt"/>
                        </a:rPr>
                        <a:t>注册资本已经足额缴纳</a:t>
                      </a:r>
                      <a:endParaRPr lang="en-US" altLang="zh-CN"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r>
                        <a:rPr lang="zh-CN" altLang="en-US" sz="1200" u="none" strike="noStrike" kern="1200" dirty="0">
                          <a:latin typeface="+mj-lt"/>
                        </a:rPr>
                        <a:t>主要资产不存在重大权属纠纷</a:t>
                      </a:r>
                      <a:endParaRPr lang="en-US" altLang="zh-CN"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r>
                        <a:rPr lang="zh-CN" altLang="en-US" sz="1200" u="none" strike="noStrike" kern="1200" dirty="0">
                          <a:latin typeface="+mj-lt"/>
                        </a:rPr>
                        <a:t>股权清晰，不存在重大权属纠纷</a:t>
                      </a:r>
                      <a:endParaRPr lang="en-US" altLang="zh-CN"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zh-CN" altLang="zh-CN" sz="1200" b="0" i="0" u="none" strike="noStrike" kern="1200" dirty="0">
                        <a:solidFill>
                          <a:srgbClr val="030405"/>
                        </a:solidFill>
                        <a:latin typeface="+mj-lt"/>
                        <a:ea typeface="宋体" pitchFamily="2" charset="-122"/>
                        <a:cs typeface="+mn-cs"/>
                      </a:endParaRPr>
                    </a:p>
                  </a:txBody>
                  <a:tcPr marL="91404" marR="91404" marT="45689" marB="45689" horzOverflow="overflow"/>
                </a:tc>
                <a:tc hMerge="1">
                  <a:txBody>
                    <a:bodyPr/>
                    <a:lstStyle/>
                    <a:p>
                      <a:endParaRPr lang="en-GB"/>
                    </a:p>
                  </a:txBody>
                  <a:tcPr/>
                </a:tc>
                <a:extLst>
                  <a:ext uri="{0D108BD9-81ED-4DB2-BD59-A6C34878D82A}">
                    <a16:rowId xmlns:a16="http://schemas.microsoft.com/office/drawing/2014/main" xmlns="" val="10001"/>
                  </a:ext>
                </a:extLst>
              </a:tr>
              <a:tr h="1158053">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solidFill>
                          <a:srgbClr val="F2F2F2"/>
                        </a:solidFill>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solidFill>
                          <a:srgbClr val="F2F2F2"/>
                        </a:solidFill>
                        <a:latin typeface="+mj-lt"/>
                      </a:endParaRPr>
                    </a:p>
                    <a:p>
                      <a:pPr marL="0" marR="0" lvl="0" indent="0" algn="l" defTabSz="914400" rtl="0" eaLnBrk="1" fontAlgn="t" latinLnBrk="0" hangingPunct="1">
                        <a:lnSpc>
                          <a:spcPct val="100000"/>
                        </a:lnSpc>
                        <a:spcBef>
                          <a:spcPct val="0"/>
                        </a:spcBef>
                        <a:spcAft>
                          <a:spcPct val="0"/>
                        </a:spcAft>
                        <a:buClrTx/>
                        <a:buSzTx/>
                        <a:buFontTx/>
                        <a:buNone/>
                        <a:tabLst/>
                      </a:pPr>
                      <a:r>
                        <a:rPr lang="zh-CN" altLang="en-GB" sz="1400" u="none" strike="noStrike" kern="1200" dirty="0">
                          <a:solidFill>
                            <a:srgbClr val="F2F2F2"/>
                          </a:solidFill>
                          <a:latin typeface="+mj-lt"/>
                        </a:rPr>
                        <a:t>业务</a:t>
                      </a:r>
                      <a:endParaRPr lang="zh-CN" altLang="en-GB" sz="1400" b="1" i="0" u="none" strike="noStrike" kern="1200" dirty="0">
                        <a:solidFill>
                          <a:srgbClr val="F2F2F2"/>
                        </a:solidFill>
                        <a:latin typeface="+mj-lt"/>
                        <a:ea typeface="宋体" pitchFamily="2" charset="-122"/>
                        <a:cs typeface="+mn-cs"/>
                      </a:endParaRPr>
                    </a:p>
                  </a:txBody>
                  <a:tcPr marL="91404" marR="91404" marT="45689" marB="45689" horzOverflow="overflow"/>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marR="0" lvl="0" indent="0" algn="l" defTabSz="914400" rtl="0" eaLnBrk="1" fontAlgn="t" latinLnBrk="0" hangingPunct="1">
                        <a:lnSpc>
                          <a:spcPct val="100000"/>
                        </a:lnSpc>
                        <a:spcBef>
                          <a:spcPct val="0"/>
                        </a:spcBef>
                        <a:spcAft>
                          <a:spcPct val="0"/>
                        </a:spcAft>
                        <a:buClrTx/>
                        <a:buSzTx/>
                        <a:buFontTx/>
                        <a:buNone/>
                        <a:tabLst/>
                      </a:pPr>
                      <a:r>
                        <a:rPr lang="zh-CN" altLang="en-US" sz="1200" u="none" strike="noStrike" kern="1200" dirty="0">
                          <a:latin typeface="+mj-lt"/>
                        </a:rPr>
                        <a:t>符合国家的产业政策</a:t>
                      </a:r>
                      <a:endParaRPr lang="en-US" altLang="zh-CN"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r>
                        <a:rPr lang="zh-CN" altLang="en-US" sz="1200" u="none" strike="noStrike" kern="1200" dirty="0">
                          <a:latin typeface="+mj-lt"/>
                        </a:rPr>
                        <a:t>符合国家的环保政策</a:t>
                      </a:r>
                    </a:p>
                    <a:p>
                      <a:pPr marL="0" marR="0" lvl="0" indent="0" algn="l" defTabSz="914400" rtl="0" eaLnBrk="1" fontAlgn="t" latinLnBrk="0" hangingPunct="1">
                        <a:lnSpc>
                          <a:spcPct val="100000"/>
                        </a:lnSpc>
                        <a:spcBef>
                          <a:spcPct val="0"/>
                        </a:spcBef>
                        <a:spcAft>
                          <a:spcPct val="0"/>
                        </a:spcAft>
                        <a:buClrTx/>
                        <a:buSzTx/>
                        <a:buFontTx/>
                        <a:buNone/>
                        <a:tabLst/>
                      </a:pPr>
                      <a:r>
                        <a:rPr lang="zh-CN" altLang="en-GB" sz="1200" u="none" strike="noStrike" kern="1200" dirty="0">
                          <a:latin typeface="+mj-lt"/>
                        </a:rPr>
                        <a:t>最近三年内主营业务没有重大变化</a:t>
                      </a:r>
                      <a:endParaRPr lang="zh-CN" altLang="en-GB" sz="1200" b="0" i="0" u="none" strike="noStrike" kern="1200" dirty="0">
                        <a:solidFill>
                          <a:srgbClr val="030405"/>
                        </a:solidFill>
                        <a:latin typeface="+mj-lt"/>
                        <a:ea typeface="宋体" pitchFamily="2" charset="-122"/>
                        <a:cs typeface="+mn-cs"/>
                      </a:endParaRPr>
                    </a:p>
                  </a:txBody>
                  <a:tcPr marL="91404" marR="91404" marT="45689" marB="45689" horzOverflow="overflow"/>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lang="zh-CN" altLang="en-GB" sz="1200" u="none" strike="noStrike" kern="1200" dirty="0">
                          <a:latin typeface="+mj-lt"/>
                        </a:rPr>
                        <a:t>主营经营一种业务</a:t>
                      </a:r>
                    </a:p>
                    <a:p>
                      <a:pPr marL="0" marR="0" lvl="0" indent="0" algn="l" defTabSz="914400" rtl="0" eaLnBrk="1" fontAlgn="t" latinLnBrk="0" hangingPunct="1">
                        <a:lnSpc>
                          <a:spcPct val="100000"/>
                        </a:lnSpc>
                        <a:spcBef>
                          <a:spcPct val="0"/>
                        </a:spcBef>
                        <a:spcAft>
                          <a:spcPct val="0"/>
                        </a:spcAft>
                        <a:buClrTx/>
                        <a:buSzTx/>
                        <a:buFontTx/>
                        <a:buNone/>
                        <a:tabLst/>
                      </a:pPr>
                      <a:r>
                        <a:rPr lang="zh-CN" altLang="en-GB" sz="1200" u="none" strike="noStrike" kern="1200" dirty="0">
                          <a:latin typeface="+mj-lt"/>
                        </a:rPr>
                        <a:t>符合国家的产业政策</a:t>
                      </a:r>
                    </a:p>
                    <a:p>
                      <a:pPr marL="0" marR="0" lvl="0" indent="0" algn="l" defTabSz="914400" rtl="0" eaLnBrk="1" fontAlgn="t" latinLnBrk="0" hangingPunct="1">
                        <a:lnSpc>
                          <a:spcPct val="100000"/>
                        </a:lnSpc>
                        <a:spcBef>
                          <a:spcPct val="0"/>
                        </a:spcBef>
                        <a:spcAft>
                          <a:spcPct val="0"/>
                        </a:spcAft>
                        <a:buClrTx/>
                        <a:buSzTx/>
                        <a:buFontTx/>
                        <a:buNone/>
                        <a:tabLst/>
                      </a:pPr>
                      <a:r>
                        <a:rPr lang="zh-CN" altLang="en-GB" sz="1200" u="none" strike="noStrike" kern="1200" dirty="0">
                          <a:latin typeface="+mj-lt"/>
                        </a:rPr>
                        <a:t>符合国家的环保政策</a:t>
                      </a:r>
                    </a:p>
                    <a:p>
                      <a:pPr marL="0" marR="0" lvl="0" indent="0" algn="l" defTabSz="914400" rtl="0" eaLnBrk="1" fontAlgn="t" latinLnBrk="0" hangingPunct="1">
                        <a:lnSpc>
                          <a:spcPct val="100000"/>
                        </a:lnSpc>
                        <a:spcBef>
                          <a:spcPct val="0"/>
                        </a:spcBef>
                        <a:spcAft>
                          <a:spcPct val="0"/>
                        </a:spcAft>
                        <a:buClrTx/>
                        <a:buSzTx/>
                        <a:buFontTx/>
                        <a:buNone/>
                        <a:tabLst/>
                      </a:pPr>
                      <a:r>
                        <a:rPr lang="zh-CN" altLang="en-GB" sz="1200" u="none" strike="noStrike" kern="1200" dirty="0">
                          <a:latin typeface="+mj-lt"/>
                        </a:rPr>
                        <a:t>最近两年内主营业务没有重大变化</a:t>
                      </a:r>
                      <a:endParaRPr lang="en-US" altLang="zh-CN"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zh-CN" altLang="en-GB" sz="1200" b="0" i="0" u="none" strike="noStrike" kern="1200" dirty="0">
                        <a:solidFill>
                          <a:srgbClr val="030405"/>
                        </a:solidFill>
                        <a:latin typeface="+mj-lt"/>
                        <a:ea typeface="宋体" pitchFamily="2" charset="-122"/>
                        <a:cs typeface="+mn-cs"/>
                      </a:endParaRPr>
                    </a:p>
                  </a:txBody>
                  <a:tcPr marL="91404" marR="91404" marT="45689" marB="45689" horzOverflow="overflow"/>
                </a:tc>
                <a:extLst>
                  <a:ext uri="{0D108BD9-81ED-4DB2-BD59-A6C34878D82A}">
                    <a16:rowId xmlns:a16="http://schemas.microsoft.com/office/drawing/2014/main" xmlns="" val="10002"/>
                  </a:ext>
                </a:extLst>
              </a:tr>
              <a:tr h="739433">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marR="0" lvl="0" indent="0" algn="l" defTabSz="914400" rtl="0" eaLnBrk="1" fontAlgn="t" latinLnBrk="0" hangingPunct="1">
                        <a:lnSpc>
                          <a:spcPct val="100000"/>
                        </a:lnSpc>
                        <a:spcBef>
                          <a:spcPct val="0"/>
                        </a:spcBef>
                        <a:spcAft>
                          <a:spcPct val="0"/>
                        </a:spcAft>
                        <a:buClrTx/>
                        <a:buSzTx/>
                        <a:buFontTx/>
                        <a:buNone/>
                        <a:tabLst/>
                      </a:pPr>
                      <a:r>
                        <a:rPr lang="zh-CN" altLang="en-GB" sz="1400" u="none" strike="noStrike" kern="1200" dirty="0">
                          <a:solidFill>
                            <a:srgbClr val="F2F2F2"/>
                          </a:solidFill>
                          <a:latin typeface="+mj-lt"/>
                        </a:rPr>
                        <a:t>实际控制人和高级管理人员的连续性</a:t>
                      </a:r>
                      <a:endParaRPr lang="zh-CN" altLang="en-GB" sz="1400" b="1" i="0" u="none" strike="noStrike" kern="1200" dirty="0">
                        <a:solidFill>
                          <a:srgbClr val="F2F2F2"/>
                        </a:solidFill>
                        <a:latin typeface="+mj-lt"/>
                        <a:ea typeface="宋体" pitchFamily="2" charset="-122"/>
                        <a:cs typeface="+mn-cs"/>
                      </a:endParaRPr>
                    </a:p>
                  </a:txBody>
                  <a:tcPr marL="91404" marR="91404" marT="45689" marB="45689" horzOverflow="overflow"/>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marR="0" lvl="0" indent="0" algn="l" defTabSz="914400" rtl="0" eaLnBrk="1" fontAlgn="t" latinLnBrk="0" hangingPunct="1">
                        <a:lnSpc>
                          <a:spcPct val="100000"/>
                        </a:lnSpc>
                        <a:spcBef>
                          <a:spcPct val="0"/>
                        </a:spcBef>
                        <a:spcAft>
                          <a:spcPct val="0"/>
                        </a:spcAft>
                        <a:buClrTx/>
                        <a:buSzTx/>
                        <a:buFontTx/>
                        <a:buNone/>
                        <a:tabLst/>
                      </a:pPr>
                      <a:r>
                        <a:rPr lang="zh-CN" altLang="en-GB" sz="1200" u="none" strike="noStrike" kern="1200" dirty="0">
                          <a:latin typeface="+mj-lt"/>
                        </a:rPr>
                        <a:t>最近三年内董事、高级管理人员没有重大变化，实际控制人没有变更</a:t>
                      </a:r>
                      <a:endParaRPr lang="zh-CN" altLang="en-GB" sz="1200" b="0" i="0" u="none" strike="noStrike" kern="1200" dirty="0">
                        <a:solidFill>
                          <a:srgbClr val="030405"/>
                        </a:solidFill>
                        <a:latin typeface="+mj-lt"/>
                        <a:ea typeface="宋体" pitchFamily="2" charset="-122"/>
                        <a:cs typeface="+mn-cs"/>
                      </a:endParaRPr>
                    </a:p>
                  </a:txBody>
                  <a:tcPr marL="91404" marR="91404" marT="45689" marB="45689" horzOverflow="overflow"/>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lang="zh-CN" altLang="en-GB" sz="1200" u="none" strike="noStrike" kern="1200" dirty="0">
                          <a:latin typeface="+mj-lt"/>
                        </a:rPr>
                        <a:t>最近两年内董事、高级管理人员没有重大变化，实际控制人没有变更</a:t>
                      </a:r>
                      <a:endParaRPr lang="zh-CN" altLang="en-GB" sz="1200" b="0" i="0" u="none" strike="noStrike" kern="1200" dirty="0">
                        <a:solidFill>
                          <a:srgbClr val="030405"/>
                        </a:solidFill>
                        <a:latin typeface="+mj-lt"/>
                        <a:ea typeface="宋体" pitchFamily="2" charset="-122"/>
                        <a:cs typeface="+mn-cs"/>
                      </a:endParaRPr>
                    </a:p>
                  </a:txBody>
                  <a:tcPr marL="91404" marR="91404" marT="45689" marB="45689" horzOverflow="overflow"/>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329952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chorCtr="0">
            <a:noAutofit/>
          </a:bodyPr>
          <a:lstStyle/>
          <a:p>
            <a:r>
              <a:rPr lang="en-US" altLang="zh-CN" i="0" dirty="0">
                <a:solidFill>
                  <a:srgbClr val="000000"/>
                </a:solidFill>
                <a:ea typeface="+mn-ea"/>
              </a:rPr>
              <a:t>A</a:t>
            </a:r>
            <a:r>
              <a:rPr lang="zh-CN" altLang="en-US" i="0" dirty="0">
                <a:solidFill>
                  <a:srgbClr val="000000"/>
                </a:solidFill>
                <a:ea typeface="+mn-ea"/>
              </a:rPr>
              <a:t>股</a:t>
            </a:r>
            <a:r>
              <a:rPr lang="en-US" altLang="zh-CN" i="0" dirty="0">
                <a:solidFill>
                  <a:srgbClr val="000000"/>
                </a:solidFill>
                <a:ea typeface="+mn-ea"/>
              </a:rPr>
              <a:t>IPO</a:t>
            </a:r>
            <a:r>
              <a:rPr lang="zh-CN" altLang="en-US" i="0" dirty="0">
                <a:solidFill>
                  <a:srgbClr val="000000"/>
                </a:solidFill>
                <a:ea typeface="宋体" panose="02010600030101010101" pitchFamily="2" charset="-122"/>
              </a:rPr>
              <a:t>上市规则</a:t>
            </a:r>
            <a:endParaRPr lang="en-GB" altLang="en-US" i="0" dirty="0">
              <a:ea typeface="宋体" panose="02010600030101010101" pitchFamily="2" charset="-122"/>
            </a:endParaRPr>
          </a:p>
        </p:txBody>
      </p:sp>
      <p:cxnSp>
        <p:nvCxnSpPr>
          <p:cNvPr id="34" name="Shape 3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3" name="Slide Number Placeholder 42"/>
          <p:cNvSpPr>
            <a:spLocks noGrp="1"/>
          </p:cNvSpPr>
          <p:nvPr>
            <p:ph type="sldNum" sz="quarter" idx="4"/>
          </p:nvPr>
        </p:nvSpPr>
        <p:spPr/>
        <p:txBody>
          <a:bodyPr/>
          <a:lstStyle/>
          <a:p>
            <a:fld id="{9EBD5762-3BDC-484D-9503-7EA6D5A9A8CE}" type="slidenum">
              <a:rPr lang="en-US" smtClean="0">
                <a:solidFill>
                  <a:srgbClr val="000000"/>
                </a:solidFill>
                <a:latin typeface="+mj-lt"/>
              </a:rPr>
              <a:pPr/>
              <a:t>14</a:t>
            </a:fld>
            <a:endParaRPr lang="en-US" dirty="0">
              <a:solidFill>
                <a:srgbClr val="000000"/>
              </a:solidFill>
              <a:latin typeface="+mj-lt"/>
            </a:endParaRPr>
          </a:p>
        </p:txBody>
      </p:sp>
      <p:graphicFrame>
        <p:nvGraphicFramePr>
          <p:cNvPr id="8" name="Group 48"/>
          <p:cNvGraphicFramePr>
            <a:graphicFrameLocks noGrp="1"/>
          </p:cNvGraphicFramePr>
          <p:nvPr>
            <p:extLst>
              <p:ext uri="{D42A27DB-BD31-4B8C-83A1-F6EECF244321}">
                <p14:modId xmlns:p14="http://schemas.microsoft.com/office/powerpoint/2010/main" val="136255118"/>
              </p:ext>
            </p:extLst>
          </p:nvPr>
        </p:nvGraphicFramePr>
        <p:xfrm>
          <a:off x="467544" y="1268761"/>
          <a:ext cx="8435280" cy="3798306"/>
        </p:xfrm>
        <a:graphic>
          <a:graphicData uri="http://schemas.openxmlformats.org/drawingml/2006/table">
            <a:tbl>
              <a:tblPr firstRow="1" firstCol="1">
                <a:tableStyleId>{5C22544A-7EE6-4342-B048-85BDC9FD1C3A}</a:tableStyleId>
              </a:tblPr>
              <a:tblGrid>
                <a:gridCol w="1223680">
                  <a:extLst>
                    <a:ext uri="{9D8B030D-6E8A-4147-A177-3AD203B41FA5}">
                      <a16:colId xmlns:a16="http://schemas.microsoft.com/office/drawing/2014/main" xmlns="" val="20000"/>
                    </a:ext>
                  </a:extLst>
                </a:gridCol>
                <a:gridCol w="3600400">
                  <a:extLst>
                    <a:ext uri="{9D8B030D-6E8A-4147-A177-3AD203B41FA5}">
                      <a16:colId xmlns:a16="http://schemas.microsoft.com/office/drawing/2014/main" xmlns="" val="20001"/>
                    </a:ext>
                  </a:extLst>
                </a:gridCol>
                <a:gridCol w="3611200">
                  <a:extLst>
                    <a:ext uri="{9D8B030D-6E8A-4147-A177-3AD203B41FA5}">
                      <a16:colId xmlns:a16="http://schemas.microsoft.com/office/drawing/2014/main" xmlns="" val="20002"/>
                    </a:ext>
                  </a:extLst>
                </a:gridCol>
              </a:tblGrid>
              <a:tr h="720079">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lang="zh-TW" altLang="zh-TW" sz="1400" b="1" i="0" u="none" strike="noStrike" kern="1200" dirty="0">
                        <a:solidFill>
                          <a:schemeClr val="bg1"/>
                        </a:solidFill>
                        <a:latin typeface="+mj-lt"/>
                        <a:ea typeface="宋体" pitchFamily="2" charset="-122"/>
                        <a:cs typeface="+mn-cs"/>
                      </a:endParaRPr>
                    </a:p>
                  </a:txBody>
                  <a:tcPr marL="91404" marR="91404" marT="45695" marB="45695" anchor="ct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lang="zh-CN" altLang="en-GB" sz="1400" u="none" strike="noStrike" kern="1200" dirty="0">
                          <a:latin typeface="+mj-lt"/>
                          <a:ea typeface="宋体" panose="02010600030101010101" pitchFamily="2" charset="-122"/>
                        </a:rPr>
                        <a:t>主板及中小企业板</a:t>
                      </a:r>
                      <a:endParaRPr lang="zh-CN" altLang="en-GB" sz="1400" b="1" i="0" u="none" strike="noStrike" kern="1200" dirty="0">
                        <a:solidFill>
                          <a:srgbClr val="F2F2F2"/>
                        </a:solidFill>
                        <a:latin typeface="+mj-lt"/>
                        <a:ea typeface="宋体" panose="02010600030101010101" pitchFamily="2" charset="-122"/>
                        <a:cs typeface="+mn-cs"/>
                      </a:endParaRPr>
                    </a:p>
                  </a:txBody>
                  <a:tcPr marL="91404" marR="91404" marT="45695" marB="45695" anchor="ct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lang="zh-CN" altLang="en-GB" sz="1400" u="none" strike="noStrike" kern="1200" dirty="0">
                          <a:latin typeface="宋体" panose="02010600030101010101" pitchFamily="2" charset="-122"/>
                          <a:ea typeface="宋体" panose="02010600030101010101" pitchFamily="2" charset="-122"/>
                        </a:rPr>
                        <a:t>创业</a:t>
                      </a:r>
                      <a:r>
                        <a:rPr lang="zh-CN" altLang="en-US" sz="1400" u="none" strike="noStrike" kern="1200" dirty="0">
                          <a:latin typeface="宋体" panose="02010600030101010101" pitchFamily="2" charset="-122"/>
                          <a:ea typeface="宋体" panose="02010600030101010101" pitchFamily="2" charset="-122"/>
                        </a:rPr>
                        <a:t>板</a:t>
                      </a:r>
                      <a:endParaRPr lang="zh-CN" altLang="en-GB" sz="1400" b="1" i="0" u="none" strike="noStrike" kern="1200" dirty="0">
                        <a:solidFill>
                          <a:srgbClr val="F2F2F2"/>
                        </a:solidFill>
                        <a:latin typeface="宋体" panose="02010600030101010101" pitchFamily="2" charset="-122"/>
                        <a:ea typeface="宋体" panose="02010600030101010101" pitchFamily="2" charset="-122"/>
                        <a:cs typeface="+mn-cs"/>
                      </a:endParaRPr>
                    </a:p>
                  </a:txBody>
                  <a:tcPr marL="91404" marR="91404" marT="45695" marB="45695" anchor="ctr" horzOverflow="overflow"/>
                </a:tc>
                <a:extLst>
                  <a:ext uri="{0D108BD9-81ED-4DB2-BD59-A6C34878D82A}">
                    <a16:rowId xmlns:a16="http://schemas.microsoft.com/office/drawing/2014/main" xmlns="" val="10000"/>
                  </a:ext>
                </a:extLst>
              </a:tr>
              <a:tr h="3078227">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r>
                        <a:rPr lang="zh-CN" altLang="en-GB" sz="1400" u="none" strike="noStrike" kern="1200" dirty="0">
                          <a:latin typeface="+mj-lt"/>
                        </a:rPr>
                        <a:t>独立性</a:t>
                      </a:r>
                      <a:endParaRPr lang="zh-CN" altLang="en-GB" sz="1400" b="1" i="0" u="none" strike="noStrike" kern="1200" dirty="0">
                        <a:solidFill>
                          <a:srgbClr val="F2F2F2"/>
                        </a:solidFill>
                        <a:latin typeface="+mj-lt"/>
                        <a:ea typeface="宋体" pitchFamily="2" charset="-122"/>
                        <a:cs typeface="+mn-cs"/>
                      </a:endParaRPr>
                    </a:p>
                  </a:txBody>
                  <a:tcPr marL="91404" marR="91404" marT="45695" marB="45695" horzOverflow="overflow"/>
                </a:tc>
                <a:tc gridSpan="2">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lang="en-US" altLang="zh-CN"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r>
                        <a:rPr lang="zh-CN" altLang="en-GB" sz="1200" u="none" strike="noStrike" kern="1200" dirty="0">
                          <a:latin typeface="+mj-lt"/>
                        </a:rPr>
                        <a:t>具有完整的业务体系和直接面向市场独立运营的能力</a:t>
                      </a:r>
                      <a:endParaRPr lang="en-US" altLang="zh-CN"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zh-CN" altLang="en-GB"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 typeface="Arial" pitchFamily="34" charset="0"/>
                        <a:buChar char="•"/>
                        <a:tabLst/>
                      </a:pPr>
                      <a:r>
                        <a:rPr lang="zh-CN" altLang="en-GB" sz="1200" u="none" strike="noStrike" kern="1200" dirty="0">
                          <a:latin typeface="+mj-lt"/>
                        </a:rPr>
                        <a:t>  资产完整</a:t>
                      </a:r>
                      <a:endParaRPr lang="en-US" altLang="zh-CN"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 typeface="Arial" pitchFamily="34" charset="0"/>
                        <a:buChar char="•"/>
                        <a:tabLst/>
                      </a:pPr>
                      <a:endParaRPr lang="zh-CN" altLang="en-GB"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 typeface="Arial" pitchFamily="34" charset="0"/>
                        <a:buChar char="•"/>
                        <a:tabLst/>
                      </a:pPr>
                      <a:r>
                        <a:rPr lang="zh-CN" altLang="en-GB" sz="1200" u="none" strike="noStrike" kern="1200" dirty="0">
                          <a:latin typeface="+mj-lt"/>
                        </a:rPr>
                        <a:t>  人员独立</a:t>
                      </a:r>
                      <a:endParaRPr lang="en-US" altLang="zh-CN"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 typeface="Arial" pitchFamily="34" charset="0"/>
                        <a:buChar char="•"/>
                        <a:tabLst/>
                      </a:pPr>
                      <a:endParaRPr lang="zh-CN" altLang="en-GB"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 typeface="Arial" pitchFamily="34" charset="0"/>
                        <a:buChar char="•"/>
                        <a:tabLst/>
                      </a:pPr>
                      <a:r>
                        <a:rPr lang="zh-CN" altLang="en-GB" sz="1200" u="none" strike="noStrike" kern="1200" dirty="0">
                          <a:latin typeface="+mj-lt"/>
                        </a:rPr>
                        <a:t>  财务独立</a:t>
                      </a:r>
                      <a:endParaRPr lang="en-US" altLang="zh-CN"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 typeface="Arial" pitchFamily="34" charset="0"/>
                        <a:buChar char="•"/>
                        <a:tabLst/>
                      </a:pPr>
                      <a:endParaRPr lang="zh-CN" altLang="en-GB"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 typeface="Arial" pitchFamily="34" charset="0"/>
                        <a:buChar char="•"/>
                        <a:tabLst/>
                      </a:pPr>
                      <a:r>
                        <a:rPr lang="zh-CN" altLang="en-GB" sz="1200" u="none" strike="noStrike" kern="1200" dirty="0">
                          <a:latin typeface="+mj-lt"/>
                        </a:rPr>
                        <a:t>  结构独立</a:t>
                      </a:r>
                      <a:endParaRPr lang="en-US" altLang="zh-CN"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 typeface="Arial" pitchFamily="34" charset="0"/>
                        <a:buChar char="•"/>
                        <a:tabLst/>
                      </a:pPr>
                      <a:endParaRPr lang="zh-CN" altLang="en-GB"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 typeface="Arial" pitchFamily="34" charset="0"/>
                        <a:buChar char="•"/>
                        <a:tabLst/>
                      </a:pPr>
                      <a:r>
                        <a:rPr lang="zh-CN" altLang="en-GB" sz="1200" u="none" strike="noStrike" kern="1200" dirty="0">
                          <a:latin typeface="+mj-lt"/>
                        </a:rPr>
                        <a:t>  业务独立</a:t>
                      </a:r>
                    </a:p>
                    <a:p>
                      <a:pPr marL="0" marR="0" lvl="0" indent="0" algn="l" defTabSz="914400" rtl="0" eaLnBrk="1" fontAlgn="t" latinLnBrk="0" hangingPunct="1">
                        <a:lnSpc>
                          <a:spcPct val="100000"/>
                        </a:lnSpc>
                        <a:spcBef>
                          <a:spcPct val="0"/>
                        </a:spcBef>
                        <a:spcAft>
                          <a:spcPct val="0"/>
                        </a:spcAft>
                        <a:buClrTx/>
                        <a:buSzTx/>
                        <a:buFontTx/>
                        <a:buNone/>
                        <a:tabLst/>
                      </a:pPr>
                      <a:endParaRPr lang="en-GB" altLang="zh-CN" sz="12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r>
                        <a:rPr lang="zh-CN" altLang="en-GB" sz="1200" u="none" strike="noStrike" kern="1200" dirty="0">
                          <a:latin typeface="+mj-lt"/>
                        </a:rPr>
                        <a:t>与控股股东、实际控制人及其控制的其他企业间不存在同业竞争，以及严重影响公司独立性或者显失公允的关联交易</a:t>
                      </a:r>
                      <a:endParaRPr lang="en-GB" altLang="zh-CN" sz="1200" b="0" i="0" u="none" strike="noStrike" kern="1200" dirty="0">
                        <a:solidFill>
                          <a:srgbClr val="030405"/>
                        </a:solidFill>
                        <a:latin typeface="+mj-lt"/>
                        <a:ea typeface="宋体" pitchFamily="2" charset="-122"/>
                        <a:cs typeface="+mn-cs"/>
                      </a:endParaRPr>
                    </a:p>
                  </a:txBody>
                  <a:tcPr marL="91404" marR="91404" marT="45695" marB="45695" horzOverflow="overflow"/>
                </a:tc>
                <a:tc hMerge="1">
                  <a:txBody>
                    <a:bodyPr/>
                    <a:lstStyle/>
                    <a:p>
                      <a:endParaRPr lang="en-US"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33005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chorCtr="0">
            <a:noAutofit/>
          </a:bodyPr>
          <a:lstStyle/>
          <a:p>
            <a:r>
              <a:rPr lang="en-US" altLang="zh-CN" i="0" dirty="0">
                <a:solidFill>
                  <a:srgbClr val="000000"/>
                </a:solidFill>
                <a:ea typeface="+mn-ea"/>
              </a:rPr>
              <a:t>A</a:t>
            </a:r>
            <a:r>
              <a:rPr lang="zh-CN" altLang="en-US" i="0" dirty="0">
                <a:solidFill>
                  <a:srgbClr val="000000"/>
                </a:solidFill>
                <a:ea typeface="+mn-ea"/>
              </a:rPr>
              <a:t>股</a:t>
            </a:r>
            <a:r>
              <a:rPr lang="en-US" altLang="zh-CN" i="0" dirty="0">
                <a:solidFill>
                  <a:srgbClr val="000000"/>
                </a:solidFill>
                <a:ea typeface="+mn-ea"/>
              </a:rPr>
              <a:t>IPO</a:t>
            </a:r>
            <a:r>
              <a:rPr lang="zh-CN" altLang="en-US" i="0" dirty="0">
                <a:solidFill>
                  <a:srgbClr val="000000"/>
                </a:solidFill>
                <a:ea typeface="宋体" panose="02010600030101010101" pitchFamily="2" charset="-122"/>
              </a:rPr>
              <a:t>上市规则</a:t>
            </a:r>
            <a:endParaRPr lang="en-GB" altLang="en-US" i="0" dirty="0">
              <a:ea typeface="宋体" panose="02010600030101010101" pitchFamily="2" charset="-122"/>
            </a:endParaRPr>
          </a:p>
        </p:txBody>
      </p:sp>
      <p:cxnSp>
        <p:nvCxnSpPr>
          <p:cNvPr id="34" name="Shape 3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3" name="Slide Number Placeholder 42"/>
          <p:cNvSpPr>
            <a:spLocks noGrp="1"/>
          </p:cNvSpPr>
          <p:nvPr>
            <p:ph type="sldNum" sz="quarter" idx="4"/>
          </p:nvPr>
        </p:nvSpPr>
        <p:spPr/>
        <p:txBody>
          <a:bodyPr/>
          <a:lstStyle/>
          <a:p>
            <a:fld id="{9EBD5762-3BDC-484D-9503-7EA6D5A9A8CE}" type="slidenum">
              <a:rPr lang="en-US" smtClean="0">
                <a:solidFill>
                  <a:srgbClr val="000000"/>
                </a:solidFill>
                <a:latin typeface="+mj-lt"/>
              </a:rPr>
              <a:pPr/>
              <a:t>15</a:t>
            </a:fld>
            <a:endParaRPr lang="en-US" dirty="0">
              <a:solidFill>
                <a:srgbClr val="000000"/>
              </a:solidFill>
              <a:latin typeface="+mj-lt"/>
            </a:endParaRPr>
          </a:p>
        </p:txBody>
      </p:sp>
      <p:graphicFrame>
        <p:nvGraphicFramePr>
          <p:cNvPr id="7" name="Group 48"/>
          <p:cNvGraphicFramePr>
            <a:graphicFrameLocks noGrp="1"/>
          </p:cNvGraphicFramePr>
          <p:nvPr>
            <p:extLst>
              <p:ext uri="{D42A27DB-BD31-4B8C-83A1-F6EECF244321}">
                <p14:modId xmlns:p14="http://schemas.microsoft.com/office/powerpoint/2010/main" val="1908564190"/>
              </p:ext>
            </p:extLst>
          </p:nvPr>
        </p:nvGraphicFramePr>
        <p:xfrm>
          <a:off x="468000" y="1268760"/>
          <a:ext cx="8424480" cy="4935344"/>
        </p:xfrm>
        <a:graphic>
          <a:graphicData uri="http://schemas.openxmlformats.org/drawingml/2006/table">
            <a:tbl>
              <a:tblPr firstRow="1" firstCol="1">
                <a:tableStyleId>{5C22544A-7EE6-4342-B048-85BDC9FD1C3A}</a:tableStyleId>
              </a:tblPr>
              <a:tblGrid>
                <a:gridCol w="1223680">
                  <a:extLst>
                    <a:ext uri="{9D8B030D-6E8A-4147-A177-3AD203B41FA5}">
                      <a16:colId xmlns:a16="http://schemas.microsoft.com/office/drawing/2014/main" xmlns="" val="20000"/>
                    </a:ext>
                  </a:extLst>
                </a:gridCol>
                <a:gridCol w="3600400">
                  <a:extLst>
                    <a:ext uri="{9D8B030D-6E8A-4147-A177-3AD203B41FA5}">
                      <a16:colId xmlns:a16="http://schemas.microsoft.com/office/drawing/2014/main" xmlns="" val="20001"/>
                    </a:ext>
                  </a:extLst>
                </a:gridCol>
                <a:gridCol w="3600400">
                  <a:extLst>
                    <a:ext uri="{9D8B030D-6E8A-4147-A177-3AD203B41FA5}">
                      <a16:colId xmlns:a16="http://schemas.microsoft.com/office/drawing/2014/main" xmlns="" val="20002"/>
                    </a:ext>
                  </a:extLst>
                </a:gridCol>
              </a:tblGrid>
              <a:tr h="720080">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lang="zh-TW" altLang="zh-TW" sz="1400" b="1" u="none" strike="noStrike" kern="1200" dirty="0">
                        <a:solidFill>
                          <a:schemeClr val="lt1"/>
                        </a:solidFill>
                        <a:latin typeface="+mj-lt"/>
                        <a:ea typeface="宋体" panose="02010600030101010101" pitchFamily="2" charset="-122"/>
                        <a:cs typeface="+mn-cs"/>
                      </a:endParaRPr>
                    </a:p>
                  </a:txBody>
                  <a:tcPr marL="91404" marR="91404" marT="45695" marB="45695" anchor="ct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lang="zh-CN" altLang="en-GB" sz="1400" b="1" u="none" strike="noStrike" kern="1200" dirty="0">
                          <a:solidFill>
                            <a:schemeClr val="lt1"/>
                          </a:solidFill>
                          <a:latin typeface="+mj-lt"/>
                          <a:ea typeface="宋体" panose="02010600030101010101" pitchFamily="2" charset="-122"/>
                          <a:cs typeface="+mn-cs"/>
                        </a:rPr>
                        <a:t>主板及中小企业板</a:t>
                      </a:r>
                    </a:p>
                  </a:txBody>
                  <a:tcPr marL="91404" marR="91404" marT="45695" marB="45695" anchor="ctr" horzOverflow="overflow"/>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lang="zh-CN" altLang="en-GB" sz="1400" b="1" u="none" strike="noStrike" kern="1200" dirty="0">
                          <a:solidFill>
                            <a:schemeClr val="lt1"/>
                          </a:solidFill>
                          <a:latin typeface="+mj-lt"/>
                          <a:ea typeface="宋体" panose="02010600030101010101" pitchFamily="2" charset="-122"/>
                          <a:cs typeface="+mn-cs"/>
                        </a:rPr>
                        <a:t>创业</a:t>
                      </a:r>
                      <a:r>
                        <a:rPr lang="zh-CN" altLang="en-US" sz="1400" b="1" u="none" strike="noStrike" kern="1200" dirty="0">
                          <a:solidFill>
                            <a:schemeClr val="lt1"/>
                          </a:solidFill>
                          <a:latin typeface="+mj-lt"/>
                          <a:ea typeface="宋体" panose="02010600030101010101" pitchFamily="2" charset="-122"/>
                          <a:cs typeface="+mn-cs"/>
                        </a:rPr>
                        <a:t>板</a:t>
                      </a:r>
                      <a:endParaRPr lang="zh-CN" altLang="en-GB" sz="1400" b="1" u="none" strike="noStrike" kern="1200" dirty="0">
                        <a:solidFill>
                          <a:schemeClr val="lt1"/>
                        </a:solidFill>
                        <a:latin typeface="+mj-lt"/>
                        <a:ea typeface="宋体" panose="02010600030101010101" pitchFamily="2" charset="-122"/>
                        <a:cs typeface="+mn-cs"/>
                      </a:endParaRPr>
                    </a:p>
                  </a:txBody>
                  <a:tcPr marL="91404" marR="91404" marT="45695" marB="45695" anchor="ctr" horzOverflow="overflow"/>
                </a:tc>
                <a:extLst>
                  <a:ext uri="{0D108BD9-81ED-4DB2-BD59-A6C34878D82A}">
                    <a16:rowId xmlns:a16="http://schemas.microsoft.com/office/drawing/2014/main" xmlns="" val="10000"/>
                  </a:ext>
                </a:extLst>
              </a:tr>
              <a:tr h="717866">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defRPr/>
                      </a:pPr>
                      <a:r>
                        <a:rPr lang="zh-CN" altLang="en-GB" sz="1400" u="none" strike="noStrike" kern="1200" dirty="0">
                          <a:latin typeface="+mj-lt"/>
                        </a:rPr>
                        <a:t>社会公众</a:t>
                      </a: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defRPr/>
                      </a:pPr>
                      <a:r>
                        <a:rPr lang="zh-CN" altLang="en-GB" sz="1400" u="none" strike="noStrike" kern="1200" dirty="0">
                          <a:latin typeface="+mj-lt"/>
                        </a:rPr>
                        <a:t>持股</a:t>
                      </a:r>
                    </a:p>
                    <a:p>
                      <a:pPr marL="0" marR="0" lvl="0" indent="0" algn="l" defTabSz="914400" rtl="0" eaLnBrk="1" fontAlgn="t" latinLnBrk="0" hangingPunct="1">
                        <a:lnSpc>
                          <a:spcPct val="100000"/>
                        </a:lnSpc>
                        <a:spcBef>
                          <a:spcPct val="0"/>
                        </a:spcBef>
                        <a:spcAft>
                          <a:spcPct val="0"/>
                        </a:spcAft>
                        <a:buClrTx/>
                        <a:buSzTx/>
                        <a:buFontTx/>
                        <a:buNone/>
                        <a:tabLst/>
                      </a:pPr>
                      <a:endParaRPr lang="zh-CN" altLang="en-GB" sz="1400" b="0" i="0" u="none" strike="noStrike" kern="1200" dirty="0">
                        <a:solidFill>
                          <a:srgbClr val="030405"/>
                        </a:solidFill>
                        <a:latin typeface="+mj-lt"/>
                        <a:ea typeface="宋体" panose="02010600030101010101" pitchFamily="2" charset="-122"/>
                        <a:cs typeface="+mn-cs"/>
                      </a:endParaRPr>
                    </a:p>
                  </a:txBody>
                  <a:tcPr marL="91404" marR="91404" marT="45695" marB="45695" horzOverflow="overflow"/>
                </a:tc>
                <a:tc gridSpan="2">
                  <a:txBody>
                    <a:bodyPr/>
                    <a:lstStyle/>
                    <a:p>
                      <a:pPr marL="0" marR="0" lvl="0" indent="0" algn="l" defTabSz="914400" rtl="0" eaLnBrk="1" fontAlgn="t" latinLnBrk="0" hangingPunct="1">
                        <a:lnSpc>
                          <a:spcPct val="150000"/>
                        </a:lnSpc>
                        <a:spcBef>
                          <a:spcPct val="0"/>
                        </a:spcBef>
                        <a:spcAft>
                          <a:spcPct val="0"/>
                        </a:spcAft>
                        <a:buClrTx/>
                        <a:buSzTx/>
                        <a:buFont typeface="Arial" pitchFamily="34" charset="0"/>
                        <a:buNone/>
                        <a:tabLst/>
                        <a:defRPr/>
                      </a:pPr>
                      <a:r>
                        <a:rPr lang="zh-CN" altLang="en-US" sz="1200" u="none" strike="noStrike" kern="1200" dirty="0">
                          <a:latin typeface="+mj-lt"/>
                        </a:rPr>
                        <a:t>达到股份总数的</a:t>
                      </a:r>
                      <a:r>
                        <a:rPr lang="en-US" altLang="zh-CN" sz="1200" u="none" strike="noStrike" kern="1200" dirty="0">
                          <a:latin typeface="+mj-lt"/>
                          <a:ea typeface="+mn-ea"/>
                        </a:rPr>
                        <a:t>25</a:t>
                      </a:r>
                      <a:r>
                        <a:rPr lang="zh-CN" altLang="en-US" sz="1200" u="none" strike="noStrike" kern="1200" dirty="0">
                          <a:latin typeface="+mj-lt"/>
                          <a:ea typeface="+mn-ea"/>
                        </a:rPr>
                        <a:t>％以上；股本超过</a:t>
                      </a:r>
                      <a:r>
                        <a:rPr lang="en-US" altLang="zh-CN" sz="1200" u="none" strike="noStrike" kern="1200" dirty="0">
                          <a:latin typeface="+mj-lt"/>
                          <a:ea typeface="+mn-ea"/>
                        </a:rPr>
                        <a:t>4</a:t>
                      </a:r>
                      <a:r>
                        <a:rPr lang="zh-CN" altLang="en-US" sz="1200" u="none" strike="noStrike" kern="1200" dirty="0">
                          <a:latin typeface="+mj-lt"/>
                          <a:ea typeface="+mn-ea"/>
                        </a:rPr>
                        <a:t>亿元的，达到</a:t>
                      </a:r>
                      <a:r>
                        <a:rPr lang="en-US" altLang="zh-CN" sz="1200" u="none" strike="noStrike" kern="1200" dirty="0">
                          <a:latin typeface="+mj-lt"/>
                          <a:ea typeface="+mn-ea"/>
                        </a:rPr>
                        <a:t>10</a:t>
                      </a:r>
                      <a:r>
                        <a:rPr lang="zh-CN" altLang="en-US" sz="1200" u="none" strike="noStrike" kern="1200" dirty="0">
                          <a:latin typeface="+mj-lt"/>
                          <a:ea typeface="+mn-ea"/>
                        </a:rPr>
                        <a:t>％</a:t>
                      </a:r>
                      <a:r>
                        <a:rPr lang="zh-CN" altLang="en-US" sz="1200" u="none" strike="noStrike" kern="1200" dirty="0">
                          <a:latin typeface="+mj-lt"/>
                        </a:rPr>
                        <a:t>以上</a:t>
                      </a:r>
                    </a:p>
                    <a:p>
                      <a:pPr marL="0" marR="0" lvl="0" indent="0" algn="l" defTabSz="914400" rtl="0" eaLnBrk="1" fontAlgn="t" latinLnBrk="0" hangingPunct="1">
                        <a:lnSpc>
                          <a:spcPct val="150000"/>
                        </a:lnSpc>
                        <a:spcBef>
                          <a:spcPct val="0"/>
                        </a:spcBef>
                        <a:spcAft>
                          <a:spcPct val="0"/>
                        </a:spcAft>
                        <a:buClrTx/>
                        <a:buSzTx/>
                        <a:buFont typeface="Arial" pitchFamily="34" charset="0"/>
                        <a:buNone/>
                        <a:tabLst/>
                        <a:defRPr/>
                      </a:pPr>
                      <a:endParaRPr lang="zh-CN" altLang="en-GB" sz="1200" b="0" i="0" u="none" strike="noStrike" kern="1200" dirty="0">
                        <a:solidFill>
                          <a:srgbClr val="030405"/>
                        </a:solidFill>
                        <a:latin typeface="+mj-lt"/>
                        <a:ea typeface="宋体" panose="02010600030101010101" pitchFamily="2" charset="-122"/>
                        <a:cs typeface="+mn-cs"/>
                      </a:endParaRPr>
                    </a:p>
                  </a:txBody>
                  <a:tcPr marL="91404" marR="91404" marT="45695" marB="45695" horzOverflow="overflow"/>
                </a:tc>
                <a:tc hMerge="1">
                  <a:txBody>
                    <a:bodyPr/>
                    <a:lstStyle/>
                    <a:p>
                      <a:endParaRPr lang="en-GB"/>
                    </a:p>
                  </a:txBody>
                  <a:tcPr/>
                </a:tc>
                <a:extLst>
                  <a:ext uri="{0D108BD9-81ED-4DB2-BD59-A6C34878D82A}">
                    <a16:rowId xmlns:a16="http://schemas.microsoft.com/office/drawing/2014/main" xmlns="" val="10001"/>
                  </a:ext>
                </a:extLst>
              </a:tr>
              <a:tr h="3270434">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r>
                        <a:rPr lang="zh-CN" altLang="en-GB" sz="1400" u="none" strike="noStrike" kern="1200" dirty="0">
                          <a:latin typeface="+mj-lt"/>
                        </a:rPr>
                        <a:t>持续经营和盈利能力</a:t>
                      </a:r>
                      <a:endParaRPr lang="zh-CN" altLang="en-GB" sz="1400" b="1" i="0" u="none" strike="noStrike" kern="1200" dirty="0">
                        <a:solidFill>
                          <a:srgbClr val="F2F2F2"/>
                        </a:solidFill>
                        <a:latin typeface="+mj-lt"/>
                        <a:ea typeface="宋体" pitchFamily="2" charset="-122"/>
                        <a:cs typeface="+mn-cs"/>
                      </a:endParaRPr>
                    </a:p>
                  </a:txBody>
                  <a:tcPr marL="91404" marR="91404" marT="45695" marB="45695" horzOverflow="overflow"/>
                </a:tc>
                <a:tc gridSpan="2">
                  <a:txBody>
                    <a:bodyPr/>
                    <a:lstStyle/>
                    <a:p>
                      <a:pPr marL="342900" marR="0" lvl="0" indent="-342900" algn="l" defTabSz="914400" rtl="0" eaLnBrk="1" fontAlgn="t" latinLnBrk="0" hangingPunct="1">
                        <a:lnSpc>
                          <a:spcPct val="150000"/>
                        </a:lnSpc>
                        <a:spcBef>
                          <a:spcPct val="0"/>
                        </a:spcBef>
                        <a:spcAft>
                          <a:spcPct val="0"/>
                        </a:spcAft>
                        <a:buClrTx/>
                        <a:buSzTx/>
                        <a:buFont typeface="Arial" pitchFamily="34" charset="0"/>
                        <a:buChar char="•"/>
                        <a:tabLst/>
                      </a:pPr>
                      <a:r>
                        <a:rPr lang="zh-CN" altLang="en-GB" sz="1200" u="none" strike="noStrike" kern="1200" dirty="0">
                          <a:latin typeface="+mj-lt"/>
                        </a:rPr>
                        <a:t>不存在下列影响持续经营能力的情形：</a:t>
                      </a:r>
                    </a:p>
                    <a:p>
                      <a:pPr marL="342900" marR="0" lvl="0" indent="-342900" algn="l" defTabSz="914400" rtl="0" eaLnBrk="1" fontAlgn="t" latinLnBrk="0" hangingPunct="1">
                        <a:lnSpc>
                          <a:spcPct val="150000"/>
                        </a:lnSpc>
                        <a:spcBef>
                          <a:spcPct val="0"/>
                        </a:spcBef>
                        <a:spcAft>
                          <a:spcPct val="0"/>
                        </a:spcAft>
                        <a:buClrTx/>
                        <a:buSzTx/>
                        <a:buFont typeface="Arial" pitchFamily="34" charset="0"/>
                        <a:buChar char="•"/>
                        <a:tabLst/>
                      </a:pPr>
                      <a:r>
                        <a:rPr lang="zh-CN" altLang="en-US" sz="1200" u="none" strike="noStrike" kern="1200" dirty="0">
                          <a:latin typeface="+mj-lt"/>
                        </a:rPr>
                        <a:t>内：</a:t>
                      </a:r>
                      <a:r>
                        <a:rPr lang="zh-CN" altLang="en-GB" sz="1200" u="none" strike="noStrike" kern="1200" dirty="0">
                          <a:latin typeface="+mj-lt"/>
                        </a:rPr>
                        <a:t>经营模式、产品或服务的品种结构发生重大变化</a:t>
                      </a:r>
                    </a:p>
                    <a:p>
                      <a:pPr marL="342900" marR="0" lvl="0" indent="-342900" algn="l" defTabSz="914400" rtl="0" eaLnBrk="1" fontAlgn="t" latinLnBrk="0" hangingPunct="1">
                        <a:lnSpc>
                          <a:spcPct val="150000"/>
                        </a:lnSpc>
                        <a:spcBef>
                          <a:spcPct val="0"/>
                        </a:spcBef>
                        <a:spcAft>
                          <a:spcPct val="0"/>
                        </a:spcAft>
                        <a:buClrTx/>
                        <a:buSzTx/>
                        <a:buFont typeface="Arial" pitchFamily="34" charset="0"/>
                        <a:buChar char="•"/>
                        <a:tabLst/>
                      </a:pPr>
                      <a:r>
                        <a:rPr lang="zh-CN" altLang="en-US" sz="1200" u="none" strike="noStrike" kern="1200" dirty="0">
                          <a:latin typeface="+mj-lt"/>
                        </a:rPr>
                        <a:t>外：</a:t>
                      </a:r>
                      <a:r>
                        <a:rPr lang="zh-CN" altLang="en-GB" sz="1200" u="none" strike="noStrike" kern="1200" dirty="0">
                          <a:latin typeface="+mj-lt"/>
                        </a:rPr>
                        <a:t>行业地位或所处经营环境发生重大变化</a:t>
                      </a:r>
                      <a:endParaRPr lang="en-US" altLang="zh-CN" sz="1200" u="none" strike="noStrike" kern="1200" dirty="0">
                        <a:latin typeface="+mj-lt"/>
                      </a:endParaRPr>
                    </a:p>
                    <a:p>
                      <a:pPr marL="342900" marR="0" lvl="0" indent="-342900" algn="l" defTabSz="914400" rtl="0" eaLnBrk="1" fontAlgn="t" latinLnBrk="0" hangingPunct="1">
                        <a:lnSpc>
                          <a:spcPct val="150000"/>
                        </a:lnSpc>
                        <a:spcBef>
                          <a:spcPct val="0"/>
                        </a:spcBef>
                        <a:spcAft>
                          <a:spcPct val="0"/>
                        </a:spcAft>
                        <a:buClrTx/>
                        <a:buSzTx/>
                        <a:buFont typeface="Arial" pitchFamily="34" charset="0"/>
                        <a:buChar char="•"/>
                        <a:tabLst/>
                      </a:pPr>
                      <a:r>
                        <a:rPr lang="zh-CN" altLang="en-GB" sz="1200" u="none" strike="noStrike" kern="1200" dirty="0">
                          <a:latin typeface="+mj-lt"/>
                        </a:rPr>
                        <a:t>对关联方或者存在重大不确定性的客户存在重大依赖</a:t>
                      </a:r>
                    </a:p>
                    <a:p>
                      <a:pPr marL="342900" marR="0" lvl="0" indent="-342900" algn="l" defTabSz="914400" rtl="0" eaLnBrk="1" fontAlgn="t" latinLnBrk="0" hangingPunct="1">
                        <a:lnSpc>
                          <a:spcPct val="150000"/>
                        </a:lnSpc>
                        <a:spcBef>
                          <a:spcPct val="0"/>
                        </a:spcBef>
                        <a:spcAft>
                          <a:spcPct val="0"/>
                        </a:spcAft>
                        <a:buClrTx/>
                        <a:buSzTx/>
                        <a:buFont typeface="Arial" pitchFamily="34" charset="0"/>
                        <a:buChar char="•"/>
                        <a:tabLst/>
                      </a:pPr>
                      <a:r>
                        <a:rPr lang="zh-CN" altLang="en-GB" sz="1200" u="none" strike="noStrike" kern="1200" dirty="0">
                          <a:latin typeface="+mj-lt"/>
                        </a:rPr>
                        <a:t>净利润主要来自合并范围以外的投资收益</a:t>
                      </a:r>
                    </a:p>
                    <a:p>
                      <a:pPr marL="342900" marR="0" lvl="0" indent="-342900" algn="l" defTabSz="914400" rtl="0" eaLnBrk="1" fontAlgn="t" latinLnBrk="0" hangingPunct="1">
                        <a:lnSpc>
                          <a:spcPct val="150000"/>
                        </a:lnSpc>
                        <a:spcBef>
                          <a:spcPct val="0"/>
                        </a:spcBef>
                        <a:spcAft>
                          <a:spcPct val="0"/>
                        </a:spcAft>
                        <a:buClrTx/>
                        <a:buSzTx/>
                        <a:buFont typeface="Arial" pitchFamily="34" charset="0"/>
                        <a:buChar char="•"/>
                        <a:tabLst/>
                      </a:pPr>
                      <a:r>
                        <a:rPr lang="zh-CN" altLang="en-GB" sz="1200" u="none" strike="noStrike" kern="1200" dirty="0">
                          <a:latin typeface="+mj-lt"/>
                        </a:rPr>
                        <a:t>在用的商标、专利、专用技术以及特许经营权等重要资产或技术的取得或者使用存在重大不利变化的风险</a:t>
                      </a:r>
                    </a:p>
                    <a:p>
                      <a:pPr marL="342900" marR="0" lvl="0" indent="-342900" algn="l" defTabSz="914400" rtl="0" eaLnBrk="1" fontAlgn="t" latinLnBrk="0" hangingPunct="1">
                        <a:lnSpc>
                          <a:spcPct val="150000"/>
                        </a:lnSpc>
                        <a:spcBef>
                          <a:spcPct val="0"/>
                        </a:spcBef>
                        <a:spcAft>
                          <a:spcPct val="0"/>
                        </a:spcAft>
                        <a:buClrTx/>
                        <a:buSzTx/>
                        <a:buFont typeface="Arial" pitchFamily="34" charset="0"/>
                        <a:buChar char="•"/>
                        <a:tabLst/>
                      </a:pPr>
                      <a:r>
                        <a:rPr lang="zh-CN" altLang="en-GB" sz="1200" u="none" strike="noStrike" kern="1200" dirty="0">
                          <a:latin typeface="+mj-lt"/>
                        </a:rPr>
                        <a:t>对税收优惠存在严重依赖</a:t>
                      </a:r>
                    </a:p>
                    <a:p>
                      <a:pPr marL="342900" marR="0" lvl="0" indent="-342900" algn="l" defTabSz="914400" rtl="0" eaLnBrk="1" fontAlgn="t" latinLnBrk="0" hangingPunct="1">
                        <a:lnSpc>
                          <a:spcPct val="150000"/>
                        </a:lnSpc>
                        <a:spcBef>
                          <a:spcPct val="0"/>
                        </a:spcBef>
                        <a:spcAft>
                          <a:spcPct val="0"/>
                        </a:spcAft>
                        <a:buClrTx/>
                        <a:buSzTx/>
                        <a:buFont typeface="Arial" pitchFamily="34" charset="0"/>
                        <a:buChar char="•"/>
                        <a:tabLst/>
                      </a:pPr>
                      <a:r>
                        <a:rPr lang="zh-CN" altLang="en-GB" sz="1200" u="none" strike="noStrike" kern="1200" dirty="0">
                          <a:latin typeface="+mj-lt"/>
                        </a:rPr>
                        <a:t>存在重大偿债风险，或影响持续经营的担保、诉讼以及仲裁等重大或有事项</a:t>
                      </a:r>
                      <a:endParaRPr lang="en-GB" altLang="zh-CN" sz="1200" b="0" i="0" u="none" strike="noStrike" kern="1200" dirty="0">
                        <a:solidFill>
                          <a:srgbClr val="030405"/>
                        </a:solidFill>
                        <a:latin typeface="+mj-lt"/>
                        <a:ea typeface="宋体" panose="02010600030101010101" pitchFamily="2" charset="-122"/>
                        <a:cs typeface="+mn-cs"/>
                      </a:endParaRPr>
                    </a:p>
                  </a:txBody>
                  <a:tcPr marL="91404" marR="91404" marT="45695" marB="45695" horzOverflow="overflow"/>
                </a:tc>
                <a:tc hMerge="1">
                  <a:txBody>
                    <a:bodyPr/>
                    <a:lstStyle/>
                    <a:p>
                      <a:endParaRPr lang="en-US"/>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748340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i="0" dirty="0">
                <a:solidFill>
                  <a:srgbClr val="000000"/>
                </a:solidFill>
                <a:ea typeface="+mn-ea"/>
              </a:rPr>
              <a:t>A</a:t>
            </a:r>
            <a:r>
              <a:rPr lang="zh-CN" altLang="en-US" i="0" dirty="0">
                <a:solidFill>
                  <a:srgbClr val="000000"/>
                </a:solidFill>
                <a:ea typeface="+mn-ea"/>
              </a:rPr>
              <a:t>股</a:t>
            </a:r>
            <a:r>
              <a:rPr lang="en-US" altLang="zh-CN" i="0" dirty="0">
                <a:solidFill>
                  <a:srgbClr val="000000"/>
                </a:solidFill>
                <a:ea typeface="+mn-ea"/>
              </a:rPr>
              <a:t>IPO</a:t>
            </a:r>
            <a:r>
              <a:rPr lang="zh-CN" altLang="en-US" i="0" dirty="0">
                <a:solidFill>
                  <a:srgbClr val="000000"/>
                </a:solidFill>
                <a:ea typeface="宋体" panose="02010600030101010101" pitchFamily="2" charset="-122"/>
              </a:rPr>
              <a:t>上市规则</a:t>
            </a:r>
            <a:endParaRPr lang="en-GB" dirty="0"/>
          </a:p>
        </p:txBody>
      </p:sp>
      <p:sp>
        <p:nvSpPr>
          <p:cNvPr id="3" name="Content Placeholder 2"/>
          <p:cNvSpPr>
            <a:spLocks noGrp="1"/>
          </p:cNvSpPr>
          <p:nvPr>
            <p:ph sz="quarter" idx="15"/>
          </p:nvPr>
        </p:nvSpPr>
        <p:spPr/>
        <p:txBody>
          <a:bodyPr/>
          <a:lstStyle/>
          <a:p>
            <a:endParaRPr lang="en-GB" dirty="0">
              <a:latin typeface="+mj-lt"/>
            </a:endParaRPr>
          </a:p>
        </p:txBody>
      </p:sp>
      <p:sp>
        <p:nvSpPr>
          <p:cNvPr id="4" name="Slide Number Placeholder 3"/>
          <p:cNvSpPr>
            <a:spLocks noGrp="1"/>
          </p:cNvSpPr>
          <p:nvPr>
            <p:ph type="sldNum" sz="quarter" idx="4"/>
          </p:nvPr>
        </p:nvSpPr>
        <p:spPr/>
        <p:txBody>
          <a:bodyPr/>
          <a:lstStyle/>
          <a:p>
            <a:fld id="{9EBD5762-3BDC-484D-9503-7EA6D5A9A8CE}" type="slidenum">
              <a:rPr lang="en-US" smtClean="0">
                <a:solidFill>
                  <a:srgbClr val="000000"/>
                </a:solidFill>
                <a:latin typeface="+mj-lt"/>
              </a:rPr>
              <a:pPr/>
              <a:t>16</a:t>
            </a:fld>
            <a:endParaRPr lang="en-US">
              <a:solidFill>
                <a:srgbClr val="000000"/>
              </a:solidFill>
              <a:latin typeface="+mj-lt"/>
            </a:endParaRPr>
          </a:p>
        </p:txBody>
      </p:sp>
      <p:graphicFrame>
        <p:nvGraphicFramePr>
          <p:cNvPr id="5" name="Group 48"/>
          <p:cNvGraphicFramePr>
            <a:graphicFrameLocks noGrp="1"/>
          </p:cNvGraphicFramePr>
          <p:nvPr>
            <p:extLst>
              <p:ext uri="{D42A27DB-BD31-4B8C-83A1-F6EECF244321}">
                <p14:modId xmlns:p14="http://schemas.microsoft.com/office/powerpoint/2010/main" val="608773383"/>
              </p:ext>
            </p:extLst>
          </p:nvPr>
        </p:nvGraphicFramePr>
        <p:xfrm>
          <a:off x="467544" y="1268761"/>
          <a:ext cx="8424936" cy="4320479"/>
        </p:xfrm>
        <a:graphic>
          <a:graphicData uri="http://schemas.openxmlformats.org/drawingml/2006/table">
            <a:tbl>
              <a:tblPr firstRow="1" firstCol="1">
                <a:tableStyleId>{5C22544A-7EE6-4342-B048-85BDC9FD1C3A}</a:tableStyleId>
              </a:tblPr>
              <a:tblGrid>
                <a:gridCol w="1224136">
                  <a:extLst>
                    <a:ext uri="{9D8B030D-6E8A-4147-A177-3AD203B41FA5}">
                      <a16:colId xmlns:a16="http://schemas.microsoft.com/office/drawing/2014/main" xmlns="" val="20000"/>
                    </a:ext>
                  </a:extLst>
                </a:gridCol>
                <a:gridCol w="3599944">
                  <a:extLst>
                    <a:ext uri="{9D8B030D-6E8A-4147-A177-3AD203B41FA5}">
                      <a16:colId xmlns:a16="http://schemas.microsoft.com/office/drawing/2014/main" xmlns="" val="20001"/>
                    </a:ext>
                  </a:extLst>
                </a:gridCol>
                <a:gridCol w="3600856">
                  <a:extLst>
                    <a:ext uri="{9D8B030D-6E8A-4147-A177-3AD203B41FA5}">
                      <a16:colId xmlns:a16="http://schemas.microsoft.com/office/drawing/2014/main" xmlns="" val="20002"/>
                    </a:ext>
                  </a:extLst>
                </a:gridCol>
              </a:tblGrid>
              <a:tr h="720079">
                <a:tc>
                  <a:txBody>
                    <a:bodyPr/>
                    <a:lstStyle/>
                    <a:p>
                      <a:pPr marL="0" marR="0" lvl="0" indent="0" algn="ctr" defTabSz="914400" rtl="0" eaLnBrk="0" fontAlgn="base" latinLnBrk="0" hangingPunct="0">
                        <a:lnSpc>
                          <a:spcPct val="100000"/>
                        </a:lnSpc>
                        <a:spcBef>
                          <a:spcPct val="20000"/>
                        </a:spcBef>
                        <a:spcAft>
                          <a:spcPct val="20000"/>
                        </a:spcAft>
                        <a:buClrTx/>
                        <a:buSzPct val="90000"/>
                        <a:buFont typeface="Arial Unicode MS" pitchFamily="34" charset="-122"/>
                        <a:buNone/>
                        <a:tabLst/>
                      </a:pPr>
                      <a:endParaRPr lang="zh-TW" altLang="zh-TW" sz="1400" b="1" u="none" strike="noStrike" kern="1200" dirty="0">
                        <a:solidFill>
                          <a:schemeClr val="lt1"/>
                        </a:solidFill>
                        <a:latin typeface="+mj-lt"/>
                        <a:ea typeface="宋体" panose="02010600030101010101" pitchFamily="2" charset="-122"/>
                        <a:cs typeface="+mn-cs"/>
                      </a:endParaRPr>
                    </a:p>
                  </a:txBody>
                  <a:tcPr marL="91404" marR="91404" marT="45701" marB="45701" anchor="ctr" horzOverflow="overflow"/>
                </a:tc>
                <a:tc>
                  <a:txBody>
                    <a:bodyPr/>
                    <a:lstStyle/>
                    <a:p>
                      <a:pPr marL="0" marR="0" lvl="0" indent="0" algn="ctr" defTabSz="914400" rtl="0" eaLnBrk="0" fontAlgn="base" latinLnBrk="0" hangingPunct="0">
                        <a:lnSpc>
                          <a:spcPct val="100000"/>
                        </a:lnSpc>
                        <a:spcBef>
                          <a:spcPct val="0"/>
                        </a:spcBef>
                        <a:spcAft>
                          <a:spcPct val="20000"/>
                        </a:spcAft>
                        <a:buClrTx/>
                        <a:buSzPct val="90000"/>
                        <a:buFont typeface="Arial Unicode MS" pitchFamily="34" charset="-122"/>
                        <a:buNone/>
                        <a:tabLst/>
                      </a:pPr>
                      <a:r>
                        <a:rPr lang="zh-CN" altLang="en-GB" sz="1400" b="1" u="none" strike="noStrike" kern="1200" dirty="0">
                          <a:solidFill>
                            <a:schemeClr val="lt1"/>
                          </a:solidFill>
                          <a:latin typeface="+mj-lt"/>
                          <a:ea typeface="宋体" panose="02010600030101010101" pitchFamily="2" charset="-122"/>
                          <a:cs typeface="+mn-cs"/>
                        </a:rPr>
                        <a:t>主板及中小企业板</a:t>
                      </a:r>
                    </a:p>
                  </a:txBody>
                  <a:tcPr marL="91404" marR="91404" marT="45701" marB="45701" anchor="ctr" horzOverflow="overflow"/>
                </a:tc>
                <a:tc>
                  <a:txBody>
                    <a:bodyPr/>
                    <a:lstStyle/>
                    <a:p>
                      <a:pPr marL="0" marR="0" lvl="0" indent="0" algn="ctr" defTabSz="914400" rtl="0" eaLnBrk="0" fontAlgn="base" latinLnBrk="0" hangingPunct="0">
                        <a:lnSpc>
                          <a:spcPct val="100000"/>
                        </a:lnSpc>
                        <a:spcBef>
                          <a:spcPct val="0"/>
                        </a:spcBef>
                        <a:spcAft>
                          <a:spcPct val="20000"/>
                        </a:spcAft>
                        <a:buClrTx/>
                        <a:buSzPct val="90000"/>
                        <a:buFont typeface="Arial Unicode MS" pitchFamily="34" charset="-122"/>
                        <a:buNone/>
                        <a:tabLst/>
                      </a:pPr>
                      <a:r>
                        <a:rPr lang="zh-CN" altLang="en-GB" sz="1400" b="1" u="none" strike="noStrike" kern="1200" dirty="0">
                          <a:solidFill>
                            <a:schemeClr val="lt1"/>
                          </a:solidFill>
                          <a:latin typeface="+mj-lt"/>
                          <a:ea typeface="宋体" panose="02010600030101010101" pitchFamily="2" charset="-122"/>
                          <a:cs typeface="+mn-cs"/>
                        </a:rPr>
                        <a:t>创业</a:t>
                      </a:r>
                      <a:r>
                        <a:rPr lang="zh-CN" altLang="en-US" sz="1400" b="1" u="none" strike="noStrike" kern="1200" dirty="0">
                          <a:solidFill>
                            <a:schemeClr val="lt1"/>
                          </a:solidFill>
                          <a:latin typeface="+mj-lt"/>
                          <a:ea typeface="宋体" panose="02010600030101010101" pitchFamily="2" charset="-122"/>
                          <a:cs typeface="+mn-cs"/>
                        </a:rPr>
                        <a:t>板</a:t>
                      </a:r>
                      <a:endParaRPr lang="zh-CN" altLang="en-GB" sz="1400" b="1" u="none" strike="noStrike" kern="1200" dirty="0">
                        <a:solidFill>
                          <a:schemeClr val="lt1"/>
                        </a:solidFill>
                        <a:latin typeface="+mj-lt"/>
                        <a:ea typeface="宋体" panose="02010600030101010101" pitchFamily="2" charset="-122"/>
                        <a:cs typeface="+mn-cs"/>
                      </a:endParaRPr>
                    </a:p>
                  </a:txBody>
                  <a:tcPr marL="91404" marR="91404" marT="45701" marB="45701" anchor="ctr" horzOverflow="overflow"/>
                </a:tc>
                <a:extLst>
                  <a:ext uri="{0D108BD9-81ED-4DB2-BD59-A6C34878D82A}">
                    <a16:rowId xmlns:a16="http://schemas.microsoft.com/office/drawing/2014/main" xmlns="" val="10000"/>
                  </a:ext>
                </a:extLst>
              </a:tr>
              <a:tr h="2376264">
                <a:tc>
                  <a:txBody>
                    <a:bodyPr/>
                    <a:lstStyle/>
                    <a:p>
                      <a:pPr marL="0" marR="0" lvl="0" indent="0" algn="l" defTabSz="914400" rtl="0" eaLnBrk="0" fontAlgn="base" latinLnBrk="0" hangingPunct="0">
                        <a:lnSpc>
                          <a:spcPct val="100000"/>
                        </a:lnSpc>
                        <a:spcBef>
                          <a:spcPct val="0"/>
                        </a:spcBef>
                        <a:spcAft>
                          <a:spcPct val="20000"/>
                        </a:spcAft>
                        <a:buClrTx/>
                        <a:buSzPct val="90000"/>
                        <a:buFont typeface="Arial Unicode MS" pitchFamily="34" charset="-122"/>
                        <a:buNone/>
                        <a:tabLst/>
                      </a:pPr>
                      <a:endParaRPr kumimoji="0" lang="en-US" altLang="zh-CN" sz="1400" u="none" strike="noStrike" cap="none" normalizeH="0" baseline="0" dirty="0">
                        <a:ln>
                          <a:noFill/>
                        </a:ln>
                        <a:effectLst/>
                        <a:latin typeface="+mj-lt"/>
                      </a:endParaRPr>
                    </a:p>
                    <a:p>
                      <a:pPr marL="0" marR="0" lvl="0" indent="0" algn="l" defTabSz="914400" rtl="0" eaLnBrk="0" fontAlgn="base" latinLnBrk="0" hangingPunct="0">
                        <a:lnSpc>
                          <a:spcPct val="100000"/>
                        </a:lnSpc>
                        <a:spcBef>
                          <a:spcPct val="0"/>
                        </a:spcBef>
                        <a:spcAft>
                          <a:spcPct val="20000"/>
                        </a:spcAft>
                        <a:buClrTx/>
                        <a:buSzPct val="90000"/>
                        <a:buFont typeface="Arial Unicode MS" pitchFamily="34" charset="-122"/>
                        <a:buNone/>
                        <a:tabLst/>
                      </a:pPr>
                      <a:endParaRPr kumimoji="0" lang="en-US" altLang="zh-CN" sz="1400" u="none" strike="noStrike" cap="none" normalizeH="0" baseline="0" dirty="0">
                        <a:ln>
                          <a:noFill/>
                        </a:ln>
                        <a:effectLst/>
                        <a:latin typeface="+mj-lt"/>
                      </a:endParaRPr>
                    </a:p>
                    <a:p>
                      <a:pPr marL="0" marR="0" lvl="0" indent="0" algn="l" defTabSz="914400" rtl="0" eaLnBrk="0" fontAlgn="base" latinLnBrk="0" hangingPunct="0">
                        <a:lnSpc>
                          <a:spcPct val="100000"/>
                        </a:lnSpc>
                        <a:spcBef>
                          <a:spcPct val="0"/>
                        </a:spcBef>
                        <a:spcAft>
                          <a:spcPct val="20000"/>
                        </a:spcAft>
                        <a:buClrTx/>
                        <a:buSzPct val="90000"/>
                        <a:buFont typeface="Arial Unicode MS" pitchFamily="34" charset="-122"/>
                        <a:buNone/>
                        <a:tabLst/>
                      </a:pPr>
                      <a:endParaRPr kumimoji="0" lang="en-US" altLang="zh-CN" sz="1400" u="none" strike="noStrike" cap="none" normalizeH="0" baseline="0" dirty="0">
                        <a:ln>
                          <a:noFill/>
                        </a:ln>
                        <a:effectLst/>
                        <a:latin typeface="+mj-lt"/>
                      </a:endParaRPr>
                    </a:p>
                    <a:p>
                      <a:pPr marL="0" marR="0" lvl="0" indent="0" algn="l" defTabSz="914400" rtl="0" eaLnBrk="0" fontAlgn="base" latinLnBrk="0" hangingPunct="0">
                        <a:lnSpc>
                          <a:spcPct val="100000"/>
                        </a:lnSpc>
                        <a:spcBef>
                          <a:spcPct val="0"/>
                        </a:spcBef>
                        <a:spcAft>
                          <a:spcPct val="20000"/>
                        </a:spcAft>
                        <a:buClrTx/>
                        <a:buSzPct val="90000"/>
                        <a:buFont typeface="Arial Unicode MS" pitchFamily="34" charset="-122"/>
                        <a:buNone/>
                        <a:tabLst/>
                      </a:pPr>
                      <a:endParaRPr kumimoji="0" lang="en-US" altLang="zh-CN" sz="1400" u="none" strike="noStrike" cap="none" normalizeH="0" baseline="0" dirty="0">
                        <a:ln>
                          <a:noFill/>
                        </a:ln>
                        <a:effectLst/>
                        <a:latin typeface="+mj-lt"/>
                      </a:endParaRPr>
                    </a:p>
                    <a:p>
                      <a:pPr marL="0" marR="0" lvl="0" indent="0" algn="l" defTabSz="914400" rtl="0" eaLnBrk="0" fontAlgn="base" latinLnBrk="0" hangingPunct="0">
                        <a:lnSpc>
                          <a:spcPct val="100000"/>
                        </a:lnSpc>
                        <a:spcBef>
                          <a:spcPct val="0"/>
                        </a:spcBef>
                        <a:spcAft>
                          <a:spcPct val="20000"/>
                        </a:spcAft>
                        <a:buClrTx/>
                        <a:buSzPct val="90000"/>
                        <a:buFont typeface="Arial Unicode MS" pitchFamily="34" charset="-122"/>
                        <a:buNone/>
                        <a:tabLst/>
                      </a:pPr>
                      <a:r>
                        <a:rPr kumimoji="0" lang="zh-CN" altLang="en-GB" sz="1400" u="none" strike="noStrike" cap="none" normalizeH="0" baseline="0" dirty="0">
                          <a:ln>
                            <a:noFill/>
                          </a:ln>
                          <a:effectLst/>
                          <a:latin typeface="+mj-lt"/>
                        </a:rPr>
                        <a:t>公司治理的其他要求</a:t>
                      </a:r>
                      <a:endParaRPr kumimoji="0" lang="zh-CN" altLang="en-GB" sz="1400" b="1" i="0" u="none" strike="noStrike" cap="none" normalizeH="0" baseline="0" dirty="0">
                        <a:ln>
                          <a:noFill/>
                        </a:ln>
                        <a:solidFill>
                          <a:srgbClr val="FFFFFF"/>
                        </a:solidFill>
                        <a:effectLst/>
                        <a:latin typeface="+mj-lt"/>
                        <a:ea typeface="Arial Unicode MS" pitchFamily="34" charset="-122"/>
                        <a:cs typeface="Arial Unicode MS" pitchFamily="34" charset="-122"/>
                      </a:endParaRPr>
                    </a:p>
                  </a:txBody>
                  <a:tcPr marL="91404" marR="91404" marT="45701" marB="45701" horzOverflow="overflow"/>
                </a:tc>
                <a:tc gridSpan="2">
                  <a:txBody>
                    <a:bodyPr/>
                    <a:lstStyle/>
                    <a:p>
                      <a:pPr marL="180975" marR="0" lvl="0" indent="-180975" algn="l" defTabSz="914400" rtl="0" eaLnBrk="0" fontAlgn="base" latinLnBrk="0" hangingPunct="0">
                        <a:lnSpc>
                          <a:spcPct val="100000"/>
                        </a:lnSpc>
                        <a:spcBef>
                          <a:spcPct val="0"/>
                        </a:spcBef>
                        <a:spcAft>
                          <a:spcPct val="20000"/>
                        </a:spcAft>
                        <a:buClrTx/>
                        <a:buSzPct val="90000"/>
                        <a:buFont typeface="Arial Unicode MS" pitchFamily="34" charset="-122"/>
                        <a:buChar char="•"/>
                        <a:tabLst/>
                      </a:pPr>
                      <a:r>
                        <a:rPr lang="zh-CN" altLang="en-US" sz="1200" u="none" strike="noStrike" kern="1200" dirty="0">
                          <a:latin typeface="+mj-lt"/>
                        </a:rPr>
                        <a:t>已经依法建立健全股东大会、董事会、监事会、独立董事、董事会秘书制度，相关结构和人员能够依法履行职责</a:t>
                      </a:r>
                    </a:p>
                    <a:p>
                      <a:pPr marL="180975" marR="0" lvl="0" indent="-180975" algn="l" defTabSz="914400" rtl="0" eaLnBrk="0" fontAlgn="base" latinLnBrk="0" hangingPunct="0">
                        <a:lnSpc>
                          <a:spcPct val="100000"/>
                        </a:lnSpc>
                        <a:spcBef>
                          <a:spcPct val="0"/>
                        </a:spcBef>
                        <a:spcAft>
                          <a:spcPct val="20000"/>
                        </a:spcAft>
                        <a:buClrTx/>
                        <a:buSzPct val="90000"/>
                        <a:buFont typeface="Arial Unicode MS" pitchFamily="34" charset="-122"/>
                        <a:buChar char="•"/>
                        <a:tabLst/>
                      </a:pPr>
                      <a:r>
                        <a:rPr lang="zh-CN" altLang="en-US" sz="1200" u="none" strike="noStrike" kern="1200" dirty="0">
                          <a:latin typeface="+mj-lt"/>
                        </a:rPr>
                        <a:t>董事、监事和高级管理人员符合法律、行政法规和规章规定的任职资格</a:t>
                      </a:r>
                      <a:endParaRPr lang="en-US" altLang="zh-CN" sz="1200" u="none" strike="noStrike" kern="1200" dirty="0">
                        <a:latin typeface="+mj-lt"/>
                      </a:endParaRPr>
                    </a:p>
                    <a:p>
                      <a:pPr marL="180975" marR="0" lvl="0" indent="-180975" algn="l" defTabSz="914400" rtl="0" eaLnBrk="0" fontAlgn="base" latinLnBrk="0" hangingPunct="0">
                        <a:lnSpc>
                          <a:spcPct val="100000"/>
                        </a:lnSpc>
                        <a:spcBef>
                          <a:spcPct val="0"/>
                        </a:spcBef>
                        <a:spcAft>
                          <a:spcPct val="20000"/>
                        </a:spcAft>
                        <a:buClrTx/>
                        <a:buSzPct val="90000"/>
                        <a:buFont typeface="Arial Unicode MS" pitchFamily="34" charset="-122"/>
                        <a:buChar char="•"/>
                        <a:tabLst/>
                      </a:pPr>
                      <a:r>
                        <a:rPr lang="zh-CN" altLang="en-US" sz="1200" u="none" strike="noStrike" kern="1200" dirty="0">
                          <a:latin typeface="+mj-lt"/>
                        </a:rPr>
                        <a:t>会计基础工作规范、财务报表的编制符合企业会计准则和相关会计制度的规定</a:t>
                      </a:r>
                    </a:p>
                    <a:p>
                      <a:pPr marL="180975" marR="0" lvl="0" indent="-180975" algn="l" defTabSz="914400" rtl="0" eaLnBrk="0" fontAlgn="base" latinLnBrk="0" hangingPunct="0">
                        <a:lnSpc>
                          <a:spcPct val="100000"/>
                        </a:lnSpc>
                        <a:spcBef>
                          <a:spcPct val="0"/>
                        </a:spcBef>
                        <a:spcAft>
                          <a:spcPct val="20000"/>
                        </a:spcAft>
                        <a:buClrTx/>
                        <a:buSzPct val="90000"/>
                        <a:buFont typeface="Arial Unicode MS" pitchFamily="34" charset="-122"/>
                        <a:buChar char="•"/>
                        <a:tabLst/>
                      </a:pPr>
                      <a:r>
                        <a:rPr lang="zh-CN" altLang="en-US" sz="1200" u="none" strike="noStrike" kern="1200" dirty="0">
                          <a:latin typeface="+mj-lt"/>
                        </a:rPr>
                        <a:t>内部控制制度健全且被有效执行，能够合理保证财务报告的可靠性、生产经营的合法性、营运的效率与效果，并由注册会计师出具了无保留意见的内部控制鉴证报告</a:t>
                      </a:r>
                    </a:p>
                    <a:p>
                      <a:pPr marL="180975" marR="0" lvl="0" indent="-180975" algn="l" defTabSz="914400" rtl="0" eaLnBrk="0" fontAlgn="base" latinLnBrk="0" hangingPunct="0">
                        <a:lnSpc>
                          <a:spcPct val="100000"/>
                        </a:lnSpc>
                        <a:spcBef>
                          <a:spcPct val="0"/>
                        </a:spcBef>
                        <a:spcAft>
                          <a:spcPct val="20000"/>
                        </a:spcAft>
                        <a:buClrTx/>
                        <a:buSzPct val="90000"/>
                        <a:buFont typeface="Arial Unicode MS" pitchFamily="34" charset="-122"/>
                        <a:buChar char="•"/>
                        <a:tabLst/>
                      </a:pPr>
                      <a:r>
                        <a:rPr lang="zh-CN" altLang="en-US" sz="1200" u="none" strike="noStrike" kern="1200" dirty="0">
                          <a:latin typeface="+mj-lt"/>
                        </a:rPr>
                        <a:t>公司章程中已明确对外担保的审批权限和审议程序，不存在为控股股东、实际控制人及其控制的其他企业进行违规担保的情形</a:t>
                      </a:r>
                    </a:p>
                    <a:p>
                      <a:pPr marL="180975" marR="0" lvl="0" indent="-180975" algn="l" defTabSz="914400" rtl="0" eaLnBrk="0" fontAlgn="base" latinLnBrk="0" hangingPunct="0">
                        <a:lnSpc>
                          <a:spcPct val="100000"/>
                        </a:lnSpc>
                        <a:spcBef>
                          <a:spcPct val="0"/>
                        </a:spcBef>
                        <a:spcAft>
                          <a:spcPct val="20000"/>
                        </a:spcAft>
                        <a:buClrTx/>
                        <a:buSzPct val="90000"/>
                        <a:buFont typeface="Arial Unicode MS" pitchFamily="34" charset="-122"/>
                        <a:buChar char="•"/>
                        <a:tabLst/>
                      </a:pPr>
                      <a:r>
                        <a:rPr lang="zh-CN" altLang="en-US" sz="1200" u="none" strike="noStrike" kern="1200" dirty="0">
                          <a:latin typeface="+mj-lt"/>
                        </a:rPr>
                        <a:t>有严格的资金管理制度，不得有资金被控股股东、实际控制人及其控制的其他企业以借款、代偿债务、代垫款项或者其他方式占用的情形</a:t>
                      </a:r>
                    </a:p>
                    <a:p>
                      <a:pPr marL="180975" marR="0" lvl="0" indent="-180975" algn="l" defTabSz="914400" rtl="0" eaLnBrk="0" fontAlgn="base" latinLnBrk="0" hangingPunct="0">
                        <a:lnSpc>
                          <a:spcPct val="100000"/>
                        </a:lnSpc>
                        <a:spcBef>
                          <a:spcPct val="0"/>
                        </a:spcBef>
                        <a:spcAft>
                          <a:spcPct val="20000"/>
                        </a:spcAft>
                        <a:buClrTx/>
                        <a:buSzPct val="90000"/>
                        <a:buFont typeface="Arial Unicode MS" pitchFamily="34" charset="-122"/>
                        <a:buChar char="•"/>
                        <a:tabLst/>
                      </a:pPr>
                      <a:r>
                        <a:rPr lang="zh-CN" altLang="en-US" sz="1200" u="none" strike="noStrike" kern="1200" dirty="0">
                          <a:latin typeface="+mj-lt"/>
                        </a:rPr>
                        <a:t>最近三年没有重大的违反行为</a:t>
                      </a:r>
                      <a:endParaRPr lang="zh-CN" altLang="en-GB" sz="1200" b="0" i="0" u="none" strike="noStrike" kern="1200" dirty="0">
                        <a:solidFill>
                          <a:srgbClr val="030405"/>
                        </a:solidFill>
                        <a:latin typeface="+mj-lt"/>
                        <a:ea typeface="宋体" panose="02010600030101010101" pitchFamily="2" charset="-122"/>
                        <a:cs typeface="+mn-cs"/>
                      </a:endParaRPr>
                    </a:p>
                  </a:txBody>
                  <a:tcPr marL="91404" marR="91404" marT="45701" marB="45701" horzOverflow="overflow"/>
                </a:tc>
                <a:tc hMerge="1">
                  <a:txBody>
                    <a:bodyPr/>
                    <a:lstStyle/>
                    <a:p>
                      <a:endParaRPr lang="en-US"/>
                    </a:p>
                  </a:txBody>
                  <a:tcPr/>
                </a:tc>
                <a:extLst>
                  <a:ext uri="{0D108BD9-81ED-4DB2-BD59-A6C34878D82A}">
                    <a16:rowId xmlns:a16="http://schemas.microsoft.com/office/drawing/2014/main" xmlns="" val="10001"/>
                  </a:ext>
                </a:extLst>
              </a:tr>
              <a:tr h="1224136">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endParaRPr lang="en-US" altLang="zh-CN" sz="1400" u="none" strike="noStrike" kern="1200" dirty="0">
                        <a:latin typeface="+mj-lt"/>
                      </a:endParaRPr>
                    </a:p>
                    <a:p>
                      <a:pPr marL="0" marR="0" lvl="0" indent="0" algn="l" defTabSz="914400" rtl="0" eaLnBrk="1" fontAlgn="t" latinLnBrk="0" hangingPunct="1">
                        <a:lnSpc>
                          <a:spcPct val="100000"/>
                        </a:lnSpc>
                        <a:spcBef>
                          <a:spcPct val="0"/>
                        </a:spcBef>
                        <a:spcAft>
                          <a:spcPct val="0"/>
                        </a:spcAft>
                        <a:buClrTx/>
                        <a:buSzTx/>
                        <a:buFontTx/>
                        <a:buNone/>
                        <a:tabLst/>
                      </a:pPr>
                      <a:r>
                        <a:rPr lang="en-US" altLang="zh-CN" sz="1400" u="none" strike="noStrike" kern="1200" dirty="0">
                          <a:latin typeface="+mj-lt"/>
                        </a:rPr>
                        <a:t>  </a:t>
                      </a:r>
                      <a:r>
                        <a:rPr lang="zh-CN" altLang="en-GB" sz="1400" u="none" strike="noStrike" kern="1200" dirty="0">
                          <a:latin typeface="+mj-lt"/>
                        </a:rPr>
                        <a:t>募集资金</a:t>
                      </a:r>
                      <a:endParaRPr lang="zh-CN" altLang="en-GB" sz="1400" b="1" i="0" u="none" strike="noStrike" kern="1200" dirty="0">
                        <a:solidFill>
                          <a:schemeClr val="bg1"/>
                        </a:solidFill>
                        <a:latin typeface="+mj-lt"/>
                        <a:ea typeface="宋体" pitchFamily="2" charset="-122"/>
                        <a:cs typeface="+mn-cs"/>
                      </a:endParaRPr>
                    </a:p>
                  </a:txBody>
                  <a:tcPr marL="91404" marR="91404" marT="45717" marB="45717" horzOverflow="overflow"/>
                </a:tc>
                <a:tc gridSpan="2">
                  <a:txBody>
                    <a:bodyPr/>
                    <a:lstStyle/>
                    <a:p>
                      <a:pPr marL="342900" marR="0" lvl="0" indent="-342900" algn="l" defTabSz="914400" rtl="0" eaLnBrk="1" fontAlgn="t" latinLnBrk="0" hangingPunct="1">
                        <a:lnSpc>
                          <a:spcPct val="150000"/>
                        </a:lnSpc>
                        <a:spcBef>
                          <a:spcPct val="0"/>
                        </a:spcBef>
                        <a:spcAft>
                          <a:spcPct val="0"/>
                        </a:spcAft>
                        <a:buClrTx/>
                        <a:buSzTx/>
                        <a:buFont typeface="Arial" pitchFamily="34" charset="0"/>
                        <a:buChar char="•"/>
                        <a:tabLst/>
                      </a:pPr>
                      <a:r>
                        <a:rPr lang="zh-CN" altLang="en-GB" sz="1200" u="none" strike="noStrike" kern="1200" dirty="0">
                          <a:latin typeface="+mj-lt"/>
                        </a:rPr>
                        <a:t>用于主营业务，并有明确的用途</a:t>
                      </a:r>
                    </a:p>
                    <a:p>
                      <a:pPr marL="342900" marR="0" lvl="0" indent="-342900" algn="l" defTabSz="914400" rtl="0" eaLnBrk="1" fontAlgn="t" latinLnBrk="0" hangingPunct="1">
                        <a:lnSpc>
                          <a:spcPct val="150000"/>
                        </a:lnSpc>
                        <a:spcBef>
                          <a:spcPct val="0"/>
                        </a:spcBef>
                        <a:spcAft>
                          <a:spcPct val="0"/>
                        </a:spcAft>
                        <a:buClrTx/>
                        <a:buSzTx/>
                        <a:buFont typeface="Arial" pitchFamily="34" charset="0"/>
                        <a:buChar char="•"/>
                        <a:tabLst/>
                      </a:pPr>
                      <a:r>
                        <a:rPr lang="zh-CN" altLang="en-GB" sz="1200" u="none" strike="noStrike" kern="1200" dirty="0">
                          <a:latin typeface="+mj-lt"/>
                        </a:rPr>
                        <a:t>与现有生产经营规模、财务状况、技术水平和管理能力相适应</a:t>
                      </a:r>
                    </a:p>
                    <a:p>
                      <a:pPr marL="342900" marR="0" lvl="0" indent="-342900" algn="l" defTabSz="914400" rtl="0" eaLnBrk="1" fontAlgn="t" latinLnBrk="0" hangingPunct="1">
                        <a:lnSpc>
                          <a:spcPct val="150000"/>
                        </a:lnSpc>
                        <a:spcBef>
                          <a:spcPct val="0"/>
                        </a:spcBef>
                        <a:spcAft>
                          <a:spcPct val="0"/>
                        </a:spcAft>
                        <a:buClrTx/>
                        <a:buSzTx/>
                        <a:buFont typeface="Arial" pitchFamily="34" charset="0"/>
                        <a:buChar char="•"/>
                        <a:tabLst/>
                      </a:pPr>
                      <a:r>
                        <a:rPr lang="zh-CN" altLang="en-GB" sz="1200" u="none" strike="noStrike" kern="1200" dirty="0">
                          <a:latin typeface="+mj-lt"/>
                        </a:rPr>
                        <a:t>项目当符合国家产业政策、投资管理、环境保护、土地管理以及其他法律、法规和规章的规定</a:t>
                      </a:r>
                    </a:p>
                    <a:p>
                      <a:pPr marL="342900" marR="0" lvl="0" indent="-342900" algn="l" defTabSz="914400" rtl="0" eaLnBrk="1" fontAlgn="t" latinLnBrk="0" hangingPunct="1">
                        <a:lnSpc>
                          <a:spcPct val="150000"/>
                        </a:lnSpc>
                        <a:spcBef>
                          <a:spcPct val="0"/>
                        </a:spcBef>
                        <a:spcAft>
                          <a:spcPct val="0"/>
                        </a:spcAft>
                        <a:buClrTx/>
                        <a:buSzTx/>
                        <a:buFont typeface="Arial" pitchFamily="34" charset="0"/>
                        <a:buChar char="•"/>
                        <a:tabLst/>
                      </a:pPr>
                      <a:r>
                        <a:rPr lang="zh-CN" altLang="en-GB" sz="1200" u="none" strike="noStrike" kern="1200" dirty="0">
                          <a:latin typeface="+mj-lt"/>
                        </a:rPr>
                        <a:t>不会产生同业竞争或者对发行人的独立性产生不利影响</a:t>
                      </a:r>
                      <a:endParaRPr lang="zh-CN" altLang="en-GB" sz="1200" b="0" i="0" u="none" strike="noStrike" kern="1200" dirty="0">
                        <a:solidFill>
                          <a:srgbClr val="030405"/>
                        </a:solidFill>
                        <a:latin typeface="+mj-lt"/>
                        <a:ea typeface="宋体" panose="02010600030101010101" pitchFamily="2" charset="-122"/>
                        <a:cs typeface="+mn-cs"/>
                      </a:endParaRPr>
                    </a:p>
                  </a:txBody>
                  <a:tcPr marL="91404" marR="91404" marT="45717" marB="45717" horzOverflow="overflow"/>
                </a:tc>
                <a:tc hMerge="1">
                  <a:txBody>
                    <a:bodyPr/>
                    <a:lstStyle/>
                    <a:p>
                      <a:endParaRPr lang="en-US"/>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2656802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714400"/>
            <a:ext cx="8077200" cy="914400"/>
          </a:xfrm>
        </p:spPr>
        <p:txBody>
          <a:bodyPr vert="horz" lIns="0" tIns="0" rIns="0" bIns="0" rtlCol="0" anchor="t" anchorCtr="0">
            <a:noAutofit/>
          </a:bodyPr>
          <a:lstStyle/>
          <a:p>
            <a:r>
              <a:rPr lang="en-US" altLang="zh-CN" i="0" dirty="0">
                <a:ea typeface="+mn-ea"/>
              </a:rPr>
              <a:t>A</a:t>
            </a:r>
            <a:r>
              <a:rPr lang="zh-CN" altLang="en-US" i="0" dirty="0">
                <a:ea typeface="+mn-ea"/>
              </a:rPr>
              <a:t>股</a:t>
            </a:r>
            <a:r>
              <a:rPr lang="en-US" altLang="zh-CN" i="0" dirty="0">
                <a:ea typeface="+mn-ea"/>
              </a:rPr>
              <a:t>IPO</a:t>
            </a:r>
            <a:r>
              <a:rPr lang="zh-CN" altLang="en-US" i="0" dirty="0">
                <a:ea typeface="宋体" panose="02010600030101010101" pitchFamily="2" charset="-122"/>
              </a:rPr>
              <a:t>时间表及审核流程</a:t>
            </a:r>
            <a:endParaRPr lang="en-GB" altLang="en-US" i="0" dirty="0">
              <a:ea typeface="宋体" panose="02010600030101010101" pitchFamily="2" charset="-122"/>
            </a:endParaRPr>
          </a:p>
        </p:txBody>
      </p:sp>
      <p:cxnSp>
        <p:nvCxnSpPr>
          <p:cNvPr id="34" name="Shape 3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3" name="Slide Number Placeholder 42"/>
          <p:cNvSpPr>
            <a:spLocks noGrp="1"/>
          </p:cNvSpPr>
          <p:nvPr>
            <p:ph type="sldNum" sz="quarter" idx="4"/>
          </p:nvPr>
        </p:nvSpPr>
        <p:spPr/>
        <p:txBody>
          <a:bodyPr/>
          <a:lstStyle/>
          <a:p>
            <a:fld id="{9EBD5762-3BDC-484D-9503-7EA6D5A9A8CE}" type="slidenum">
              <a:rPr lang="en-US" smtClean="0">
                <a:solidFill>
                  <a:srgbClr val="000000"/>
                </a:solidFill>
                <a:latin typeface="+mj-lt"/>
                <a:ea typeface="+mn-ea"/>
              </a:rPr>
              <a:pPr/>
              <a:t>17</a:t>
            </a:fld>
            <a:endParaRPr lang="en-US" dirty="0">
              <a:solidFill>
                <a:srgbClr val="000000"/>
              </a:solidFill>
              <a:latin typeface="+mj-lt"/>
              <a:ea typeface="+mn-ea"/>
            </a:endParaRPr>
          </a:p>
        </p:txBody>
      </p:sp>
      <p:sp>
        <p:nvSpPr>
          <p:cNvPr id="38" name="Freeform 5"/>
          <p:cNvSpPr>
            <a:spLocks/>
          </p:cNvSpPr>
          <p:nvPr/>
        </p:nvSpPr>
        <p:spPr bwMode="auto">
          <a:xfrm rot="-5400000">
            <a:off x="8179594" y="2934494"/>
            <a:ext cx="258762" cy="603250"/>
          </a:xfrm>
          <a:custGeom>
            <a:avLst/>
            <a:gdLst>
              <a:gd name="T0" fmla="*/ 2147483647 w 234"/>
              <a:gd name="T1" fmla="*/ 2147483647 h 486"/>
              <a:gd name="T2" fmla="*/ 2147483647 w 234"/>
              <a:gd name="T3" fmla="*/ 2147483647 h 486"/>
              <a:gd name="T4" fmla="*/ 2147483647 w 234"/>
              <a:gd name="T5" fmla="*/ 0 h 486"/>
              <a:gd name="T6" fmla="*/ 2147483647 w 234"/>
              <a:gd name="T7" fmla="*/ 0 h 486"/>
              <a:gd name="T8" fmla="*/ 2147483647 w 234"/>
              <a:gd name="T9" fmla="*/ 2147483647 h 486"/>
              <a:gd name="T10" fmla="*/ 0 w 234"/>
              <a:gd name="T11" fmla="*/ 2147483647 h 486"/>
              <a:gd name="T12" fmla="*/ 2147483647 w 234"/>
              <a:gd name="T13" fmla="*/ 2147483647 h 486"/>
              <a:gd name="T14" fmla="*/ 2147483647 w 234"/>
              <a:gd name="T15" fmla="*/ 2147483647 h 486"/>
              <a:gd name="T16" fmla="*/ 0 60000 65536"/>
              <a:gd name="T17" fmla="*/ 0 60000 65536"/>
              <a:gd name="T18" fmla="*/ 0 60000 65536"/>
              <a:gd name="T19" fmla="*/ 0 60000 65536"/>
              <a:gd name="T20" fmla="*/ 0 60000 65536"/>
              <a:gd name="T21" fmla="*/ 0 60000 65536"/>
              <a:gd name="T22" fmla="*/ 0 60000 65536"/>
              <a:gd name="T23" fmla="*/ 0 60000 65536"/>
              <a:gd name="T24" fmla="*/ 0 w 234"/>
              <a:gd name="T25" fmla="*/ 0 h 486"/>
              <a:gd name="T26" fmla="*/ 234 w 234"/>
              <a:gd name="T27" fmla="*/ 486 h 48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4" h="486">
                <a:moveTo>
                  <a:pt x="233" y="354"/>
                </a:moveTo>
                <a:lnTo>
                  <a:pt x="170" y="354"/>
                </a:lnTo>
                <a:lnTo>
                  <a:pt x="170" y="0"/>
                </a:lnTo>
                <a:lnTo>
                  <a:pt x="62" y="0"/>
                </a:lnTo>
                <a:lnTo>
                  <a:pt x="62" y="354"/>
                </a:lnTo>
                <a:lnTo>
                  <a:pt x="0" y="354"/>
                </a:lnTo>
                <a:lnTo>
                  <a:pt x="116" y="485"/>
                </a:lnTo>
                <a:lnTo>
                  <a:pt x="233" y="354"/>
                </a:lnTo>
              </a:path>
            </a:pathLst>
          </a:custGeom>
          <a:solidFill>
            <a:schemeClr val="tx2"/>
          </a:solidFill>
          <a:ln w="9525" cap="flat" cmpd="sng">
            <a:solidFill>
              <a:srgbClr val="CCFFCC"/>
            </a:solidFill>
            <a:prstDash val="solid"/>
            <a:round/>
            <a:headEnd/>
            <a:tailEnd/>
          </a:ln>
        </p:spPr>
        <p:txBody>
          <a:bodyPr wrap="none" anchor="ctr"/>
          <a:lstStyle/>
          <a:p>
            <a:endParaRPr lang="en-GB" dirty="0">
              <a:latin typeface="+mj-lt"/>
              <a:ea typeface="+mn-ea"/>
            </a:endParaRPr>
          </a:p>
        </p:txBody>
      </p:sp>
      <p:sp>
        <p:nvSpPr>
          <p:cNvPr id="39" name="AutoShape 9"/>
          <p:cNvSpPr>
            <a:spLocks/>
          </p:cNvSpPr>
          <p:nvPr/>
        </p:nvSpPr>
        <p:spPr bwMode="auto">
          <a:xfrm rot="5400000">
            <a:off x="3382169" y="-786606"/>
            <a:ext cx="200025" cy="5853113"/>
          </a:xfrm>
          <a:prstGeom prst="leftBrace">
            <a:avLst>
              <a:gd name="adj1" fmla="val 102688"/>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NZ" sz="1400" dirty="0">
              <a:latin typeface="+mj-lt"/>
              <a:ea typeface="+mn-ea"/>
            </a:endParaRPr>
          </a:p>
        </p:txBody>
      </p:sp>
      <p:sp>
        <p:nvSpPr>
          <p:cNvPr id="40" name="Text Box 14"/>
          <p:cNvSpPr txBox="1">
            <a:spLocks noChangeArrowheads="1"/>
          </p:cNvSpPr>
          <p:nvPr/>
        </p:nvSpPr>
        <p:spPr bwMode="auto">
          <a:xfrm>
            <a:off x="1763713" y="5441950"/>
            <a:ext cx="43957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rgbClr val="404040"/>
                </a:solidFill>
                <a:latin typeface="楷体_GB2312" pitchFamily="49" charset="-122"/>
                <a:ea typeface="楷体_GB2312" pitchFamily="49" charset="-122"/>
              </a:defRPr>
            </a:lvl1pPr>
            <a:lvl2pPr marL="742950" indent="-285750" eaLnBrk="0" hangingPunct="0">
              <a:defRPr>
                <a:solidFill>
                  <a:srgbClr val="404040"/>
                </a:solidFill>
                <a:latin typeface="楷体_GB2312" pitchFamily="49" charset="-122"/>
                <a:ea typeface="楷体_GB2312" pitchFamily="49" charset="-122"/>
              </a:defRPr>
            </a:lvl2pPr>
            <a:lvl3pPr marL="1143000" indent="-228600" eaLnBrk="0" hangingPunct="0">
              <a:defRPr>
                <a:solidFill>
                  <a:srgbClr val="404040"/>
                </a:solidFill>
                <a:latin typeface="楷体_GB2312" pitchFamily="49" charset="-122"/>
                <a:ea typeface="楷体_GB2312" pitchFamily="49" charset="-122"/>
              </a:defRPr>
            </a:lvl3pPr>
            <a:lvl4pPr marL="1600200" indent="-228600" eaLnBrk="0" hangingPunct="0">
              <a:defRPr>
                <a:solidFill>
                  <a:srgbClr val="404040"/>
                </a:solidFill>
                <a:latin typeface="楷体_GB2312" pitchFamily="49" charset="-122"/>
                <a:ea typeface="楷体_GB2312" pitchFamily="49" charset="-122"/>
              </a:defRPr>
            </a:lvl4pPr>
            <a:lvl5pPr marL="2057400" indent="-228600" eaLnBrk="0" hangingPunct="0">
              <a:defRPr>
                <a:solidFill>
                  <a:srgbClr val="404040"/>
                </a:solidFill>
                <a:latin typeface="楷体_GB2312" pitchFamily="49" charset="-122"/>
                <a:ea typeface="楷体_GB2312" pitchFamily="49" charset="-122"/>
              </a:defRPr>
            </a:lvl5pPr>
            <a:lvl6pPr marL="2514600" indent="-228600" eaLnBrk="0" fontAlgn="base" hangingPunct="0">
              <a:spcBef>
                <a:spcPct val="0"/>
              </a:spcBef>
              <a:spcAft>
                <a:spcPct val="0"/>
              </a:spcAft>
              <a:defRPr>
                <a:solidFill>
                  <a:srgbClr val="404040"/>
                </a:solidFill>
                <a:latin typeface="楷体_GB2312" pitchFamily="49" charset="-122"/>
                <a:ea typeface="楷体_GB2312" pitchFamily="49" charset="-122"/>
              </a:defRPr>
            </a:lvl6pPr>
            <a:lvl7pPr marL="2971800" indent="-228600" eaLnBrk="0" fontAlgn="base" hangingPunct="0">
              <a:spcBef>
                <a:spcPct val="0"/>
              </a:spcBef>
              <a:spcAft>
                <a:spcPct val="0"/>
              </a:spcAft>
              <a:defRPr>
                <a:solidFill>
                  <a:srgbClr val="404040"/>
                </a:solidFill>
                <a:latin typeface="楷体_GB2312" pitchFamily="49" charset="-122"/>
                <a:ea typeface="楷体_GB2312" pitchFamily="49" charset="-122"/>
              </a:defRPr>
            </a:lvl7pPr>
            <a:lvl8pPr marL="3429000" indent="-228600" eaLnBrk="0" fontAlgn="base" hangingPunct="0">
              <a:spcBef>
                <a:spcPct val="0"/>
              </a:spcBef>
              <a:spcAft>
                <a:spcPct val="0"/>
              </a:spcAft>
              <a:defRPr>
                <a:solidFill>
                  <a:srgbClr val="404040"/>
                </a:solidFill>
                <a:latin typeface="楷体_GB2312" pitchFamily="49" charset="-122"/>
                <a:ea typeface="楷体_GB2312" pitchFamily="49" charset="-122"/>
              </a:defRPr>
            </a:lvl8pPr>
            <a:lvl9pPr marL="3886200" indent="-228600" eaLnBrk="0" fontAlgn="base" hangingPunct="0">
              <a:spcBef>
                <a:spcPct val="0"/>
              </a:spcBef>
              <a:spcAft>
                <a:spcPct val="0"/>
              </a:spcAft>
              <a:defRPr>
                <a:solidFill>
                  <a:srgbClr val="404040"/>
                </a:solidFill>
                <a:latin typeface="楷体_GB2312" pitchFamily="49" charset="-122"/>
                <a:ea typeface="楷体_GB2312" pitchFamily="49" charset="-122"/>
              </a:defRPr>
            </a:lvl9pPr>
          </a:lstStyle>
          <a:p>
            <a:pPr algn="ctr" eaLnBrk="1" hangingPunct="1">
              <a:spcBef>
                <a:spcPct val="50000"/>
              </a:spcBef>
            </a:pPr>
            <a:r>
              <a:rPr lang="zh-CN" altLang="en-US" sz="1400" dirty="0">
                <a:solidFill>
                  <a:schemeClr val="tx1"/>
                </a:solidFill>
                <a:latin typeface="+mj-lt"/>
                <a:ea typeface="+mn-ea"/>
              </a:rPr>
              <a:t>审计、尽职调查、评估、</a:t>
            </a:r>
            <a:r>
              <a:rPr lang="zh-CN" altLang="en-GB" sz="1400" dirty="0">
                <a:solidFill>
                  <a:schemeClr val="tx1"/>
                </a:solidFill>
                <a:latin typeface="+mj-lt"/>
                <a:ea typeface="+mn-ea"/>
              </a:rPr>
              <a:t>准备招股说明书和其他文件</a:t>
            </a:r>
            <a:endParaRPr lang="en-GB" sz="1400" dirty="0">
              <a:solidFill>
                <a:schemeClr val="tx1"/>
              </a:solidFill>
              <a:latin typeface="+mj-lt"/>
              <a:ea typeface="+mn-ea"/>
            </a:endParaRPr>
          </a:p>
        </p:txBody>
      </p:sp>
      <p:sp>
        <p:nvSpPr>
          <p:cNvPr id="41" name="Text Box 18"/>
          <p:cNvSpPr txBox="1">
            <a:spLocks noChangeArrowheads="1"/>
          </p:cNvSpPr>
          <p:nvPr/>
        </p:nvSpPr>
        <p:spPr bwMode="auto">
          <a:xfrm>
            <a:off x="1230313" y="1773238"/>
            <a:ext cx="3706812" cy="307777"/>
          </a:xfrm>
          <a:prstGeom prst="rect">
            <a:avLst/>
          </a:prstGeom>
          <a:noFill/>
          <a:ln w="9525" algn="ctr">
            <a:noFill/>
            <a:miter lim="800000"/>
            <a:headEnd/>
            <a:tailEnd/>
          </a:ln>
        </p:spPr>
        <p:txBody>
          <a:bodyPr>
            <a:spAutoFit/>
          </a:bodyPr>
          <a:lstStyle/>
          <a:p>
            <a:pPr algn="ctr">
              <a:spcBef>
                <a:spcPct val="50000"/>
              </a:spcBef>
              <a:defRPr/>
            </a:pPr>
            <a:r>
              <a:rPr lang="zh-CN" altLang="en-US" sz="1400" dirty="0">
                <a:solidFill>
                  <a:schemeClr val="tx1"/>
                </a:solidFill>
                <a:latin typeface="+mj-lt"/>
                <a:ea typeface="+mn-ea"/>
              </a:rPr>
              <a:t>财务报表期间</a:t>
            </a:r>
            <a:r>
              <a:rPr lang="en-US" altLang="zh-CN" sz="1400" dirty="0">
                <a:latin typeface="+mj-lt"/>
                <a:ea typeface="+mn-ea"/>
              </a:rPr>
              <a:t>: </a:t>
            </a:r>
            <a:r>
              <a:rPr lang="en-GB" sz="1400" dirty="0">
                <a:solidFill>
                  <a:schemeClr val="tx1"/>
                </a:solidFill>
                <a:latin typeface="+mj-lt"/>
                <a:ea typeface="+mn-ea"/>
              </a:rPr>
              <a:t>3</a:t>
            </a:r>
            <a:r>
              <a:rPr lang="zh-CN" altLang="en-US" sz="1400" dirty="0">
                <a:solidFill>
                  <a:schemeClr val="tx1"/>
                </a:solidFill>
                <a:latin typeface="+mj-lt"/>
                <a:ea typeface="+mn-ea"/>
              </a:rPr>
              <a:t>年</a:t>
            </a:r>
            <a:r>
              <a:rPr lang="en-GB" sz="1400" dirty="0">
                <a:solidFill>
                  <a:schemeClr val="tx1"/>
                </a:solidFill>
                <a:latin typeface="+mj-lt"/>
                <a:ea typeface="+mn-ea"/>
              </a:rPr>
              <a:t>+1</a:t>
            </a:r>
            <a:r>
              <a:rPr lang="zh-CN" altLang="en-US" sz="1400" dirty="0">
                <a:solidFill>
                  <a:schemeClr val="tx1"/>
                </a:solidFill>
                <a:latin typeface="+mj-lt"/>
                <a:ea typeface="+mn-ea"/>
              </a:rPr>
              <a:t>期</a:t>
            </a:r>
            <a:r>
              <a:rPr lang="en-GB" altLang="zh-CN" sz="1400" dirty="0">
                <a:solidFill>
                  <a:schemeClr val="tx1"/>
                </a:solidFill>
                <a:latin typeface="+mj-lt"/>
                <a:ea typeface="+mn-ea"/>
              </a:rPr>
              <a:t> </a:t>
            </a:r>
            <a:endParaRPr lang="zh-CN" altLang="en-GB" sz="1400" dirty="0">
              <a:solidFill>
                <a:schemeClr val="tx1"/>
              </a:solidFill>
              <a:latin typeface="+mj-lt"/>
              <a:ea typeface="+mn-ea"/>
            </a:endParaRPr>
          </a:p>
        </p:txBody>
      </p:sp>
      <p:sp>
        <p:nvSpPr>
          <p:cNvPr id="42" name="AutoShape 9"/>
          <p:cNvSpPr>
            <a:spLocks/>
          </p:cNvSpPr>
          <p:nvPr/>
        </p:nvSpPr>
        <p:spPr bwMode="auto">
          <a:xfrm rot="5400000" flipH="1">
            <a:off x="3694906" y="2685257"/>
            <a:ext cx="290513" cy="5137150"/>
          </a:xfrm>
          <a:prstGeom prst="leftBrace">
            <a:avLst>
              <a:gd name="adj1" fmla="val 102742"/>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NZ" sz="1400" dirty="0">
              <a:latin typeface="+mj-lt"/>
              <a:ea typeface="+mn-ea"/>
            </a:endParaRPr>
          </a:p>
        </p:txBody>
      </p:sp>
      <p:sp>
        <p:nvSpPr>
          <p:cNvPr id="44" name="Rectangle 3"/>
          <p:cNvSpPr>
            <a:spLocks noChangeArrowheads="1"/>
          </p:cNvSpPr>
          <p:nvPr/>
        </p:nvSpPr>
        <p:spPr bwMode="auto">
          <a:xfrm>
            <a:off x="534988" y="3186113"/>
            <a:ext cx="7939087" cy="13335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NZ" sz="1400" dirty="0">
              <a:latin typeface="+mj-lt"/>
              <a:ea typeface="+mn-ea"/>
            </a:endParaRPr>
          </a:p>
        </p:txBody>
      </p:sp>
      <p:sp>
        <p:nvSpPr>
          <p:cNvPr id="45" name="AutoShape 8"/>
          <p:cNvSpPr>
            <a:spLocks/>
          </p:cNvSpPr>
          <p:nvPr/>
        </p:nvSpPr>
        <p:spPr bwMode="auto">
          <a:xfrm rot="5400000">
            <a:off x="2613025" y="2713038"/>
            <a:ext cx="254000" cy="533400"/>
          </a:xfrm>
          <a:prstGeom prst="leftBrace">
            <a:avLst>
              <a:gd name="adj1" fmla="val 25074"/>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NZ" sz="1400" dirty="0">
              <a:latin typeface="+mj-lt"/>
              <a:ea typeface="+mn-ea"/>
            </a:endParaRPr>
          </a:p>
        </p:txBody>
      </p:sp>
      <p:sp>
        <p:nvSpPr>
          <p:cNvPr id="46" name="AutoShape 11"/>
          <p:cNvSpPr>
            <a:spLocks/>
          </p:cNvSpPr>
          <p:nvPr/>
        </p:nvSpPr>
        <p:spPr bwMode="auto">
          <a:xfrm rot="5400000">
            <a:off x="4852194" y="2016919"/>
            <a:ext cx="244475" cy="1935163"/>
          </a:xfrm>
          <a:prstGeom prst="leftBrace">
            <a:avLst>
              <a:gd name="adj1" fmla="val 31406"/>
              <a:gd name="adj2" fmla="val 50074"/>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NZ" sz="1400" dirty="0">
              <a:latin typeface="+mj-lt"/>
              <a:ea typeface="+mn-ea"/>
            </a:endParaRPr>
          </a:p>
        </p:txBody>
      </p:sp>
      <p:sp>
        <p:nvSpPr>
          <p:cNvPr id="47" name="Text Box 17"/>
          <p:cNvSpPr txBox="1">
            <a:spLocks noChangeArrowheads="1"/>
          </p:cNvSpPr>
          <p:nvPr/>
        </p:nvSpPr>
        <p:spPr bwMode="auto">
          <a:xfrm>
            <a:off x="1004888" y="2239963"/>
            <a:ext cx="1697037" cy="738664"/>
          </a:xfrm>
          <a:prstGeom prst="rect">
            <a:avLst/>
          </a:prstGeom>
          <a:noFill/>
          <a:ln w="9525" algn="ctr">
            <a:noFill/>
            <a:miter lim="800000"/>
            <a:headEnd/>
            <a:tailEnd/>
          </a:ln>
        </p:spPr>
        <p:txBody>
          <a:bodyPr>
            <a:spAutoFit/>
          </a:bodyPr>
          <a:lstStyle/>
          <a:p>
            <a:pPr algn="ctr">
              <a:defRPr/>
            </a:pPr>
            <a:r>
              <a:rPr lang="zh-CN" altLang="en-GB" sz="1400" dirty="0">
                <a:solidFill>
                  <a:schemeClr val="tx1"/>
                </a:solidFill>
                <a:latin typeface="+mj-lt"/>
                <a:ea typeface="+mn-ea"/>
              </a:rPr>
              <a:t>重组改制</a:t>
            </a:r>
          </a:p>
          <a:p>
            <a:pPr algn="ctr">
              <a:defRPr/>
            </a:pPr>
            <a:r>
              <a:rPr lang="zh-CN" altLang="en-GB" sz="1400" dirty="0">
                <a:solidFill>
                  <a:schemeClr val="tx1"/>
                </a:solidFill>
                <a:latin typeface="+mj-lt"/>
                <a:ea typeface="+mn-ea"/>
              </a:rPr>
              <a:t>审计和评估</a:t>
            </a:r>
            <a:endParaRPr lang="en-GB" sz="1400" dirty="0">
              <a:solidFill>
                <a:schemeClr val="tx1"/>
              </a:solidFill>
              <a:latin typeface="+mj-lt"/>
              <a:ea typeface="+mn-ea"/>
            </a:endParaRPr>
          </a:p>
          <a:p>
            <a:pPr algn="ctr">
              <a:defRPr/>
            </a:pPr>
            <a:r>
              <a:rPr lang="en-GB" sz="1400" dirty="0">
                <a:solidFill>
                  <a:schemeClr val="tx1"/>
                </a:solidFill>
                <a:latin typeface="+mj-lt"/>
                <a:ea typeface="+mn-ea"/>
              </a:rPr>
              <a:t> 3–9 </a:t>
            </a:r>
            <a:r>
              <a:rPr lang="zh-CN" altLang="en-US" sz="1400" dirty="0">
                <a:solidFill>
                  <a:schemeClr val="tx1"/>
                </a:solidFill>
                <a:latin typeface="+mj-lt"/>
                <a:ea typeface="+mn-ea"/>
              </a:rPr>
              <a:t>个月</a:t>
            </a:r>
            <a:endParaRPr lang="en-GB" sz="1400" dirty="0">
              <a:solidFill>
                <a:schemeClr val="tx1"/>
              </a:solidFill>
              <a:latin typeface="+mj-lt"/>
              <a:ea typeface="+mn-ea"/>
            </a:endParaRPr>
          </a:p>
        </p:txBody>
      </p:sp>
      <p:sp>
        <p:nvSpPr>
          <p:cNvPr id="48" name="Text Box 23"/>
          <p:cNvSpPr txBox="1">
            <a:spLocks noChangeArrowheads="1"/>
          </p:cNvSpPr>
          <p:nvPr/>
        </p:nvSpPr>
        <p:spPr bwMode="auto">
          <a:xfrm>
            <a:off x="2139950" y="2640013"/>
            <a:ext cx="1200150" cy="307777"/>
          </a:xfrm>
          <a:prstGeom prst="rect">
            <a:avLst/>
          </a:prstGeom>
          <a:noFill/>
          <a:ln w="9525" algn="ctr">
            <a:noFill/>
            <a:miter lim="800000"/>
            <a:headEnd/>
            <a:tailEnd/>
          </a:ln>
        </p:spPr>
        <p:txBody>
          <a:bodyPr>
            <a:spAutoFit/>
          </a:bodyPr>
          <a:lstStyle/>
          <a:p>
            <a:pPr algn="ctr">
              <a:spcBef>
                <a:spcPct val="50000"/>
              </a:spcBef>
              <a:defRPr/>
            </a:pPr>
            <a:r>
              <a:rPr lang="en-GB" sz="1400" dirty="0">
                <a:solidFill>
                  <a:schemeClr val="tx1"/>
                </a:solidFill>
                <a:latin typeface="+mj-lt"/>
                <a:ea typeface="+mn-ea"/>
              </a:rPr>
              <a:t> </a:t>
            </a:r>
            <a:r>
              <a:rPr lang="en-GB" sz="1400" dirty="0">
                <a:latin typeface="+mj-lt"/>
                <a:ea typeface="+mn-ea"/>
              </a:rPr>
              <a:t>1</a:t>
            </a:r>
            <a:r>
              <a:rPr lang="en-GB" sz="1400" dirty="0">
                <a:solidFill>
                  <a:schemeClr val="tx1"/>
                </a:solidFill>
                <a:latin typeface="+mj-lt"/>
                <a:ea typeface="+mn-ea"/>
              </a:rPr>
              <a:t>–2 </a:t>
            </a:r>
            <a:r>
              <a:rPr lang="zh-CN" altLang="en-US" sz="1400" dirty="0">
                <a:solidFill>
                  <a:schemeClr val="tx1"/>
                </a:solidFill>
                <a:latin typeface="+mj-lt"/>
                <a:ea typeface="+mn-ea"/>
              </a:rPr>
              <a:t>个月</a:t>
            </a:r>
            <a:endParaRPr lang="en-GB" sz="1400" dirty="0">
              <a:solidFill>
                <a:schemeClr val="tx1"/>
              </a:solidFill>
              <a:latin typeface="+mj-lt"/>
              <a:ea typeface="+mn-ea"/>
            </a:endParaRPr>
          </a:p>
        </p:txBody>
      </p:sp>
      <p:sp>
        <p:nvSpPr>
          <p:cNvPr id="49" name="Line 24"/>
          <p:cNvSpPr>
            <a:spLocks noChangeShapeType="1"/>
          </p:cNvSpPr>
          <p:nvPr/>
        </p:nvSpPr>
        <p:spPr bwMode="auto">
          <a:xfrm flipH="1" flipV="1">
            <a:off x="2414588" y="3316288"/>
            <a:ext cx="0" cy="1058862"/>
          </a:xfrm>
          <a:prstGeom prst="line">
            <a:avLst/>
          </a:prstGeom>
          <a:noFill/>
          <a:ln w="381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latin typeface="+mj-lt"/>
              <a:ea typeface="+mn-ea"/>
            </a:endParaRPr>
          </a:p>
        </p:txBody>
      </p:sp>
      <p:sp>
        <p:nvSpPr>
          <p:cNvPr id="50" name="Line 25"/>
          <p:cNvSpPr>
            <a:spLocks noChangeShapeType="1"/>
          </p:cNvSpPr>
          <p:nvPr/>
        </p:nvSpPr>
        <p:spPr bwMode="auto">
          <a:xfrm flipV="1">
            <a:off x="1204913" y="3262313"/>
            <a:ext cx="0" cy="466725"/>
          </a:xfrm>
          <a:prstGeom prst="line">
            <a:avLst/>
          </a:prstGeom>
          <a:noFill/>
          <a:ln w="381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latin typeface="+mj-lt"/>
              <a:ea typeface="+mn-ea"/>
            </a:endParaRPr>
          </a:p>
        </p:txBody>
      </p:sp>
      <p:sp>
        <p:nvSpPr>
          <p:cNvPr id="51" name="Line 26"/>
          <p:cNvSpPr>
            <a:spLocks noChangeShapeType="1"/>
          </p:cNvSpPr>
          <p:nvPr/>
        </p:nvSpPr>
        <p:spPr bwMode="auto">
          <a:xfrm flipV="1">
            <a:off x="4006850" y="3328988"/>
            <a:ext cx="0" cy="466725"/>
          </a:xfrm>
          <a:prstGeom prst="line">
            <a:avLst/>
          </a:prstGeom>
          <a:noFill/>
          <a:ln w="381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latin typeface="+mj-lt"/>
              <a:ea typeface="+mn-ea"/>
            </a:endParaRPr>
          </a:p>
        </p:txBody>
      </p:sp>
      <p:sp>
        <p:nvSpPr>
          <p:cNvPr id="52" name="Line 28"/>
          <p:cNvSpPr>
            <a:spLocks noChangeShapeType="1"/>
          </p:cNvSpPr>
          <p:nvPr/>
        </p:nvSpPr>
        <p:spPr bwMode="auto">
          <a:xfrm flipV="1">
            <a:off x="5942013" y="3319463"/>
            <a:ext cx="0" cy="468312"/>
          </a:xfrm>
          <a:prstGeom prst="line">
            <a:avLst/>
          </a:prstGeom>
          <a:noFill/>
          <a:ln w="381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latin typeface="+mj-lt"/>
              <a:ea typeface="+mn-ea"/>
            </a:endParaRPr>
          </a:p>
        </p:txBody>
      </p:sp>
      <p:sp>
        <p:nvSpPr>
          <p:cNvPr id="53" name="Line 30"/>
          <p:cNvSpPr>
            <a:spLocks noChangeShapeType="1"/>
          </p:cNvSpPr>
          <p:nvPr/>
        </p:nvSpPr>
        <p:spPr bwMode="auto">
          <a:xfrm flipV="1">
            <a:off x="6408738" y="3332163"/>
            <a:ext cx="0" cy="1443037"/>
          </a:xfrm>
          <a:prstGeom prst="line">
            <a:avLst/>
          </a:prstGeom>
          <a:noFill/>
          <a:ln w="381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latin typeface="+mj-lt"/>
              <a:ea typeface="+mn-ea"/>
            </a:endParaRPr>
          </a:p>
        </p:txBody>
      </p:sp>
      <p:sp>
        <p:nvSpPr>
          <p:cNvPr id="54" name="Line 33"/>
          <p:cNvSpPr>
            <a:spLocks noChangeShapeType="1"/>
          </p:cNvSpPr>
          <p:nvPr/>
        </p:nvSpPr>
        <p:spPr bwMode="auto">
          <a:xfrm flipV="1">
            <a:off x="7205663" y="3319463"/>
            <a:ext cx="0" cy="468312"/>
          </a:xfrm>
          <a:prstGeom prst="line">
            <a:avLst/>
          </a:prstGeom>
          <a:noFill/>
          <a:ln w="381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latin typeface="+mj-lt"/>
              <a:ea typeface="+mn-ea"/>
            </a:endParaRPr>
          </a:p>
        </p:txBody>
      </p:sp>
      <p:sp>
        <p:nvSpPr>
          <p:cNvPr id="55" name="Line 36"/>
          <p:cNvSpPr>
            <a:spLocks noChangeShapeType="1"/>
          </p:cNvSpPr>
          <p:nvPr/>
        </p:nvSpPr>
        <p:spPr bwMode="auto">
          <a:xfrm flipV="1">
            <a:off x="3006725" y="3316288"/>
            <a:ext cx="0" cy="468312"/>
          </a:xfrm>
          <a:prstGeom prst="line">
            <a:avLst/>
          </a:prstGeom>
          <a:noFill/>
          <a:ln w="381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latin typeface="+mj-lt"/>
              <a:ea typeface="+mn-ea"/>
            </a:endParaRPr>
          </a:p>
        </p:txBody>
      </p:sp>
      <p:sp>
        <p:nvSpPr>
          <p:cNvPr id="56" name="AutoShape 8"/>
          <p:cNvSpPr>
            <a:spLocks/>
          </p:cNvSpPr>
          <p:nvPr/>
        </p:nvSpPr>
        <p:spPr bwMode="auto">
          <a:xfrm rot="5400000">
            <a:off x="1684338" y="2386013"/>
            <a:ext cx="265112" cy="1198562"/>
          </a:xfrm>
          <a:prstGeom prst="leftBrace">
            <a:avLst>
              <a:gd name="adj1" fmla="val 25054"/>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NZ" sz="1400" dirty="0">
              <a:latin typeface="+mj-lt"/>
              <a:ea typeface="+mn-ea"/>
            </a:endParaRPr>
          </a:p>
        </p:txBody>
      </p:sp>
      <p:sp>
        <p:nvSpPr>
          <p:cNvPr id="57" name="Text Box 37"/>
          <p:cNvSpPr txBox="1">
            <a:spLocks noChangeArrowheads="1"/>
          </p:cNvSpPr>
          <p:nvPr/>
        </p:nvSpPr>
        <p:spPr bwMode="auto">
          <a:xfrm>
            <a:off x="804863" y="3662363"/>
            <a:ext cx="833437" cy="285750"/>
          </a:xfrm>
          <a:prstGeom prst="rect">
            <a:avLst/>
          </a:prstGeom>
          <a:solidFill>
            <a:schemeClr val="tx2">
              <a:lumMod val="20000"/>
              <a:lumOff val="80000"/>
            </a:schemeClr>
          </a:solidFill>
          <a:ln w="9525" algn="ctr">
            <a:noFill/>
            <a:miter lim="800000"/>
            <a:headEnd/>
            <a:tailEnd/>
          </a:ln>
        </p:spPr>
        <p:txBody>
          <a:bodyPr>
            <a:spAutoFit/>
          </a:bodyPr>
          <a:lstStyle/>
          <a:p>
            <a:pPr>
              <a:spcBef>
                <a:spcPct val="50000"/>
              </a:spcBef>
              <a:defRPr/>
            </a:pPr>
            <a:r>
              <a:rPr lang="zh-CN" altLang="en-US" sz="1200" dirty="0">
                <a:solidFill>
                  <a:schemeClr val="tx1"/>
                </a:solidFill>
                <a:latin typeface="+mj-lt"/>
                <a:ea typeface="+mn-ea"/>
              </a:rPr>
              <a:t>决定上市</a:t>
            </a:r>
            <a:endParaRPr lang="zh-CN" altLang="en-GB" sz="1200" dirty="0">
              <a:solidFill>
                <a:schemeClr val="tx1"/>
              </a:solidFill>
              <a:latin typeface="+mj-lt"/>
              <a:ea typeface="+mn-ea"/>
            </a:endParaRPr>
          </a:p>
        </p:txBody>
      </p:sp>
      <p:sp>
        <p:nvSpPr>
          <p:cNvPr id="58" name="Text Box 16"/>
          <p:cNvSpPr txBox="1">
            <a:spLocks noChangeArrowheads="1"/>
          </p:cNvSpPr>
          <p:nvPr/>
        </p:nvSpPr>
        <p:spPr bwMode="auto">
          <a:xfrm>
            <a:off x="1271588" y="4387850"/>
            <a:ext cx="1668462" cy="460375"/>
          </a:xfrm>
          <a:prstGeom prst="rect">
            <a:avLst/>
          </a:prstGeom>
          <a:solidFill>
            <a:schemeClr val="tx2">
              <a:lumMod val="20000"/>
              <a:lumOff val="80000"/>
            </a:schemeClr>
          </a:solidFill>
          <a:ln w="9525" algn="ctr">
            <a:noFill/>
            <a:miter lim="800000"/>
            <a:headEnd/>
            <a:tailEnd/>
          </a:ln>
        </p:spPr>
        <p:txBody>
          <a:bodyPr>
            <a:spAutoFit/>
          </a:bodyPr>
          <a:lstStyle/>
          <a:p>
            <a:pPr>
              <a:spcBef>
                <a:spcPct val="50000"/>
              </a:spcBef>
              <a:defRPr/>
            </a:pPr>
            <a:r>
              <a:rPr lang="zh-CN" altLang="en-GB" sz="1200" dirty="0">
                <a:solidFill>
                  <a:schemeClr val="tx1"/>
                </a:solidFill>
                <a:latin typeface="+mj-lt"/>
                <a:ea typeface="+mn-ea"/>
              </a:rPr>
              <a:t>向政府相关部门申请设立股份有限公司</a:t>
            </a:r>
            <a:endParaRPr lang="en-GB" sz="1200" dirty="0">
              <a:solidFill>
                <a:schemeClr val="tx1"/>
              </a:solidFill>
              <a:latin typeface="+mj-lt"/>
              <a:ea typeface="+mn-ea"/>
            </a:endParaRPr>
          </a:p>
        </p:txBody>
      </p:sp>
      <p:sp>
        <p:nvSpPr>
          <p:cNvPr id="59" name="Text Box 38"/>
          <p:cNvSpPr txBox="1">
            <a:spLocks noChangeArrowheads="1"/>
          </p:cNvSpPr>
          <p:nvPr/>
        </p:nvSpPr>
        <p:spPr bwMode="auto">
          <a:xfrm>
            <a:off x="2555875" y="3786188"/>
            <a:ext cx="863600" cy="461962"/>
          </a:xfrm>
          <a:prstGeom prst="rect">
            <a:avLst/>
          </a:prstGeom>
          <a:solidFill>
            <a:schemeClr val="tx2">
              <a:lumMod val="20000"/>
              <a:lumOff val="80000"/>
            </a:schemeClr>
          </a:solidFill>
          <a:ln w="9525" algn="ctr">
            <a:noFill/>
            <a:miter lim="800000"/>
            <a:headEnd/>
            <a:tailEnd/>
          </a:ln>
        </p:spPr>
        <p:txBody>
          <a:bodyPr>
            <a:spAutoFit/>
          </a:bodyPr>
          <a:lstStyle/>
          <a:p>
            <a:pPr algn="ctr">
              <a:spcBef>
                <a:spcPct val="50000"/>
              </a:spcBef>
              <a:defRPr/>
            </a:pPr>
            <a:r>
              <a:rPr lang="zh-CN" altLang="en-US" sz="1200" dirty="0">
                <a:solidFill>
                  <a:schemeClr val="tx1"/>
                </a:solidFill>
                <a:latin typeface="+mj-lt"/>
                <a:ea typeface="+mn-ea"/>
              </a:rPr>
              <a:t>设立股份有限公司</a:t>
            </a:r>
            <a:endParaRPr lang="zh-CN" altLang="en-GB" sz="1200" dirty="0">
              <a:solidFill>
                <a:schemeClr val="tx1"/>
              </a:solidFill>
              <a:latin typeface="+mj-lt"/>
              <a:ea typeface="+mn-ea"/>
            </a:endParaRPr>
          </a:p>
        </p:txBody>
      </p:sp>
      <p:sp>
        <p:nvSpPr>
          <p:cNvPr id="60" name="Text Box 27"/>
          <p:cNvSpPr txBox="1">
            <a:spLocks noChangeArrowheads="1"/>
          </p:cNvSpPr>
          <p:nvPr/>
        </p:nvSpPr>
        <p:spPr bwMode="auto">
          <a:xfrm>
            <a:off x="3740150" y="3786188"/>
            <a:ext cx="1068388" cy="461962"/>
          </a:xfrm>
          <a:prstGeom prst="rect">
            <a:avLst/>
          </a:prstGeom>
          <a:solidFill>
            <a:schemeClr val="tx2">
              <a:lumMod val="20000"/>
              <a:lumOff val="80000"/>
            </a:schemeClr>
          </a:solidFill>
          <a:ln w="9525" algn="ctr">
            <a:noFill/>
            <a:miter lim="800000"/>
            <a:headEnd/>
            <a:tailEnd/>
          </a:ln>
        </p:spPr>
        <p:txBody>
          <a:bodyPr>
            <a:spAutoFit/>
          </a:bodyPr>
          <a:lstStyle/>
          <a:p>
            <a:pPr algn="ctr">
              <a:spcBef>
                <a:spcPct val="50000"/>
              </a:spcBef>
              <a:defRPr/>
            </a:pPr>
            <a:r>
              <a:rPr lang="zh-CN" altLang="en-GB" sz="1200" dirty="0">
                <a:solidFill>
                  <a:schemeClr val="tx1"/>
                </a:solidFill>
                <a:latin typeface="+mj-lt"/>
                <a:ea typeface="+mn-ea"/>
              </a:rPr>
              <a:t>向证监会提交申请文件</a:t>
            </a:r>
            <a:endParaRPr lang="en-GB" sz="1200" dirty="0">
              <a:solidFill>
                <a:schemeClr val="tx1"/>
              </a:solidFill>
              <a:latin typeface="+mj-lt"/>
              <a:ea typeface="+mn-ea"/>
            </a:endParaRPr>
          </a:p>
        </p:txBody>
      </p:sp>
      <p:sp>
        <p:nvSpPr>
          <p:cNvPr id="61" name="Text Box 29"/>
          <p:cNvSpPr txBox="1">
            <a:spLocks noChangeArrowheads="1"/>
          </p:cNvSpPr>
          <p:nvPr/>
        </p:nvSpPr>
        <p:spPr bwMode="auto">
          <a:xfrm>
            <a:off x="5341938" y="3786188"/>
            <a:ext cx="933450" cy="461962"/>
          </a:xfrm>
          <a:prstGeom prst="rect">
            <a:avLst/>
          </a:prstGeom>
          <a:solidFill>
            <a:schemeClr val="tx2">
              <a:lumMod val="20000"/>
              <a:lumOff val="80000"/>
            </a:schemeClr>
          </a:solidFill>
          <a:ln w="9525" algn="ctr">
            <a:noFill/>
            <a:miter lim="800000"/>
            <a:headEnd/>
            <a:tailEnd/>
          </a:ln>
        </p:spPr>
        <p:txBody>
          <a:bodyPr>
            <a:spAutoFit/>
          </a:bodyPr>
          <a:lstStyle/>
          <a:p>
            <a:pPr algn="ctr">
              <a:spcBef>
                <a:spcPct val="50000"/>
              </a:spcBef>
              <a:defRPr/>
            </a:pPr>
            <a:r>
              <a:rPr lang="zh-CN" altLang="en-US" sz="1200" dirty="0">
                <a:latin typeface="+mj-lt"/>
                <a:ea typeface="+mn-ea"/>
              </a:rPr>
              <a:t>发审委  批准通过</a:t>
            </a:r>
            <a:endParaRPr lang="zh-CN" altLang="en-GB" sz="1200" dirty="0">
              <a:latin typeface="+mj-lt"/>
              <a:ea typeface="+mn-ea"/>
            </a:endParaRPr>
          </a:p>
        </p:txBody>
      </p:sp>
      <p:sp>
        <p:nvSpPr>
          <p:cNvPr id="62" name="Text Box 31"/>
          <p:cNvSpPr txBox="1">
            <a:spLocks noChangeArrowheads="1"/>
          </p:cNvSpPr>
          <p:nvPr/>
        </p:nvSpPr>
        <p:spPr bwMode="auto">
          <a:xfrm>
            <a:off x="5942013" y="4441825"/>
            <a:ext cx="933450" cy="461963"/>
          </a:xfrm>
          <a:prstGeom prst="rect">
            <a:avLst/>
          </a:prstGeom>
          <a:solidFill>
            <a:schemeClr val="tx2">
              <a:lumMod val="20000"/>
              <a:lumOff val="80000"/>
            </a:schemeClr>
          </a:solidFill>
          <a:ln w="9525" algn="ctr">
            <a:noFill/>
            <a:miter lim="800000"/>
            <a:headEnd/>
            <a:tailEnd/>
          </a:ln>
        </p:spPr>
        <p:txBody>
          <a:bodyPr>
            <a:spAutoFit/>
          </a:bodyPr>
          <a:lstStyle/>
          <a:p>
            <a:pPr algn="ctr">
              <a:spcBef>
                <a:spcPct val="50000"/>
              </a:spcBef>
              <a:defRPr/>
            </a:pPr>
            <a:r>
              <a:rPr lang="zh-CN" altLang="en-US" sz="1200" dirty="0">
                <a:latin typeface="+mj-lt"/>
                <a:ea typeface="+mn-ea"/>
              </a:rPr>
              <a:t>获得发行批文</a:t>
            </a:r>
            <a:endParaRPr lang="zh-CN" altLang="en-GB" sz="1200" dirty="0">
              <a:solidFill>
                <a:schemeClr val="tx1"/>
              </a:solidFill>
              <a:latin typeface="+mj-lt"/>
              <a:ea typeface="+mn-ea"/>
            </a:endParaRPr>
          </a:p>
        </p:txBody>
      </p:sp>
      <p:sp>
        <p:nvSpPr>
          <p:cNvPr id="63" name="Text Box 35"/>
          <p:cNvSpPr txBox="1">
            <a:spLocks noChangeArrowheads="1"/>
          </p:cNvSpPr>
          <p:nvPr/>
        </p:nvSpPr>
        <p:spPr bwMode="auto">
          <a:xfrm>
            <a:off x="6872288" y="3786188"/>
            <a:ext cx="733425" cy="284162"/>
          </a:xfrm>
          <a:prstGeom prst="rect">
            <a:avLst/>
          </a:prstGeom>
          <a:solidFill>
            <a:schemeClr val="tx2">
              <a:lumMod val="20000"/>
              <a:lumOff val="80000"/>
            </a:schemeClr>
          </a:solidFill>
          <a:ln w="9525" algn="ctr">
            <a:noFill/>
            <a:miter lim="800000"/>
            <a:headEnd/>
            <a:tailEnd/>
          </a:ln>
        </p:spPr>
        <p:txBody>
          <a:bodyPr>
            <a:spAutoFit/>
          </a:bodyPr>
          <a:lstStyle/>
          <a:p>
            <a:pPr algn="ctr">
              <a:spcBef>
                <a:spcPct val="50000"/>
              </a:spcBef>
              <a:defRPr/>
            </a:pPr>
            <a:r>
              <a:rPr lang="zh-CN" altLang="en-GB" sz="1200" dirty="0">
                <a:solidFill>
                  <a:schemeClr val="tx1"/>
                </a:solidFill>
                <a:latin typeface="+mj-lt"/>
                <a:ea typeface="+mn-ea"/>
              </a:rPr>
              <a:t>上市</a:t>
            </a:r>
          </a:p>
        </p:txBody>
      </p:sp>
      <p:sp>
        <p:nvSpPr>
          <p:cNvPr id="64" name="Text Box 23"/>
          <p:cNvSpPr txBox="1">
            <a:spLocks noChangeArrowheads="1"/>
          </p:cNvSpPr>
          <p:nvPr/>
        </p:nvSpPr>
        <p:spPr bwMode="auto">
          <a:xfrm>
            <a:off x="6542088" y="2595563"/>
            <a:ext cx="12001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rgbClr val="404040"/>
                </a:solidFill>
                <a:latin typeface="楷体_GB2312" pitchFamily="49" charset="-122"/>
                <a:ea typeface="楷体_GB2312" pitchFamily="49" charset="-122"/>
              </a:defRPr>
            </a:lvl1pPr>
            <a:lvl2pPr marL="742950" indent="-285750" eaLnBrk="0" hangingPunct="0">
              <a:defRPr>
                <a:solidFill>
                  <a:srgbClr val="404040"/>
                </a:solidFill>
                <a:latin typeface="楷体_GB2312" pitchFamily="49" charset="-122"/>
                <a:ea typeface="楷体_GB2312" pitchFamily="49" charset="-122"/>
              </a:defRPr>
            </a:lvl2pPr>
            <a:lvl3pPr marL="1143000" indent="-228600" eaLnBrk="0" hangingPunct="0">
              <a:defRPr>
                <a:solidFill>
                  <a:srgbClr val="404040"/>
                </a:solidFill>
                <a:latin typeface="楷体_GB2312" pitchFamily="49" charset="-122"/>
                <a:ea typeface="楷体_GB2312" pitchFamily="49" charset="-122"/>
              </a:defRPr>
            </a:lvl3pPr>
            <a:lvl4pPr marL="1600200" indent="-228600" eaLnBrk="0" hangingPunct="0">
              <a:defRPr>
                <a:solidFill>
                  <a:srgbClr val="404040"/>
                </a:solidFill>
                <a:latin typeface="楷体_GB2312" pitchFamily="49" charset="-122"/>
                <a:ea typeface="楷体_GB2312" pitchFamily="49" charset="-122"/>
              </a:defRPr>
            </a:lvl4pPr>
            <a:lvl5pPr marL="2057400" indent="-228600" eaLnBrk="0" hangingPunct="0">
              <a:defRPr>
                <a:solidFill>
                  <a:srgbClr val="404040"/>
                </a:solidFill>
                <a:latin typeface="楷体_GB2312" pitchFamily="49" charset="-122"/>
                <a:ea typeface="楷体_GB2312" pitchFamily="49" charset="-122"/>
              </a:defRPr>
            </a:lvl5pPr>
            <a:lvl6pPr marL="2514600" indent="-228600" eaLnBrk="0" fontAlgn="base" hangingPunct="0">
              <a:spcBef>
                <a:spcPct val="0"/>
              </a:spcBef>
              <a:spcAft>
                <a:spcPct val="0"/>
              </a:spcAft>
              <a:defRPr>
                <a:solidFill>
                  <a:srgbClr val="404040"/>
                </a:solidFill>
                <a:latin typeface="楷体_GB2312" pitchFamily="49" charset="-122"/>
                <a:ea typeface="楷体_GB2312" pitchFamily="49" charset="-122"/>
              </a:defRPr>
            </a:lvl6pPr>
            <a:lvl7pPr marL="2971800" indent="-228600" eaLnBrk="0" fontAlgn="base" hangingPunct="0">
              <a:spcBef>
                <a:spcPct val="0"/>
              </a:spcBef>
              <a:spcAft>
                <a:spcPct val="0"/>
              </a:spcAft>
              <a:defRPr>
                <a:solidFill>
                  <a:srgbClr val="404040"/>
                </a:solidFill>
                <a:latin typeface="楷体_GB2312" pitchFamily="49" charset="-122"/>
                <a:ea typeface="楷体_GB2312" pitchFamily="49" charset="-122"/>
              </a:defRPr>
            </a:lvl7pPr>
            <a:lvl8pPr marL="3429000" indent="-228600" eaLnBrk="0" fontAlgn="base" hangingPunct="0">
              <a:spcBef>
                <a:spcPct val="0"/>
              </a:spcBef>
              <a:spcAft>
                <a:spcPct val="0"/>
              </a:spcAft>
              <a:defRPr>
                <a:solidFill>
                  <a:srgbClr val="404040"/>
                </a:solidFill>
                <a:latin typeface="楷体_GB2312" pitchFamily="49" charset="-122"/>
                <a:ea typeface="楷体_GB2312" pitchFamily="49" charset="-122"/>
              </a:defRPr>
            </a:lvl8pPr>
            <a:lvl9pPr marL="3886200" indent="-228600" eaLnBrk="0" fontAlgn="base" hangingPunct="0">
              <a:spcBef>
                <a:spcPct val="0"/>
              </a:spcBef>
              <a:spcAft>
                <a:spcPct val="0"/>
              </a:spcAft>
              <a:defRPr>
                <a:solidFill>
                  <a:srgbClr val="404040"/>
                </a:solidFill>
                <a:latin typeface="楷体_GB2312" pitchFamily="49" charset="-122"/>
                <a:ea typeface="楷体_GB2312" pitchFamily="49" charset="-122"/>
              </a:defRPr>
            </a:lvl9pPr>
          </a:lstStyle>
          <a:p>
            <a:pPr algn="ctr" eaLnBrk="1" hangingPunct="1">
              <a:spcBef>
                <a:spcPct val="50000"/>
              </a:spcBef>
            </a:pPr>
            <a:r>
              <a:rPr lang="en-GB" sz="1400" dirty="0">
                <a:solidFill>
                  <a:schemeClr val="tx1"/>
                </a:solidFill>
                <a:latin typeface="+mj-lt"/>
                <a:ea typeface="+mn-ea"/>
              </a:rPr>
              <a:t> ?</a:t>
            </a:r>
            <a:r>
              <a:rPr lang="zh-CN" altLang="en-US" sz="1400" dirty="0">
                <a:solidFill>
                  <a:schemeClr val="tx1"/>
                </a:solidFill>
                <a:latin typeface="+mj-lt"/>
                <a:ea typeface="+mn-ea"/>
              </a:rPr>
              <a:t>个月</a:t>
            </a:r>
            <a:endParaRPr lang="en-GB" sz="1400" dirty="0">
              <a:solidFill>
                <a:schemeClr val="tx1"/>
              </a:solidFill>
              <a:latin typeface="+mj-lt"/>
              <a:ea typeface="+mn-ea"/>
            </a:endParaRPr>
          </a:p>
        </p:txBody>
      </p:sp>
      <p:sp>
        <p:nvSpPr>
          <p:cNvPr id="65" name="AutoShape 10"/>
          <p:cNvSpPr>
            <a:spLocks/>
          </p:cNvSpPr>
          <p:nvPr/>
        </p:nvSpPr>
        <p:spPr bwMode="auto">
          <a:xfrm rot="5400000">
            <a:off x="6975475" y="2228851"/>
            <a:ext cx="333375" cy="1466850"/>
          </a:xfrm>
          <a:prstGeom prst="leftBrace">
            <a:avLst>
              <a:gd name="adj1" fmla="val 8372"/>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NZ" sz="1400" dirty="0">
              <a:latin typeface="+mj-lt"/>
              <a:ea typeface="+mn-ea"/>
            </a:endParaRPr>
          </a:p>
        </p:txBody>
      </p:sp>
      <p:sp>
        <p:nvSpPr>
          <p:cNvPr id="66" name="AutoShape 8"/>
          <p:cNvSpPr>
            <a:spLocks/>
          </p:cNvSpPr>
          <p:nvPr/>
        </p:nvSpPr>
        <p:spPr bwMode="auto">
          <a:xfrm rot="5400000">
            <a:off x="3413125" y="2513013"/>
            <a:ext cx="254000" cy="933450"/>
          </a:xfrm>
          <a:prstGeom prst="leftBrace">
            <a:avLst>
              <a:gd name="adj1" fmla="val 25078"/>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NZ" sz="1400" dirty="0">
              <a:latin typeface="+mj-lt"/>
              <a:ea typeface="+mn-ea"/>
            </a:endParaRPr>
          </a:p>
        </p:txBody>
      </p:sp>
      <p:sp>
        <p:nvSpPr>
          <p:cNvPr id="67" name="Text Box 23"/>
          <p:cNvSpPr txBox="1">
            <a:spLocks noChangeArrowheads="1"/>
          </p:cNvSpPr>
          <p:nvPr/>
        </p:nvSpPr>
        <p:spPr bwMode="auto">
          <a:xfrm>
            <a:off x="2940050" y="2439988"/>
            <a:ext cx="12001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rgbClr val="404040"/>
                </a:solidFill>
                <a:latin typeface="楷体_GB2312" pitchFamily="49" charset="-122"/>
                <a:ea typeface="楷体_GB2312" pitchFamily="49" charset="-122"/>
              </a:defRPr>
            </a:lvl1pPr>
            <a:lvl2pPr marL="742950" indent="-285750" eaLnBrk="0" hangingPunct="0">
              <a:defRPr>
                <a:solidFill>
                  <a:srgbClr val="404040"/>
                </a:solidFill>
                <a:latin typeface="楷体_GB2312" pitchFamily="49" charset="-122"/>
                <a:ea typeface="楷体_GB2312" pitchFamily="49" charset="-122"/>
              </a:defRPr>
            </a:lvl2pPr>
            <a:lvl3pPr marL="1143000" indent="-228600" eaLnBrk="0" hangingPunct="0">
              <a:defRPr>
                <a:solidFill>
                  <a:srgbClr val="404040"/>
                </a:solidFill>
                <a:latin typeface="楷体_GB2312" pitchFamily="49" charset="-122"/>
                <a:ea typeface="楷体_GB2312" pitchFamily="49" charset="-122"/>
              </a:defRPr>
            </a:lvl3pPr>
            <a:lvl4pPr marL="1600200" indent="-228600" eaLnBrk="0" hangingPunct="0">
              <a:defRPr>
                <a:solidFill>
                  <a:srgbClr val="404040"/>
                </a:solidFill>
                <a:latin typeface="楷体_GB2312" pitchFamily="49" charset="-122"/>
                <a:ea typeface="楷体_GB2312" pitchFamily="49" charset="-122"/>
              </a:defRPr>
            </a:lvl4pPr>
            <a:lvl5pPr marL="2057400" indent="-228600" eaLnBrk="0" hangingPunct="0">
              <a:defRPr>
                <a:solidFill>
                  <a:srgbClr val="404040"/>
                </a:solidFill>
                <a:latin typeface="楷体_GB2312" pitchFamily="49" charset="-122"/>
                <a:ea typeface="楷体_GB2312" pitchFamily="49" charset="-122"/>
              </a:defRPr>
            </a:lvl5pPr>
            <a:lvl6pPr marL="2514600" indent="-228600" eaLnBrk="0" fontAlgn="base" hangingPunct="0">
              <a:spcBef>
                <a:spcPct val="0"/>
              </a:spcBef>
              <a:spcAft>
                <a:spcPct val="0"/>
              </a:spcAft>
              <a:defRPr>
                <a:solidFill>
                  <a:srgbClr val="404040"/>
                </a:solidFill>
                <a:latin typeface="楷体_GB2312" pitchFamily="49" charset="-122"/>
                <a:ea typeface="楷体_GB2312" pitchFamily="49" charset="-122"/>
              </a:defRPr>
            </a:lvl6pPr>
            <a:lvl7pPr marL="2971800" indent="-228600" eaLnBrk="0" fontAlgn="base" hangingPunct="0">
              <a:spcBef>
                <a:spcPct val="0"/>
              </a:spcBef>
              <a:spcAft>
                <a:spcPct val="0"/>
              </a:spcAft>
              <a:defRPr>
                <a:solidFill>
                  <a:srgbClr val="404040"/>
                </a:solidFill>
                <a:latin typeface="楷体_GB2312" pitchFamily="49" charset="-122"/>
                <a:ea typeface="楷体_GB2312" pitchFamily="49" charset="-122"/>
              </a:defRPr>
            </a:lvl7pPr>
            <a:lvl8pPr marL="3429000" indent="-228600" eaLnBrk="0" fontAlgn="base" hangingPunct="0">
              <a:spcBef>
                <a:spcPct val="0"/>
              </a:spcBef>
              <a:spcAft>
                <a:spcPct val="0"/>
              </a:spcAft>
              <a:defRPr>
                <a:solidFill>
                  <a:srgbClr val="404040"/>
                </a:solidFill>
                <a:latin typeface="楷体_GB2312" pitchFamily="49" charset="-122"/>
                <a:ea typeface="楷体_GB2312" pitchFamily="49" charset="-122"/>
              </a:defRPr>
            </a:lvl8pPr>
            <a:lvl9pPr marL="3886200" indent="-228600" eaLnBrk="0" fontAlgn="base" hangingPunct="0">
              <a:spcBef>
                <a:spcPct val="0"/>
              </a:spcBef>
              <a:spcAft>
                <a:spcPct val="0"/>
              </a:spcAft>
              <a:defRPr>
                <a:solidFill>
                  <a:srgbClr val="404040"/>
                </a:solidFill>
                <a:latin typeface="楷体_GB2312" pitchFamily="49" charset="-122"/>
                <a:ea typeface="楷体_GB2312" pitchFamily="49" charset="-122"/>
              </a:defRPr>
            </a:lvl9pPr>
          </a:lstStyle>
          <a:p>
            <a:pPr algn="ctr" eaLnBrk="1" hangingPunct="1">
              <a:spcBef>
                <a:spcPct val="50000"/>
              </a:spcBef>
            </a:pPr>
            <a:r>
              <a:rPr lang="en-GB" sz="1400" dirty="0">
                <a:solidFill>
                  <a:schemeClr val="tx1"/>
                </a:solidFill>
                <a:latin typeface="+mj-lt"/>
                <a:ea typeface="+mn-ea"/>
              </a:rPr>
              <a:t> </a:t>
            </a:r>
            <a:r>
              <a:rPr lang="zh-CN" altLang="en-US" sz="1400">
                <a:solidFill>
                  <a:schemeClr val="tx1"/>
                </a:solidFill>
                <a:latin typeface="+mj-lt"/>
                <a:ea typeface="+mn-ea"/>
              </a:rPr>
              <a:t>辅导期</a:t>
            </a:r>
            <a:r>
              <a:rPr lang="en-US" altLang="zh-CN" sz="1400" dirty="0">
                <a:latin typeface="+mj-lt"/>
                <a:ea typeface="+mn-ea"/>
              </a:rPr>
              <a:t>     </a:t>
            </a:r>
            <a:r>
              <a:rPr lang="en-GB" sz="1400" dirty="0">
                <a:solidFill>
                  <a:schemeClr val="tx1"/>
                </a:solidFill>
                <a:latin typeface="+mj-lt"/>
                <a:ea typeface="+mn-ea"/>
              </a:rPr>
              <a:t>3–6 </a:t>
            </a:r>
            <a:r>
              <a:rPr lang="zh-CN" altLang="en-US" sz="1400">
                <a:solidFill>
                  <a:schemeClr val="tx1"/>
                </a:solidFill>
                <a:latin typeface="+mj-lt"/>
                <a:ea typeface="+mn-ea"/>
              </a:rPr>
              <a:t>个月</a:t>
            </a:r>
            <a:endParaRPr lang="en-GB" sz="1400" dirty="0">
              <a:solidFill>
                <a:schemeClr val="tx1"/>
              </a:solidFill>
              <a:latin typeface="+mj-lt"/>
              <a:ea typeface="+mn-ea"/>
            </a:endParaRPr>
          </a:p>
        </p:txBody>
      </p:sp>
      <p:sp>
        <p:nvSpPr>
          <p:cNvPr id="68" name="Text Box 23"/>
          <p:cNvSpPr txBox="1">
            <a:spLocks noChangeArrowheads="1"/>
          </p:cNvSpPr>
          <p:nvPr/>
        </p:nvSpPr>
        <p:spPr bwMode="auto">
          <a:xfrm>
            <a:off x="4340225" y="2439988"/>
            <a:ext cx="12017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rgbClr val="404040"/>
                </a:solidFill>
                <a:latin typeface="楷体_GB2312" pitchFamily="49" charset="-122"/>
                <a:ea typeface="楷体_GB2312" pitchFamily="49" charset="-122"/>
              </a:defRPr>
            </a:lvl1pPr>
            <a:lvl2pPr marL="742950" indent="-285750" eaLnBrk="0" hangingPunct="0">
              <a:defRPr>
                <a:solidFill>
                  <a:srgbClr val="404040"/>
                </a:solidFill>
                <a:latin typeface="楷体_GB2312" pitchFamily="49" charset="-122"/>
                <a:ea typeface="楷体_GB2312" pitchFamily="49" charset="-122"/>
              </a:defRPr>
            </a:lvl2pPr>
            <a:lvl3pPr marL="1143000" indent="-228600" eaLnBrk="0" hangingPunct="0">
              <a:defRPr>
                <a:solidFill>
                  <a:srgbClr val="404040"/>
                </a:solidFill>
                <a:latin typeface="楷体_GB2312" pitchFamily="49" charset="-122"/>
                <a:ea typeface="楷体_GB2312" pitchFamily="49" charset="-122"/>
              </a:defRPr>
            </a:lvl3pPr>
            <a:lvl4pPr marL="1600200" indent="-228600" eaLnBrk="0" hangingPunct="0">
              <a:defRPr>
                <a:solidFill>
                  <a:srgbClr val="404040"/>
                </a:solidFill>
                <a:latin typeface="楷体_GB2312" pitchFamily="49" charset="-122"/>
                <a:ea typeface="楷体_GB2312" pitchFamily="49" charset="-122"/>
              </a:defRPr>
            </a:lvl4pPr>
            <a:lvl5pPr marL="2057400" indent="-228600" eaLnBrk="0" hangingPunct="0">
              <a:defRPr>
                <a:solidFill>
                  <a:srgbClr val="404040"/>
                </a:solidFill>
                <a:latin typeface="楷体_GB2312" pitchFamily="49" charset="-122"/>
                <a:ea typeface="楷体_GB2312" pitchFamily="49" charset="-122"/>
              </a:defRPr>
            </a:lvl5pPr>
            <a:lvl6pPr marL="2514600" indent="-228600" eaLnBrk="0" fontAlgn="base" hangingPunct="0">
              <a:spcBef>
                <a:spcPct val="0"/>
              </a:spcBef>
              <a:spcAft>
                <a:spcPct val="0"/>
              </a:spcAft>
              <a:defRPr>
                <a:solidFill>
                  <a:srgbClr val="404040"/>
                </a:solidFill>
                <a:latin typeface="楷体_GB2312" pitchFamily="49" charset="-122"/>
                <a:ea typeface="楷体_GB2312" pitchFamily="49" charset="-122"/>
              </a:defRPr>
            </a:lvl6pPr>
            <a:lvl7pPr marL="2971800" indent="-228600" eaLnBrk="0" fontAlgn="base" hangingPunct="0">
              <a:spcBef>
                <a:spcPct val="0"/>
              </a:spcBef>
              <a:spcAft>
                <a:spcPct val="0"/>
              </a:spcAft>
              <a:defRPr>
                <a:solidFill>
                  <a:srgbClr val="404040"/>
                </a:solidFill>
                <a:latin typeface="楷体_GB2312" pitchFamily="49" charset="-122"/>
                <a:ea typeface="楷体_GB2312" pitchFamily="49" charset="-122"/>
              </a:defRPr>
            </a:lvl7pPr>
            <a:lvl8pPr marL="3429000" indent="-228600" eaLnBrk="0" fontAlgn="base" hangingPunct="0">
              <a:spcBef>
                <a:spcPct val="0"/>
              </a:spcBef>
              <a:spcAft>
                <a:spcPct val="0"/>
              </a:spcAft>
              <a:defRPr>
                <a:solidFill>
                  <a:srgbClr val="404040"/>
                </a:solidFill>
                <a:latin typeface="楷体_GB2312" pitchFamily="49" charset="-122"/>
                <a:ea typeface="楷体_GB2312" pitchFamily="49" charset="-122"/>
              </a:defRPr>
            </a:lvl8pPr>
            <a:lvl9pPr marL="3886200" indent="-228600" eaLnBrk="0" fontAlgn="base" hangingPunct="0">
              <a:spcBef>
                <a:spcPct val="0"/>
              </a:spcBef>
              <a:spcAft>
                <a:spcPct val="0"/>
              </a:spcAft>
              <a:defRPr>
                <a:solidFill>
                  <a:srgbClr val="404040"/>
                </a:solidFill>
                <a:latin typeface="楷体_GB2312" pitchFamily="49" charset="-122"/>
                <a:ea typeface="楷体_GB2312" pitchFamily="49" charset="-122"/>
              </a:defRPr>
            </a:lvl9pPr>
          </a:lstStyle>
          <a:p>
            <a:pPr algn="ctr" eaLnBrk="1" hangingPunct="1">
              <a:spcBef>
                <a:spcPct val="50000"/>
              </a:spcBef>
            </a:pPr>
            <a:r>
              <a:rPr lang="zh-CN" altLang="en-US" sz="1400" dirty="0">
                <a:latin typeface="+mj-lt"/>
                <a:ea typeface="+mn-ea"/>
              </a:rPr>
              <a:t>审核期间</a:t>
            </a:r>
            <a:r>
              <a:rPr lang="en-US" altLang="zh-CN" sz="1400" dirty="0">
                <a:latin typeface="+mj-lt"/>
                <a:ea typeface="+mn-ea"/>
              </a:rPr>
              <a:t>     </a:t>
            </a:r>
            <a:r>
              <a:rPr lang="en-GB" altLang="zh-CN" sz="1400" dirty="0">
                <a:latin typeface="+mj-lt"/>
                <a:ea typeface="+mn-ea"/>
              </a:rPr>
              <a:t>6 </a:t>
            </a:r>
            <a:r>
              <a:rPr lang="en-GB" sz="1400" dirty="0">
                <a:solidFill>
                  <a:schemeClr val="tx1"/>
                </a:solidFill>
                <a:latin typeface="+mj-lt"/>
                <a:ea typeface="+mn-ea"/>
              </a:rPr>
              <a:t>– </a:t>
            </a:r>
            <a:r>
              <a:rPr lang="en-GB" sz="1400" dirty="0">
                <a:latin typeface="+mj-lt"/>
                <a:ea typeface="+mn-ea"/>
              </a:rPr>
              <a:t>?</a:t>
            </a:r>
            <a:r>
              <a:rPr lang="zh-CN" altLang="en-US" sz="1400" dirty="0">
                <a:solidFill>
                  <a:schemeClr val="tx1"/>
                </a:solidFill>
                <a:latin typeface="+mj-lt"/>
                <a:ea typeface="+mn-ea"/>
              </a:rPr>
              <a:t>月</a:t>
            </a:r>
            <a:endParaRPr lang="en-GB" sz="1400" dirty="0">
              <a:solidFill>
                <a:schemeClr val="tx1"/>
              </a:solidFill>
              <a:latin typeface="+mj-lt"/>
              <a:ea typeface="+mn-ea"/>
            </a:endParaRPr>
          </a:p>
        </p:txBody>
      </p:sp>
      <p:sp>
        <p:nvSpPr>
          <p:cNvPr id="69" name="Line 24"/>
          <p:cNvSpPr>
            <a:spLocks noChangeShapeType="1"/>
          </p:cNvSpPr>
          <p:nvPr/>
        </p:nvSpPr>
        <p:spPr bwMode="auto">
          <a:xfrm flipH="1" flipV="1">
            <a:off x="3606800" y="3308350"/>
            <a:ext cx="0" cy="1058863"/>
          </a:xfrm>
          <a:prstGeom prst="line">
            <a:avLst/>
          </a:prstGeom>
          <a:noFill/>
          <a:ln w="381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latin typeface="+mj-lt"/>
              <a:ea typeface="+mn-ea"/>
            </a:endParaRPr>
          </a:p>
        </p:txBody>
      </p:sp>
      <p:sp>
        <p:nvSpPr>
          <p:cNvPr id="70" name="Text Box 16"/>
          <p:cNvSpPr txBox="1">
            <a:spLocks noChangeArrowheads="1"/>
          </p:cNvSpPr>
          <p:nvPr/>
        </p:nvSpPr>
        <p:spPr bwMode="auto">
          <a:xfrm>
            <a:off x="3073400" y="4375150"/>
            <a:ext cx="866775" cy="461963"/>
          </a:xfrm>
          <a:prstGeom prst="rect">
            <a:avLst/>
          </a:prstGeom>
          <a:solidFill>
            <a:schemeClr val="tx2">
              <a:lumMod val="20000"/>
              <a:lumOff val="80000"/>
            </a:schemeClr>
          </a:solidFill>
          <a:ln w="9525" algn="ctr">
            <a:noFill/>
            <a:miter lim="800000"/>
            <a:headEnd/>
            <a:tailEnd/>
          </a:ln>
        </p:spPr>
        <p:txBody>
          <a:bodyPr>
            <a:spAutoFit/>
          </a:bodyPr>
          <a:lstStyle/>
          <a:p>
            <a:pPr>
              <a:spcBef>
                <a:spcPct val="50000"/>
              </a:spcBef>
              <a:defRPr/>
            </a:pPr>
            <a:r>
              <a:rPr lang="zh-CN" altLang="en-US" sz="1200" dirty="0">
                <a:solidFill>
                  <a:schemeClr val="tx1"/>
                </a:solidFill>
                <a:latin typeface="+mj-lt"/>
                <a:ea typeface="+mn-ea"/>
              </a:rPr>
              <a:t>地方证监局验收</a:t>
            </a:r>
            <a:endParaRPr lang="en-GB" sz="1200" dirty="0">
              <a:solidFill>
                <a:schemeClr val="tx1"/>
              </a:solidFill>
              <a:latin typeface="+mj-lt"/>
              <a:ea typeface="+mn-ea"/>
            </a:endParaRPr>
          </a:p>
        </p:txBody>
      </p:sp>
      <p:sp>
        <p:nvSpPr>
          <p:cNvPr id="37" name="AutoShape 8"/>
          <p:cNvSpPr>
            <a:spLocks/>
          </p:cNvSpPr>
          <p:nvPr/>
        </p:nvSpPr>
        <p:spPr bwMode="auto">
          <a:xfrm rot="5400000">
            <a:off x="6015037" y="2713038"/>
            <a:ext cx="254000" cy="533400"/>
          </a:xfrm>
          <a:prstGeom prst="leftBrace">
            <a:avLst>
              <a:gd name="adj1" fmla="val 25074"/>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NZ" sz="1400" dirty="0">
              <a:latin typeface="+mj-lt"/>
              <a:ea typeface="+mn-ea"/>
            </a:endParaRPr>
          </a:p>
        </p:txBody>
      </p:sp>
      <p:sp>
        <p:nvSpPr>
          <p:cNvPr id="71" name="Text Box 23"/>
          <p:cNvSpPr txBox="1">
            <a:spLocks noChangeArrowheads="1"/>
          </p:cNvSpPr>
          <p:nvPr/>
        </p:nvSpPr>
        <p:spPr bwMode="auto">
          <a:xfrm>
            <a:off x="5541168" y="2424570"/>
            <a:ext cx="12017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rgbClr val="404040"/>
                </a:solidFill>
                <a:latin typeface="楷体_GB2312" pitchFamily="49" charset="-122"/>
                <a:ea typeface="楷体_GB2312" pitchFamily="49" charset="-122"/>
              </a:defRPr>
            </a:lvl1pPr>
            <a:lvl2pPr marL="742950" indent="-285750" eaLnBrk="0" hangingPunct="0">
              <a:defRPr>
                <a:solidFill>
                  <a:srgbClr val="404040"/>
                </a:solidFill>
                <a:latin typeface="楷体_GB2312" pitchFamily="49" charset="-122"/>
                <a:ea typeface="楷体_GB2312" pitchFamily="49" charset="-122"/>
              </a:defRPr>
            </a:lvl2pPr>
            <a:lvl3pPr marL="1143000" indent="-228600" eaLnBrk="0" hangingPunct="0">
              <a:defRPr>
                <a:solidFill>
                  <a:srgbClr val="404040"/>
                </a:solidFill>
                <a:latin typeface="楷体_GB2312" pitchFamily="49" charset="-122"/>
                <a:ea typeface="楷体_GB2312" pitchFamily="49" charset="-122"/>
              </a:defRPr>
            </a:lvl3pPr>
            <a:lvl4pPr marL="1600200" indent="-228600" eaLnBrk="0" hangingPunct="0">
              <a:defRPr>
                <a:solidFill>
                  <a:srgbClr val="404040"/>
                </a:solidFill>
                <a:latin typeface="楷体_GB2312" pitchFamily="49" charset="-122"/>
                <a:ea typeface="楷体_GB2312" pitchFamily="49" charset="-122"/>
              </a:defRPr>
            </a:lvl4pPr>
            <a:lvl5pPr marL="2057400" indent="-228600" eaLnBrk="0" hangingPunct="0">
              <a:defRPr>
                <a:solidFill>
                  <a:srgbClr val="404040"/>
                </a:solidFill>
                <a:latin typeface="楷体_GB2312" pitchFamily="49" charset="-122"/>
                <a:ea typeface="楷体_GB2312" pitchFamily="49" charset="-122"/>
              </a:defRPr>
            </a:lvl5pPr>
            <a:lvl6pPr marL="2514600" indent="-228600" eaLnBrk="0" fontAlgn="base" hangingPunct="0">
              <a:spcBef>
                <a:spcPct val="0"/>
              </a:spcBef>
              <a:spcAft>
                <a:spcPct val="0"/>
              </a:spcAft>
              <a:defRPr>
                <a:solidFill>
                  <a:srgbClr val="404040"/>
                </a:solidFill>
                <a:latin typeface="楷体_GB2312" pitchFamily="49" charset="-122"/>
                <a:ea typeface="楷体_GB2312" pitchFamily="49" charset="-122"/>
              </a:defRPr>
            </a:lvl6pPr>
            <a:lvl7pPr marL="2971800" indent="-228600" eaLnBrk="0" fontAlgn="base" hangingPunct="0">
              <a:spcBef>
                <a:spcPct val="0"/>
              </a:spcBef>
              <a:spcAft>
                <a:spcPct val="0"/>
              </a:spcAft>
              <a:defRPr>
                <a:solidFill>
                  <a:srgbClr val="404040"/>
                </a:solidFill>
                <a:latin typeface="楷体_GB2312" pitchFamily="49" charset="-122"/>
                <a:ea typeface="楷体_GB2312" pitchFamily="49" charset="-122"/>
              </a:defRPr>
            </a:lvl7pPr>
            <a:lvl8pPr marL="3429000" indent="-228600" eaLnBrk="0" fontAlgn="base" hangingPunct="0">
              <a:spcBef>
                <a:spcPct val="0"/>
              </a:spcBef>
              <a:spcAft>
                <a:spcPct val="0"/>
              </a:spcAft>
              <a:defRPr>
                <a:solidFill>
                  <a:srgbClr val="404040"/>
                </a:solidFill>
                <a:latin typeface="楷体_GB2312" pitchFamily="49" charset="-122"/>
                <a:ea typeface="楷体_GB2312" pitchFamily="49" charset="-122"/>
              </a:defRPr>
            </a:lvl8pPr>
            <a:lvl9pPr marL="3886200" indent="-228600" eaLnBrk="0" fontAlgn="base" hangingPunct="0">
              <a:spcBef>
                <a:spcPct val="0"/>
              </a:spcBef>
              <a:spcAft>
                <a:spcPct val="0"/>
              </a:spcAft>
              <a:defRPr>
                <a:solidFill>
                  <a:srgbClr val="404040"/>
                </a:solidFill>
                <a:latin typeface="楷体_GB2312" pitchFamily="49" charset="-122"/>
                <a:ea typeface="楷体_GB2312" pitchFamily="49" charset="-122"/>
              </a:defRPr>
            </a:lvl9pPr>
          </a:lstStyle>
          <a:p>
            <a:pPr algn="ctr" eaLnBrk="1" hangingPunct="1">
              <a:spcBef>
                <a:spcPct val="50000"/>
              </a:spcBef>
            </a:pPr>
            <a:r>
              <a:rPr lang="en-GB" altLang="zh-CN" sz="1400" dirty="0">
                <a:latin typeface="+mj-lt"/>
                <a:ea typeface="+mn-ea"/>
              </a:rPr>
              <a:t>?</a:t>
            </a:r>
            <a:r>
              <a:rPr lang="zh-CN" altLang="en-US" sz="1400" dirty="0">
                <a:solidFill>
                  <a:schemeClr val="tx1"/>
                </a:solidFill>
                <a:latin typeface="+mj-lt"/>
                <a:ea typeface="+mn-ea"/>
              </a:rPr>
              <a:t>月</a:t>
            </a:r>
            <a:endParaRPr lang="en-GB" sz="1400" dirty="0">
              <a:solidFill>
                <a:schemeClr val="tx1"/>
              </a:solidFill>
              <a:latin typeface="+mj-lt"/>
              <a:ea typeface="+mn-ea"/>
            </a:endParaRPr>
          </a:p>
        </p:txBody>
      </p:sp>
    </p:spTree>
    <p:extLst>
      <p:ext uri="{BB962C8B-B14F-4D97-AF65-F5344CB8AC3E}">
        <p14:creationId xmlns:p14="http://schemas.microsoft.com/office/powerpoint/2010/main" val="4077530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8" name="Rectangle 18"/>
          <p:cNvSpPr>
            <a:spLocks noGrp="1" noChangeArrowheads="1"/>
          </p:cNvSpPr>
          <p:nvPr>
            <p:ph type="ctrTitle"/>
          </p:nvPr>
        </p:nvSpPr>
        <p:spPr>
          <a:prstGeom prst="rect">
            <a:avLst/>
          </a:prstGeom>
        </p:spPr>
        <p:txBody>
          <a:bodyPr/>
          <a:lstStyle/>
          <a:p>
            <a:pPr lvl="0" defTabSz="755650">
              <a:spcAft>
                <a:spcPct val="35000"/>
              </a:spcAft>
            </a:pPr>
            <a:r>
              <a:rPr lang="zh-CN" altLang="en-US" sz="2400" i="0" dirty="0">
                <a:ea typeface="+mn-ea"/>
              </a:rPr>
              <a:t>战略新兴板简介</a:t>
            </a:r>
            <a:endParaRPr lang="en-US" sz="2400" i="0" dirty="0">
              <a:ea typeface="+mn-ea"/>
            </a:endParaRPr>
          </a:p>
        </p:txBody>
      </p:sp>
      <p:grpSp>
        <p:nvGrpSpPr>
          <p:cNvPr id="3" name="Group 2"/>
          <p:cNvGrpSpPr/>
          <p:nvPr/>
        </p:nvGrpSpPr>
        <p:grpSpPr>
          <a:xfrm>
            <a:off x="467544" y="1908235"/>
            <a:ext cx="6554341" cy="3680961"/>
            <a:chOff x="846948" y="2036343"/>
            <a:chExt cx="6554341" cy="3680961"/>
          </a:xfrm>
        </p:grpSpPr>
        <p:sp>
          <p:nvSpPr>
            <p:cNvPr id="8" name="Freeform 7"/>
            <p:cNvSpPr/>
            <p:nvPr/>
          </p:nvSpPr>
          <p:spPr>
            <a:xfrm rot="1742363">
              <a:off x="2113274" y="4476913"/>
              <a:ext cx="785673" cy="67324"/>
            </a:xfrm>
            <a:custGeom>
              <a:avLst/>
              <a:gdLst/>
              <a:ahLst/>
              <a:cxnLst/>
              <a:rect l="0" t="0" r="0" b="0"/>
              <a:pathLst>
                <a:path>
                  <a:moveTo>
                    <a:pt x="0" y="33662"/>
                  </a:moveTo>
                  <a:lnTo>
                    <a:pt x="785673" y="33662"/>
                  </a:lnTo>
                </a:path>
              </a:pathLst>
            </a:custGeom>
            <a:noFill/>
          </p:spPr>
          <p:style>
            <a:lnRef idx="2">
              <a:schemeClr val="accent3">
                <a:hueOff val="0"/>
                <a:satOff val="0"/>
                <a:lumOff val="0"/>
                <a:alphaOff val="0"/>
              </a:schemeClr>
            </a:lnRef>
            <a:fillRef idx="0">
              <a:scrgbClr r="0" g="0" b="0"/>
            </a:fillRef>
            <a:effectRef idx="0">
              <a:schemeClr val="accent3">
                <a:hueOff val="0"/>
                <a:satOff val="0"/>
                <a:lumOff val="0"/>
                <a:alphaOff val="0"/>
              </a:schemeClr>
            </a:effectRef>
            <a:fontRef idx="minor">
              <a:schemeClr val="tx1">
                <a:hueOff val="0"/>
                <a:satOff val="0"/>
                <a:lumOff val="0"/>
                <a:alphaOff val="0"/>
              </a:schemeClr>
            </a:fontRef>
          </p:style>
        </p:sp>
        <p:sp>
          <p:nvSpPr>
            <p:cNvPr id="9" name="Freeform 8"/>
            <p:cNvSpPr/>
            <p:nvPr/>
          </p:nvSpPr>
          <p:spPr>
            <a:xfrm rot="19857637">
              <a:off x="2113274" y="3209409"/>
              <a:ext cx="785673" cy="67324"/>
            </a:xfrm>
            <a:custGeom>
              <a:avLst/>
              <a:gdLst/>
              <a:ahLst/>
              <a:cxnLst/>
              <a:rect l="0" t="0" r="0" b="0"/>
              <a:pathLst>
                <a:path>
                  <a:moveTo>
                    <a:pt x="0" y="33662"/>
                  </a:moveTo>
                  <a:lnTo>
                    <a:pt x="785673" y="33662"/>
                  </a:lnTo>
                </a:path>
              </a:pathLst>
            </a:custGeom>
            <a:noFill/>
          </p:spPr>
          <p:style>
            <a:lnRef idx="2">
              <a:schemeClr val="accent3">
                <a:hueOff val="0"/>
                <a:satOff val="0"/>
                <a:lumOff val="0"/>
                <a:alphaOff val="0"/>
              </a:schemeClr>
            </a:lnRef>
            <a:fillRef idx="0">
              <a:scrgbClr r="0" g="0" b="0"/>
            </a:fillRef>
            <a:effectRef idx="0">
              <a:schemeClr val="accent3">
                <a:hueOff val="0"/>
                <a:satOff val="0"/>
                <a:lumOff val="0"/>
                <a:alphaOff val="0"/>
              </a:schemeClr>
            </a:effectRef>
            <a:fontRef idx="minor">
              <a:schemeClr val="tx1">
                <a:hueOff val="0"/>
                <a:satOff val="0"/>
                <a:lumOff val="0"/>
                <a:alphaOff val="0"/>
              </a:schemeClr>
            </a:fontRef>
          </p:style>
        </p:sp>
        <p:sp>
          <p:nvSpPr>
            <p:cNvPr id="14" name="Oval 13"/>
            <p:cNvSpPr/>
            <p:nvPr/>
          </p:nvSpPr>
          <p:spPr>
            <a:xfrm>
              <a:off x="846948" y="3068960"/>
              <a:ext cx="1441773" cy="1487621"/>
            </a:xfrm>
            <a:prstGeom prst="ellipse">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lstStyle/>
            <a:p>
              <a:pPr algn="ctr"/>
              <a:r>
                <a:rPr lang="zh-CN" altLang="en-US" sz="2400" b="1" dirty="0">
                  <a:latin typeface="+mj-lt"/>
                </a:rPr>
                <a:t>整体定位</a:t>
              </a:r>
              <a:endParaRPr lang="en-US" sz="2400" b="1" dirty="0">
                <a:latin typeface="+mj-lt"/>
              </a:endParaRPr>
            </a:p>
          </p:txBody>
        </p:sp>
        <p:sp>
          <p:nvSpPr>
            <p:cNvPr id="15" name="Freeform 14"/>
            <p:cNvSpPr/>
            <p:nvPr/>
          </p:nvSpPr>
          <p:spPr>
            <a:xfrm>
              <a:off x="2763572" y="2036343"/>
              <a:ext cx="1368028" cy="1368028"/>
            </a:xfrm>
            <a:custGeom>
              <a:avLst/>
              <a:gdLst>
                <a:gd name="connsiteX0" fmla="*/ 0 w 1368028"/>
                <a:gd name="connsiteY0" fmla="*/ 684014 h 1368028"/>
                <a:gd name="connsiteX1" fmla="*/ 684014 w 1368028"/>
                <a:gd name="connsiteY1" fmla="*/ 0 h 1368028"/>
                <a:gd name="connsiteX2" fmla="*/ 1368028 w 1368028"/>
                <a:gd name="connsiteY2" fmla="*/ 684014 h 1368028"/>
                <a:gd name="connsiteX3" fmla="*/ 684014 w 1368028"/>
                <a:gd name="connsiteY3" fmla="*/ 1368028 h 1368028"/>
                <a:gd name="connsiteX4" fmla="*/ 0 w 1368028"/>
                <a:gd name="connsiteY4" fmla="*/ 684014 h 13680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8028" h="1368028">
                  <a:moveTo>
                    <a:pt x="0" y="684014"/>
                  </a:moveTo>
                  <a:cubicBezTo>
                    <a:pt x="0" y="306243"/>
                    <a:pt x="306243" y="0"/>
                    <a:pt x="684014" y="0"/>
                  </a:cubicBezTo>
                  <a:cubicBezTo>
                    <a:pt x="1061785" y="0"/>
                    <a:pt x="1368028" y="306243"/>
                    <a:pt x="1368028" y="684014"/>
                  </a:cubicBezTo>
                  <a:cubicBezTo>
                    <a:pt x="1368028" y="1061785"/>
                    <a:pt x="1061785" y="1368028"/>
                    <a:pt x="684014" y="1368028"/>
                  </a:cubicBezTo>
                  <a:cubicBezTo>
                    <a:pt x="306243" y="1368028"/>
                    <a:pt x="0" y="1061785"/>
                    <a:pt x="0" y="684014"/>
                  </a:cubicBezTo>
                  <a:close/>
                </a:path>
              </a:pathLst>
            </a:custGeom>
          </p:spPr>
          <p:style>
            <a:lnRef idx="2">
              <a:schemeClr val="lt1">
                <a:hueOff val="0"/>
                <a:satOff val="0"/>
                <a:lumOff val="0"/>
                <a:alphaOff val="0"/>
              </a:schemeClr>
            </a:lnRef>
            <a:fillRef idx="1">
              <a:schemeClr val="accent3">
                <a:hueOff val="10410978"/>
                <a:satOff val="7689"/>
                <a:lumOff val="17059"/>
                <a:alphaOff val="0"/>
              </a:schemeClr>
            </a:fillRef>
            <a:effectRef idx="0">
              <a:schemeClr val="accent3">
                <a:hueOff val="10410978"/>
                <a:satOff val="7689"/>
                <a:lumOff val="17059"/>
                <a:alphaOff val="0"/>
              </a:schemeClr>
            </a:effectRef>
            <a:fontRef idx="minor">
              <a:schemeClr val="lt1"/>
            </a:fontRef>
          </p:style>
          <p:txBody>
            <a:bodyPr spcFirstLastPara="0" vert="horz" wrap="square" lIns="220028" tIns="220028" rIns="220028" bIns="220028" numCol="1" spcCol="1270" anchor="ctr" anchorCtr="0">
              <a:noAutofit/>
            </a:bodyPr>
            <a:lstStyle/>
            <a:p>
              <a:pPr lvl="0" algn="ctr" defTabSz="1377950">
                <a:lnSpc>
                  <a:spcPct val="90000"/>
                </a:lnSpc>
                <a:spcBef>
                  <a:spcPct val="0"/>
                </a:spcBef>
                <a:spcAft>
                  <a:spcPct val="35000"/>
                </a:spcAft>
              </a:pPr>
              <a:r>
                <a:rPr lang="zh-CN" altLang="en-US" sz="3100" kern="1200" dirty="0">
                  <a:latin typeface="+mj-lt"/>
                </a:rPr>
                <a:t>新兴行业</a:t>
              </a:r>
              <a:endParaRPr lang="en-US" sz="3100" kern="1200" dirty="0">
                <a:latin typeface="+mj-lt"/>
              </a:endParaRPr>
            </a:p>
          </p:txBody>
        </p:sp>
        <p:sp>
          <p:nvSpPr>
            <p:cNvPr id="16" name="Freeform 15"/>
            <p:cNvSpPr/>
            <p:nvPr/>
          </p:nvSpPr>
          <p:spPr>
            <a:xfrm>
              <a:off x="4268402" y="2036343"/>
              <a:ext cx="3132887" cy="1368028"/>
            </a:xfrm>
            <a:custGeom>
              <a:avLst/>
              <a:gdLst>
                <a:gd name="connsiteX0" fmla="*/ 0 w 2052042"/>
                <a:gd name="connsiteY0" fmla="*/ 0 h 1368028"/>
                <a:gd name="connsiteX1" fmla="*/ 2052042 w 2052042"/>
                <a:gd name="connsiteY1" fmla="*/ 0 h 1368028"/>
                <a:gd name="connsiteX2" fmla="*/ 2052042 w 2052042"/>
                <a:gd name="connsiteY2" fmla="*/ 1368028 h 1368028"/>
                <a:gd name="connsiteX3" fmla="*/ 0 w 2052042"/>
                <a:gd name="connsiteY3" fmla="*/ 1368028 h 1368028"/>
                <a:gd name="connsiteX4" fmla="*/ 0 w 2052042"/>
                <a:gd name="connsiteY4" fmla="*/ 0 h 13680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2042" h="1368028">
                  <a:moveTo>
                    <a:pt x="0" y="0"/>
                  </a:moveTo>
                  <a:lnTo>
                    <a:pt x="2052042" y="0"/>
                  </a:lnTo>
                  <a:lnTo>
                    <a:pt x="2052042" y="1368028"/>
                  </a:lnTo>
                  <a:lnTo>
                    <a:pt x="0" y="136802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285750" lvl="1" indent="-285750" algn="l" defTabSz="488950">
                <a:lnSpc>
                  <a:spcPct val="90000"/>
                </a:lnSpc>
                <a:spcBef>
                  <a:spcPct val="0"/>
                </a:spcBef>
                <a:spcAft>
                  <a:spcPct val="15000"/>
                </a:spcAft>
                <a:buFont typeface="Wingdings" panose="05000000000000000000" pitchFamily="2" charset="2"/>
                <a:buChar char="Ø"/>
              </a:pPr>
              <a:r>
                <a:rPr lang="zh-CN" altLang="en-US" sz="1800" kern="1200" dirty="0">
                  <a:latin typeface="+mj-lt"/>
                </a:rPr>
                <a:t>新兴的认定是动态发展过程</a:t>
              </a:r>
              <a:endParaRPr lang="en-US" sz="1800" kern="1200" dirty="0">
                <a:latin typeface="+mj-lt"/>
              </a:endParaRPr>
            </a:p>
            <a:p>
              <a:pPr marL="285750" lvl="1" indent="-285750" algn="l" defTabSz="488950">
                <a:lnSpc>
                  <a:spcPct val="90000"/>
                </a:lnSpc>
                <a:spcBef>
                  <a:spcPct val="0"/>
                </a:spcBef>
                <a:spcAft>
                  <a:spcPct val="15000"/>
                </a:spcAft>
                <a:buFont typeface="Wingdings" panose="05000000000000000000" pitchFamily="2" charset="2"/>
                <a:buChar char="Ø"/>
              </a:pPr>
              <a:r>
                <a:rPr lang="zh-CN" altLang="en-US" sz="1800" kern="1200" dirty="0">
                  <a:latin typeface="+mj-lt"/>
                </a:rPr>
                <a:t>交易所本身不会就何谓新兴进行实质性判断</a:t>
              </a:r>
              <a:endParaRPr lang="en-US" altLang="zh-CN" sz="1800" kern="1200" dirty="0">
                <a:latin typeface="+mj-lt"/>
              </a:endParaRPr>
            </a:p>
            <a:p>
              <a:pPr marL="285750" lvl="1" indent="-285750" algn="l" defTabSz="488950">
                <a:lnSpc>
                  <a:spcPct val="90000"/>
                </a:lnSpc>
                <a:spcBef>
                  <a:spcPct val="0"/>
                </a:spcBef>
                <a:spcAft>
                  <a:spcPct val="15000"/>
                </a:spcAft>
                <a:buFont typeface="Wingdings" panose="05000000000000000000" pitchFamily="2" charset="2"/>
                <a:buChar char="Ø"/>
              </a:pPr>
              <a:r>
                <a:rPr lang="zh-CN" altLang="en-US" sz="1800" kern="1200" dirty="0">
                  <a:latin typeface="+mj-lt"/>
                </a:rPr>
                <a:t>实务中可参考国务院、统计局公布的产业目录</a:t>
              </a:r>
              <a:endParaRPr lang="en-US" sz="1800" kern="1200" dirty="0" err="1">
                <a:latin typeface="+mj-lt"/>
              </a:endParaRPr>
            </a:p>
          </p:txBody>
        </p:sp>
        <p:sp>
          <p:nvSpPr>
            <p:cNvPr id="17" name="Freeform 16"/>
            <p:cNvSpPr/>
            <p:nvPr/>
          </p:nvSpPr>
          <p:spPr>
            <a:xfrm>
              <a:off x="2763572" y="4349276"/>
              <a:ext cx="1368028" cy="1368028"/>
            </a:xfrm>
            <a:custGeom>
              <a:avLst/>
              <a:gdLst>
                <a:gd name="connsiteX0" fmla="*/ 0 w 1368028"/>
                <a:gd name="connsiteY0" fmla="*/ 684014 h 1368028"/>
                <a:gd name="connsiteX1" fmla="*/ 684014 w 1368028"/>
                <a:gd name="connsiteY1" fmla="*/ 0 h 1368028"/>
                <a:gd name="connsiteX2" fmla="*/ 1368028 w 1368028"/>
                <a:gd name="connsiteY2" fmla="*/ 684014 h 1368028"/>
                <a:gd name="connsiteX3" fmla="*/ 684014 w 1368028"/>
                <a:gd name="connsiteY3" fmla="*/ 1368028 h 1368028"/>
                <a:gd name="connsiteX4" fmla="*/ 0 w 1368028"/>
                <a:gd name="connsiteY4" fmla="*/ 684014 h 13680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8028" h="1368028">
                  <a:moveTo>
                    <a:pt x="0" y="684014"/>
                  </a:moveTo>
                  <a:cubicBezTo>
                    <a:pt x="0" y="306243"/>
                    <a:pt x="306243" y="0"/>
                    <a:pt x="684014" y="0"/>
                  </a:cubicBezTo>
                  <a:cubicBezTo>
                    <a:pt x="1061785" y="0"/>
                    <a:pt x="1368028" y="306243"/>
                    <a:pt x="1368028" y="684014"/>
                  </a:cubicBezTo>
                  <a:cubicBezTo>
                    <a:pt x="1368028" y="1061785"/>
                    <a:pt x="1061785" y="1368028"/>
                    <a:pt x="684014" y="1368028"/>
                  </a:cubicBezTo>
                  <a:cubicBezTo>
                    <a:pt x="306243" y="1368028"/>
                    <a:pt x="0" y="1061785"/>
                    <a:pt x="0" y="684014"/>
                  </a:cubicBezTo>
                  <a:close/>
                </a:path>
              </a:pathLst>
            </a:custGeom>
          </p:spPr>
          <p:style>
            <a:lnRef idx="2">
              <a:schemeClr val="lt1">
                <a:hueOff val="0"/>
                <a:satOff val="0"/>
                <a:lumOff val="0"/>
                <a:alphaOff val="0"/>
              </a:schemeClr>
            </a:lnRef>
            <a:fillRef idx="1">
              <a:schemeClr val="accent3">
                <a:hueOff val="20821956"/>
                <a:satOff val="15379"/>
                <a:lumOff val="34119"/>
                <a:alphaOff val="0"/>
              </a:schemeClr>
            </a:fillRef>
            <a:effectRef idx="0">
              <a:schemeClr val="accent3">
                <a:hueOff val="20821956"/>
                <a:satOff val="15379"/>
                <a:lumOff val="34119"/>
                <a:alphaOff val="0"/>
              </a:schemeClr>
            </a:effectRef>
            <a:fontRef idx="minor">
              <a:schemeClr val="lt1"/>
            </a:fontRef>
          </p:style>
          <p:txBody>
            <a:bodyPr spcFirstLastPara="0" vert="horz" wrap="square" lIns="220028" tIns="220028" rIns="220028" bIns="220028" numCol="1" spcCol="1270" anchor="ctr" anchorCtr="0">
              <a:noAutofit/>
            </a:bodyPr>
            <a:lstStyle/>
            <a:p>
              <a:pPr lvl="0" algn="ctr" defTabSz="1377950">
                <a:lnSpc>
                  <a:spcPct val="90000"/>
                </a:lnSpc>
                <a:spcBef>
                  <a:spcPct val="0"/>
                </a:spcBef>
                <a:spcAft>
                  <a:spcPct val="35000"/>
                </a:spcAft>
              </a:pPr>
              <a:r>
                <a:rPr lang="zh-CN" altLang="en-US" sz="3100" kern="1200" dirty="0">
                  <a:latin typeface="+mj-lt"/>
                </a:rPr>
                <a:t>创新企业</a:t>
              </a:r>
              <a:endParaRPr lang="en-US" sz="3100" kern="1200" dirty="0">
                <a:latin typeface="+mj-lt"/>
              </a:endParaRPr>
            </a:p>
          </p:txBody>
        </p:sp>
        <p:sp>
          <p:nvSpPr>
            <p:cNvPr id="18" name="Freeform 17"/>
            <p:cNvSpPr/>
            <p:nvPr/>
          </p:nvSpPr>
          <p:spPr>
            <a:xfrm>
              <a:off x="4268403" y="4349276"/>
              <a:ext cx="3132886" cy="1368028"/>
            </a:xfrm>
            <a:custGeom>
              <a:avLst/>
              <a:gdLst>
                <a:gd name="connsiteX0" fmla="*/ 0 w 2052042"/>
                <a:gd name="connsiteY0" fmla="*/ 0 h 1368028"/>
                <a:gd name="connsiteX1" fmla="*/ 2052042 w 2052042"/>
                <a:gd name="connsiteY1" fmla="*/ 0 h 1368028"/>
                <a:gd name="connsiteX2" fmla="*/ 2052042 w 2052042"/>
                <a:gd name="connsiteY2" fmla="*/ 1368028 h 1368028"/>
                <a:gd name="connsiteX3" fmla="*/ 0 w 2052042"/>
                <a:gd name="connsiteY3" fmla="*/ 1368028 h 1368028"/>
                <a:gd name="connsiteX4" fmla="*/ 0 w 2052042"/>
                <a:gd name="connsiteY4" fmla="*/ 0 h 13680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2042" h="1368028">
                  <a:moveTo>
                    <a:pt x="0" y="0"/>
                  </a:moveTo>
                  <a:lnTo>
                    <a:pt x="2052042" y="0"/>
                  </a:lnTo>
                  <a:lnTo>
                    <a:pt x="2052042" y="1368028"/>
                  </a:lnTo>
                  <a:lnTo>
                    <a:pt x="0" y="136802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285750" lvl="1" indent="-285750" algn="l" defTabSz="488950">
                <a:lnSpc>
                  <a:spcPct val="90000"/>
                </a:lnSpc>
                <a:spcBef>
                  <a:spcPct val="0"/>
                </a:spcBef>
                <a:spcAft>
                  <a:spcPct val="15000"/>
                </a:spcAft>
                <a:buFont typeface="Wingdings" panose="05000000000000000000" pitchFamily="2" charset="2"/>
                <a:buChar char="Ø"/>
              </a:pPr>
              <a:r>
                <a:rPr lang="zh-CN" altLang="en-US" sz="1800" kern="1200" dirty="0">
                  <a:latin typeface="+mj-lt"/>
                </a:rPr>
                <a:t>更加综合</a:t>
              </a:r>
              <a:endParaRPr lang="en-US" altLang="zh-CN" sz="1800" dirty="0">
                <a:latin typeface="+mj-lt"/>
              </a:endParaRPr>
            </a:p>
            <a:p>
              <a:pPr marL="285750" lvl="1" indent="-285750" algn="l" defTabSz="488950">
                <a:lnSpc>
                  <a:spcPct val="90000"/>
                </a:lnSpc>
                <a:spcBef>
                  <a:spcPct val="0"/>
                </a:spcBef>
                <a:spcAft>
                  <a:spcPct val="15000"/>
                </a:spcAft>
                <a:buFont typeface="Wingdings" panose="05000000000000000000" pitchFamily="2" charset="2"/>
                <a:buChar char="Ø"/>
              </a:pPr>
              <a:r>
                <a:rPr lang="zh-CN" altLang="en-US" sz="1800" kern="1200" dirty="0">
                  <a:latin typeface="+mj-lt"/>
                </a:rPr>
                <a:t>传统行业的技术创新</a:t>
              </a:r>
              <a:endParaRPr lang="en-US" altLang="zh-CN" sz="1800" dirty="0">
                <a:latin typeface="+mj-lt"/>
              </a:endParaRPr>
            </a:p>
            <a:p>
              <a:pPr marL="285750" lvl="1" indent="-285750" algn="l" defTabSz="488950">
                <a:lnSpc>
                  <a:spcPct val="90000"/>
                </a:lnSpc>
                <a:spcBef>
                  <a:spcPct val="0"/>
                </a:spcBef>
                <a:spcAft>
                  <a:spcPct val="15000"/>
                </a:spcAft>
                <a:buFont typeface="Wingdings" panose="05000000000000000000" pitchFamily="2" charset="2"/>
                <a:buChar char="Ø"/>
              </a:pPr>
              <a:r>
                <a:rPr lang="zh-CN" altLang="en-US" sz="1800" kern="1200" dirty="0">
                  <a:latin typeface="+mj-lt"/>
                </a:rPr>
                <a:t>新兴行业的业务创新</a:t>
              </a:r>
              <a:endParaRPr lang="en-US" altLang="zh-CN" sz="1800" kern="1200" dirty="0">
                <a:latin typeface="+mj-lt"/>
              </a:endParaRPr>
            </a:p>
          </p:txBody>
        </p:sp>
      </p:grpSp>
      <p:sp>
        <p:nvSpPr>
          <p:cNvPr id="20" name="Cloud Callout 19"/>
          <p:cNvSpPr/>
          <p:nvPr/>
        </p:nvSpPr>
        <p:spPr bwMode="ltGray">
          <a:xfrm>
            <a:off x="5868144" y="3114963"/>
            <a:ext cx="3096344" cy="1412813"/>
          </a:xfrm>
          <a:prstGeom prst="cloudCallou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zh-CN" altLang="en-US" dirty="0">
                <a:solidFill>
                  <a:schemeClr val="tx1"/>
                </a:solidFill>
                <a:latin typeface="+mj-lt"/>
              </a:rPr>
              <a:t>共性：产业聚集、具备规模，但不一定盈利</a:t>
            </a:r>
            <a:endParaRPr lang="en-US" dirty="0" err="1">
              <a:solidFill>
                <a:schemeClr val="tx1"/>
              </a:solidFill>
              <a:latin typeface="+mj-lt"/>
            </a:endParaRPr>
          </a:p>
        </p:txBody>
      </p:sp>
      <p:sp>
        <p:nvSpPr>
          <p:cNvPr id="19" name="Slide Number Placeholder 42"/>
          <p:cNvSpPr>
            <a:spLocks noGrp="1"/>
          </p:cNvSpPr>
          <p:nvPr>
            <p:ph type="sldNum" sz="quarter" idx="4"/>
          </p:nvPr>
        </p:nvSpPr>
        <p:spPr>
          <a:xfrm>
            <a:off x="7086600" y="6477000"/>
            <a:ext cx="1527048" cy="152400"/>
          </a:xfrm>
        </p:spPr>
        <p:txBody>
          <a:bodyPr/>
          <a:lstStyle/>
          <a:p>
            <a:fld id="{9EBD5762-3BDC-484D-9503-7EA6D5A9A8CE}" type="slidenum">
              <a:rPr lang="en-US" smtClean="0">
                <a:solidFill>
                  <a:srgbClr val="000000"/>
                </a:solidFill>
                <a:latin typeface="+mj-lt"/>
                <a:ea typeface="+mn-ea"/>
              </a:rPr>
              <a:pPr/>
              <a:t>18</a:t>
            </a:fld>
            <a:endParaRPr lang="en-US" dirty="0">
              <a:solidFill>
                <a:srgbClr val="000000"/>
              </a:solidFill>
              <a:latin typeface="+mj-lt"/>
              <a:ea typeface="+mn-ea"/>
            </a:endParaRPr>
          </a:p>
        </p:txBody>
      </p:sp>
    </p:spTree>
    <p:extLst>
      <p:ext uri="{BB962C8B-B14F-4D97-AF65-F5344CB8AC3E}">
        <p14:creationId xmlns:p14="http://schemas.microsoft.com/office/powerpoint/2010/main" val="2637617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zh-CN" altLang="en-US" i="0" dirty="0">
                <a:ea typeface="宋体" panose="02010600030101010101" pitchFamily="2" charset="-122"/>
              </a:rPr>
              <a:t>香港主板以及创业板的路径解析 </a:t>
            </a:r>
          </a:p>
        </p:txBody>
      </p:sp>
      <p:sp>
        <p:nvSpPr>
          <p:cNvPr id="4" name="Subtitle 3"/>
          <p:cNvSpPr>
            <a:spLocks noGrp="1"/>
          </p:cNvSpPr>
          <p:nvPr>
            <p:ph type="subTitle" idx="1"/>
          </p:nvPr>
        </p:nvSpPr>
        <p:spPr/>
        <p:txBody>
          <a:bodyPr/>
          <a:lstStyle/>
          <a:p>
            <a:endParaRPr lang="en-US" dirty="0"/>
          </a:p>
          <a:p>
            <a:endParaRPr lang="en-US" dirty="0"/>
          </a:p>
        </p:txBody>
      </p:sp>
      <p:sp>
        <p:nvSpPr>
          <p:cNvPr id="8" name="TextBox 7"/>
          <p:cNvSpPr txBox="1"/>
          <p:nvPr/>
        </p:nvSpPr>
        <p:spPr>
          <a:xfrm>
            <a:off x="533400" y="2971800"/>
            <a:ext cx="3174504" cy="3200400"/>
          </a:xfrm>
          <a:prstGeom prst="rect">
            <a:avLst/>
          </a:prstGeom>
          <a:noFill/>
        </p:spPr>
        <p:txBody>
          <a:bodyPr wrap="none" lIns="0" tIns="0" rIns="0" bIns="0" rtlCol="0" anchor="b" anchorCtr="0">
            <a:noAutofit/>
          </a:bodyPr>
          <a:lstStyle/>
          <a:p>
            <a:pPr fontAlgn="base">
              <a:lnSpc>
                <a:spcPts val="20000"/>
              </a:lnSpc>
              <a:spcBef>
                <a:spcPct val="0"/>
              </a:spcBef>
              <a:spcAft>
                <a:spcPct val="0"/>
              </a:spcAft>
            </a:pPr>
            <a:r>
              <a:rPr lang="en-US" sz="24000" b="1" i="1" dirty="0">
                <a:solidFill>
                  <a:srgbClr val="FFFFFF"/>
                </a:solidFill>
                <a:latin typeface="+mj-lt"/>
                <a:cs typeface="Arial" pitchFamily="34" charset="0"/>
              </a:rPr>
              <a:t>3</a:t>
            </a:r>
            <a:endParaRPr lang="en-US" sz="24000" b="1" i="1" dirty="0">
              <a:solidFill>
                <a:srgbClr val="FFFFFF"/>
              </a:solidFill>
              <a:latin typeface="+mj-lt"/>
              <a:cs typeface="Arial" pitchFamily="34" charset="0"/>
            </a:endParaRPr>
          </a:p>
        </p:txBody>
      </p:sp>
      <p:sp>
        <p:nvSpPr>
          <p:cNvPr id="6" name="Slide Number Placeholder 5"/>
          <p:cNvSpPr>
            <a:spLocks noGrp="1"/>
          </p:cNvSpPr>
          <p:nvPr>
            <p:ph type="sldNum" sz="quarter" idx="4"/>
          </p:nvPr>
        </p:nvSpPr>
        <p:spPr/>
        <p:txBody>
          <a:bodyPr/>
          <a:lstStyle/>
          <a:p>
            <a:fld id="{9EBD5762-3BDC-484D-9503-7EA6D5A9A8CE}" type="slidenum">
              <a:rPr lang="en-US" smtClean="0">
                <a:latin typeface="+mj-lt"/>
              </a:rPr>
              <a:pPr/>
              <a:t>19</a:t>
            </a:fld>
            <a:endParaRPr lang="en-US">
              <a:latin typeface="+mj-lt"/>
            </a:endParaRPr>
          </a:p>
        </p:txBody>
      </p:sp>
    </p:spTree>
    <p:extLst>
      <p:ext uri="{BB962C8B-B14F-4D97-AF65-F5344CB8AC3E}">
        <p14:creationId xmlns:p14="http://schemas.microsoft.com/office/powerpoint/2010/main" val="125437170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zh-CN" altLang="en-US" i="0" dirty="0">
                <a:ea typeface="宋体" panose="02010600030101010101" pitchFamily="2" charset="-122"/>
              </a:rPr>
              <a:t>不同上市地点对公司的要求比较 </a:t>
            </a:r>
          </a:p>
        </p:txBody>
      </p:sp>
      <p:sp>
        <p:nvSpPr>
          <p:cNvPr id="4" name="Subtitle 3"/>
          <p:cNvSpPr>
            <a:spLocks noGrp="1"/>
          </p:cNvSpPr>
          <p:nvPr>
            <p:ph type="subTitle" idx="1"/>
          </p:nvPr>
        </p:nvSpPr>
        <p:spPr/>
        <p:txBody>
          <a:bodyPr/>
          <a:lstStyle/>
          <a:p>
            <a:endParaRPr lang="en-US" dirty="0"/>
          </a:p>
          <a:p>
            <a:endParaRPr lang="en-US" dirty="0"/>
          </a:p>
        </p:txBody>
      </p:sp>
      <p:sp>
        <p:nvSpPr>
          <p:cNvPr id="8" name="TextBox 7"/>
          <p:cNvSpPr txBox="1"/>
          <p:nvPr/>
        </p:nvSpPr>
        <p:spPr>
          <a:xfrm>
            <a:off x="533400" y="2971800"/>
            <a:ext cx="3174504" cy="3200400"/>
          </a:xfrm>
          <a:prstGeom prst="rect">
            <a:avLst/>
          </a:prstGeom>
          <a:noFill/>
        </p:spPr>
        <p:txBody>
          <a:bodyPr wrap="none" lIns="0" tIns="0" rIns="0" bIns="0" rtlCol="0" anchor="b" anchorCtr="0">
            <a:noAutofit/>
          </a:bodyPr>
          <a:lstStyle/>
          <a:p>
            <a:pPr fontAlgn="base">
              <a:lnSpc>
                <a:spcPts val="20000"/>
              </a:lnSpc>
              <a:spcBef>
                <a:spcPct val="0"/>
              </a:spcBef>
              <a:spcAft>
                <a:spcPct val="0"/>
              </a:spcAft>
            </a:pPr>
            <a:r>
              <a:rPr lang="en-US" sz="24000" b="1" i="1" dirty="0">
                <a:solidFill>
                  <a:srgbClr val="FFFFFF"/>
                </a:solidFill>
                <a:latin typeface="+mj-lt"/>
                <a:cs typeface="Arial" pitchFamily="34" charset="0"/>
              </a:rPr>
              <a:t>1</a:t>
            </a:r>
          </a:p>
        </p:txBody>
      </p:sp>
      <p:sp>
        <p:nvSpPr>
          <p:cNvPr id="6" name="Slide Number Placeholder 5"/>
          <p:cNvSpPr>
            <a:spLocks noGrp="1"/>
          </p:cNvSpPr>
          <p:nvPr>
            <p:ph type="sldNum" sz="quarter" idx="4"/>
          </p:nvPr>
        </p:nvSpPr>
        <p:spPr/>
        <p:txBody>
          <a:bodyPr/>
          <a:lstStyle/>
          <a:p>
            <a:fld id="{9EBD5762-3BDC-484D-9503-7EA6D5A9A8CE}" type="slidenum">
              <a:rPr lang="en-US" smtClean="0">
                <a:latin typeface="+mj-lt"/>
              </a:rPr>
              <a:pPr/>
              <a:t>2</a:t>
            </a:fld>
            <a:endParaRPr lang="en-US">
              <a:latin typeface="+mj-lt"/>
            </a:endParaRPr>
          </a:p>
        </p:txBody>
      </p:sp>
    </p:spTree>
    <p:extLst>
      <p:ext uri="{BB962C8B-B14F-4D97-AF65-F5344CB8AC3E}">
        <p14:creationId xmlns:p14="http://schemas.microsoft.com/office/powerpoint/2010/main" val="2427716743"/>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i="0" kern="0" dirty="0">
                <a:ea typeface="SimSun" pitchFamily="2" charset="-122"/>
              </a:rPr>
              <a:t>香港上市 </a:t>
            </a:r>
            <a:r>
              <a:rPr lang="en-US" altLang="zh-CN" i="0" kern="0" dirty="0">
                <a:ea typeface="SimSun" pitchFamily="2" charset="-122"/>
              </a:rPr>
              <a:t>- </a:t>
            </a:r>
            <a:r>
              <a:rPr lang="zh-CN" altLang="en-US" i="0" kern="0" dirty="0">
                <a:ea typeface="SimSun" pitchFamily="2" charset="-122"/>
              </a:rPr>
              <a:t>多样化的</a:t>
            </a:r>
            <a:r>
              <a:rPr lang="zh-CN" altLang="en-US" i="0" dirty="0">
                <a:ea typeface="SimSun" pitchFamily="2" charset="-122"/>
              </a:rPr>
              <a:t>投资者基础</a:t>
            </a:r>
            <a:endParaRPr lang="en-US" i="0" dirty="0">
              <a:ea typeface="SimSun" pitchFamily="2" charset="-122"/>
            </a:endParaRPr>
          </a:p>
        </p:txBody>
      </p:sp>
      <p:sp>
        <p:nvSpPr>
          <p:cNvPr id="3" name="Content Placeholder 2"/>
          <p:cNvSpPr>
            <a:spLocks noGrp="1"/>
          </p:cNvSpPr>
          <p:nvPr>
            <p:ph sz="quarter" idx="15"/>
          </p:nvPr>
        </p:nvSpPr>
        <p:spPr>
          <a:xfrm>
            <a:off x="533400" y="1752600"/>
            <a:ext cx="8077200" cy="380256"/>
          </a:xfrm>
        </p:spPr>
        <p:txBody>
          <a:bodyPr/>
          <a:lstStyle/>
          <a:p>
            <a:pPr marL="180000" indent="-180000">
              <a:spcAft>
                <a:spcPts val="600"/>
              </a:spcAft>
              <a:buClr>
                <a:schemeClr val="tx1"/>
              </a:buClr>
              <a:buFont typeface="Arial" pitchFamily="34" charset="0"/>
              <a:buChar char="•"/>
            </a:pPr>
            <a:r>
              <a:rPr lang="zh-CN" altLang="en-US" sz="1600" dirty="0">
                <a:latin typeface="+mj-lt"/>
                <a:ea typeface="宋体" pitchFamily="2" charset="-122"/>
              </a:rPr>
              <a:t>多样化的投资者基础</a:t>
            </a:r>
            <a:r>
              <a:rPr lang="zh-TW" altLang="en-US" sz="1600" dirty="0">
                <a:latin typeface="+mj-lt"/>
                <a:ea typeface="宋体" pitchFamily="2" charset="-122"/>
              </a:rPr>
              <a:t>：</a:t>
            </a:r>
            <a:r>
              <a:rPr lang="zh-CN" altLang="en-US" sz="1600" dirty="0">
                <a:latin typeface="+mj-lt"/>
                <a:ea typeface="宋体" pitchFamily="2" charset="-122"/>
              </a:rPr>
              <a:t>大约</a:t>
            </a:r>
            <a:r>
              <a:rPr lang="en-US" altLang="zh-CN" sz="1600" dirty="0">
                <a:latin typeface="+mj-lt"/>
              </a:rPr>
              <a:t>40%</a:t>
            </a:r>
            <a:r>
              <a:rPr lang="zh-CN" altLang="en-US" sz="1600" dirty="0">
                <a:latin typeface="+mj-lt"/>
              </a:rPr>
              <a:t>为来自世界各地的零售市场投资者</a:t>
            </a:r>
            <a:r>
              <a:rPr lang="zh-TW" altLang="en-US" sz="1600" dirty="0">
                <a:latin typeface="+mj-lt"/>
              </a:rPr>
              <a:t>；</a:t>
            </a:r>
            <a:r>
              <a:rPr lang="en-US" altLang="zh-TW" sz="1600" dirty="0">
                <a:latin typeface="+mj-lt"/>
              </a:rPr>
              <a:t> 60%</a:t>
            </a:r>
            <a:r>
              <a:rPr lang="zh-CN" altLang="en-US" sz="1600" dirty="0">
                <a:latin typeface="+mj-lt"/>
                <a:ea typeface="宋体" pitchFamily="2" charset="-122"/>
              </a:rPr>
              <a:t>为来自机构投资者</a:t>
            </a:r>
            <a:endParaRPr lang="en-US" altLang="zh-TW" sz="1600" dirty="0">
              <a:latin typeface="+mj-lt"/>
              <a:ea typeface="宋体" pitchFamily="2" charset="-122"/>
            </a:endParaRPr>
          </a:p>
        </p:txBody>
      </p:sp>
      <p:sp>
        <p:nvSpPr>
          <p:cNvPr id="7" name="Rectangle 6"/>
          <p:cNvSpPr/>
          <p:nvPr/>
        </p:nvSpPr>
        <p:spPr>
          <a:xfrm>
            <a:off x="531639" y="2298360"/>
            <a:ext cx="1822935" cy="246221"/>
          </a:xfrm>
          <a:prstGeom prst="rect">
            <a:avLst/>
          </a:prstGeom>
        </p:spPr>
        <p:txBody>
          <a:bodyPr wrap="none" lIns="0" tIns="0" rIns="0" bIns="0">
            <a:spAutoFit/>
          </a:bodyPr>
          <a:lstStyle/>
          <a:p>
            <a:pPr marL="180000" indent="-180000">
              <a:spcAft>
                <a:spcPts val="600"/>
              </a:spcAft>
              <a:buClr>
                <a:schemeClr val="tx1"/>
              </a:buClr>
              <a:buFont typeface="Arial" pitchFamily="34" charset="0"/>
              <a:buChar char="•"/>
            </a:pPr>
            <a:r>
              <a:rPr lang="zh-CN" altLang="en-US" sz="1600">
                <a:latin typeface="+mj-lt"/>
                <a:ea typeface="宋体" pitchFamily="2" charset="-122"/>
              </a:rPr>
              <a:t>零售市场投资者</a:t>
            </a:r>
            <a:r>
              <a:rPr lang="zh-TW" altLang="en-US" sz="1600">
                <a:latin typeface="+mj-lt"/>
                <a:ea typeface="宋体" pitchFamily="2" charset="-122"/>
              </a:rPr>
              <a:t>：</a:t>
            </a:r>
            <a:endParaRPr lang="en-US" sz="1600" dirty="0">
              <a:latin typeface="+mj-lt"/>
              <a:ea typeface="宋体" pitchFamily="2" charset="-122"/>
            </a:endParaRPr>
          </a:p>
        </p:txBody>
      </p:sp>
      <p:grpSp>
        <p:nvGrpSpPr>
          <p:cNvPr id="6" name="Group 5"/>
          <p:cNvGrpSpPr/>
          <p:nvPr/>
        </p:nvGrpSpPr>
        <p:grpSpPr>
          <a:xfrm>
            <a:off x="539552" y="2600261"/>
            <a:ext cx="8280920" cy="3473261"/>
            <a:chOff x="-396557" y="2286744"/>
            <a:chExt cx="9893979" cy="4149825"/>
          </a:xfrm>
        </p:grpSpPr>
        <p:sp>
          <p:nvSpPr>
            <p:cNvPr id="8" name="Rounded Rectangle 7"/>
            <p:cNvSpPr/>
            <p:nvPr/>
          </p:nvSpPr>
          <p:spPr bwMode="ltGray">
            <a:xfrm>
              <a:off x="611560" y="2477616"/>
              <a:ext cx="1872208" cy="1495401"/>
            </a:xfrm>
            <a:prstGeom prst="roundRect">
              <a:avLst>
                <a:gd name="adj" fmla="val 0"/>
              </a:avLst>
            </a:prstGeom>
            <a:solidFill>
              <a:srgbClr val="EB8C00"/>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zh-CN" altLang="en-US" sz="1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黑体" pitchFamily="49" charset="-122"/>
                </a:rPr>
                <a:t>内地投资者</a:t>
              </a:r>
              <a:endParaRPr lang="en-US" altLang="zh-CN" sz="1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黑体" pitchFamily="49" charset="-122"/>
              </a:endParaRPr>
            </a:p>
            <a:p>
              <a:pPr algn="ctr"/>
              <a:endParaRPr lang="en-US" altLang="zh-CN" sz="1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黑体" pitchFamily="49" charset="-122"/>
              </a:endParaRPr>
            </a:p>
            <a:p>
              <a:pPr algn="ctr"/>
              <a:r>
                <a:rPr lang="zh-TW" altLang="en-US" sz="1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黑体" pitchFamily="49" charset="-122"/>
                </a:rPr>
                <a:t>（</a:t>
              </a:r>
              <a:r>
                <a:rPr lang="zh-CN" altLang="en-US" sz="1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黑体" pitchFamily="49" charset="-122"/>
                </a:rPr>
                <a:t>中国</a:t>
              </a:r>
              <a:r>
                <a:rPr lang="zh-TW" altLang="en-US" sz="1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黑体" pitchFamily="49" charset="-122"/>
                </a:rPr>
                <a:t>內地</a:t>
              </a:r>
              <a:r>
                <a:rPr lang="zh-CN" altLang="en-US" sz="1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黑体" pitchFamily="49" charset="-122"/>
                </a:rPr>
                <a:t>约</a:t>
              </a:r>
              <a:r>
                <a:rPr lang="zh-TW" altLang="en-US" sz="1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黑体" pitchFamily="49" charset="-122"/>
                </a:rPr>
                <a:t>有</a:t>
              </a:r>
              <a:r>
                <a:rPr lang="en-US" altLang="zh-CN" sz="1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黑体" pitchFamily="49" charset="-122"/>
                </a:rPr>
                <a:t>1</a:t>
              </a:r>
              <a:r>
                <a:rPr lang="zh-CN" altLang="en-US" sz="1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黑体" pitchFamily="49" charset="-122"/>
                </a:rPr>
                <a:t>亿投资者帐户</a:t>
              </a:r>
              <a:r>
                <a:rPr lang="zh-TW" altLang="en-US" sz="1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黑体" pitchFamily="49" charset="-122"/>
                </a:rPr>
                <a:t>）</a:t>
              </a:r>
              <a:endParaRPr lang="zh-CN" altLang="en-US" sz="1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黑体" pitchFamily="49" charset="-122"/>
              </a:endParaRPr>
            </a:p>
          </p:txBody>
        </p:sp>
        <p:sp>
          <p:nvSpPr>
            <p:cNvPr id="9" name="Rounded Rectangle 8"/>
            <p:cNvSpPr/>
            <p:nvPr/>
          </p:nvSpPr>
          <p:spPr bwMode="ltGray">
            <a:xfrm>
              <a:off x="3347864" y="4941168"/>
              <a:ext cx="1872208" cy="1495401"/>
            </a:xfrm>
            <a:prstGeom prst="roundRect">
              <a:avLst>
                <a:gd name="adj" fmla="val 0"/>
              </a:avLst>
            </a:prstGeom>
            <a:noFill/>
            <a:ln w="12700">
              <a:solidFill>
                <a:srgbClr val="DC6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a:solidFill>
                    <a:srgbClr val="DC6900"/>
                  </a:solidFill>
                  <a:latin typeface="+mj-lt"/>
                  <a:ea typeface="黑体" pitchFamily="49" charset="-122"/>
                </a:rPr>
                <a:t>香港投资者</a:t>
              </a:r>
              <a:endParaRPr lang="en-US" sz="1200" b="1" dirty="0" err="1">
                <a:solidFill>
                  <a:srgbClr val="DC6900"/>
                </a:solidFill>
                <a:latin typeface="+mj-lt"/>
                <a:ea typeface="黑体" pitchFamily="49" charset="-122"/>
              </a:endParaRPr>
            </a:p>
          </p:txBody>
        </p:sp>
        <p:sp>
          <p:nvSpPr>
            <p:cNvPr id="10" name="Rounded Rectangle 9"/>
            <p:cNvSpPr/>
            <p:nvPr/>
          </p:nvSpPr>
          <p:spPr bwMode="ltGray">
            <a:xfrm>
              <a:off x="6012160" y="2477616"/>
              <a:ext cx="1872208" cy="1495401"/>
            </a:xfrm>
            <a:prstGeom prst="roundRect">
              <a:avLst>
                <a:gd name="adj" fmla="val 0"/>
              </a:avLst>
            </a:prstGeom>
            <a:solidFill>
              <a:srgbClr val="60232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a:solidFill>
                    <a:schemeClr val="bg2"/>
                  </a:solidFill>
                  <a:latin typeface="+mj-lt"/>
                  <a:ea typeface="黑体" pitchFamily="49" charset="-122"/>
                </a:rPr>
                <a:t>国际投资者</a:t>
              </a:r>
              <a:endParaRPr lang="en-US" sz="1200" b="1" dirty="0" err="1">
                <a:solidFill>
                  <a:schemeClr val="bg2"/>
                </a:solidFill>
                <a:latin typeface="+mj-lt"/>
                <a:ea typeface="黑体" pitchFamily="49" charset="-122"/>
              </a:endParaRPr>
            </a:p>
          </p:txBody>
        </p:sp>
        <p:sp>
          <p:nvSpPr>
            <p:cNvPr id="12" name="Rectangle 11"/>
            <p:cNvSpPr/>
            <p:nvPr/>
          </p:nvSpPr>
          <p:spPr>
            <a:xfrm>
              <a:off x="611560" y="4061792"/>
              <a:ext cx="1872207" cy="882550"/>
            </a:xfrm>
            <a:prstGeom prst="rect">
              <a:avLst/>
            </a:prstGeom>
          </p:spPr>
          <p:txBody>
            <a:bodyPr wrap="square" lIns="0" tIns="0" rIns="0" bIns="0">
              <a:spAutoFit/>
            </a:bodyPr>
            <a:lstStyle/>
            <a:p>
              <a:pPr marL="171450" indent="-171450">
                <a:spcAft>
                  <a:spcPts val="900"/>
                </a:spcAft>
                <a:buFont typeface="Arial" pitchFamily="34" charset="0"/>
                <a:buChar char="•"/>
              </a:pPr>
              <a:r>
                <a:rPr lang="zh-CN" altLang="en-US" sz="1200" b="1" dirty="0">
                  <a:solidFill>
                    <a:srgbClr val="EB8C00"/>
                  </a:solidFill>
                  <a:latin typeface="+mj-lt"/>
                  <a:ea typeface="黑体" pitchFamily="49" charset="-122"/>
                </a:rPr>
                <a:t>合格境内机构投资者措施</a:t>
              </a:r>
              <a:r>
                <a:rPr lang="zh-TW" altLang="en-US" sz="1200" b="1" dirty="0">
                  <a:solidFill>
                    <a:srgbClr val="EB8C00"/>
                  </a:solidFill>
                  <a:latin typeface="+mj-lt"/>
                  <a:ea typeface="黑体" pitchFamily="49" charset="-122"/>
                </a:rPr>
                <a:t>（</a:t>
              </a:r>
              <a:r>
                <a:rPr lang="en-US" altLang="zh-TW" sz="1200" b="1" dirty="0">
                  <a:solidFill>
                    <a:srgbClr val="EB8C00"/>
                  </a:solidFill>
                  <a:latin typeface="+mj-lt"/>
                  <a:ea typeface="黑体" pitchFamily="49" charset="-122"/>
                </a:rPr>
                <a:t>QDII</a:t>
              </a:r>
              <a:r>
                <a:rPr lang="zh-TW" altLang="en-US" sz="1200" b="1" dirty="0">
                  <a:solidFill>
                    <a:srgbClr val="EB8C00"/>
                  </a:solidFill>
                  <a:latin typeface="+mj-lt"/>
                  <a:ea typeface="黑体" pitchFamily="49" charset="-122"/>
                </a:rPr>
                <a:t>）</a:t>
              </a:r>
              <a:r>
                <a:rPr lang="zh-CN" altLang="en-US" sz="1200" b="1" dirty="0">
                  <a:solidFill>
                    <a:srgbClr val="EB8C00"/>
                  </a:solidFill>
                  <a:latin typeface="+mj-lt"/>
                  <a:ea typeface="黑体" pitchFamily="49" charset="-122"/>
                </a:rPr>
                <a:t>允许中国大陆投资者通过投资计划投资海外</a:t>
              </a:r>
              <a:endParaRPr lang="en-US" sz="1200" b="1" dirty="0">
                <a:solidFill>
                  <a:srgbClr val="EB8C00"/>
                </a:solidFill>
                <a:latin typeface="+mj-lt"/>
                <a:ea typeface="黑体" pitchFamily="49" charset="-122"/>
              </a:endParaRPr>
            </a:p>
          </p:txBody>
        </p:sp>
        <p:sp>
          <p:nvSpPr>
            <p:cNvPr id="14" name="TextBox 13"/>
            <p:cNvSpPr txBox="1"/>
            <p:nvPr/>
          </p:nvSpPr>
          <p:spPr>
            <a:xfrm>
              <a:off x="6084168" y="4071252"/>
              <a:ext cx="3413254" cy="1643074"/>
            </a:xfrm>
            <a:prstGeom prst="rect">
              <a:avLst/>
            </a:prstGeom>
            <a:noFill/>
          </p:spPr>
          <p:txBody>
            <a:bodyPr wrap="square" lIns="0" tIns="0" rIns="0" bIns="0" rtlCol="0">
              <a:noAutofit/>
            </a:bodyPr>
            <a:lstStyle/>
            <a:p>
              <a:pPr marL="180000" indent="-180000">
                <a:buFont typeface="Arial" pitchFamily="34" charset="0"/>
                <a:buChar char="•"/>
                <a:tabLst>
                  <a:tab pos="266700" algn="l"/>
                </a:tabLst>
              </a:pPr>
              <a:r>
                <a:rPr lang="zh-CN" altLang="en-US" sz="1200" b="1" dirty="0">
                  <a:solidFill>
                    <a:srgbClr val="602320"/>
                  </a:solidFill>
                  <a:latin typeface="+mj-lt"/>
                  <a:ea typeface="黑体" pitchFamily="49" charset="-122"/>
                </a:rPr>
                <a:t>在国际投资者中</a:t>
              </a:r>
              <a:r>
                <a:rPr lang="en-US" sz="1200" b="1" dirty="0">
                  <a:solidFill>
                    <a:srgbClr val="602320"/>
                  </a:solidFill>
                  <a:latin typeface="+mj-lt"/>
                  <a:ea typeface="黑体" pitchFamily="49" charset="-122"/>
                </a:rPr>
                <a:t>：                              </a:t>
              </a:r>
              <a:r>
                <a:rPr lang="en-US" altLang="zh-CN" sz="1200" b="1" dirty="0">
                  <a:solidFill>
                    <a:srgbClr val="602320"/>
                  </a:solidFill>
                  <a:latin typeface="+mj-lt"/>
                  <a:ea typeface="黑体" pitchFamily="49" charset="-122"/>
                </a:rPr>
                <a:t>--</a:t>
              </a:r>
              <a:r>
                <a:rPr lang="zh-CN" altLang="en-US" sz="1200" b="1" dirty="0">
                  <a:solidFill>
                    <a:srgbClr val="602320"/>
                  </a:solidFill>
                  <a:latin typeface="+mj-lt"/>
                  <a:ea typeface="黑体" pitchFamily="49" charset="-122"/>
                </a:rPr>
                <a:t> </a:t>
              </a:r>
              <a:r>
                <a:rPr lang="en-US" sz="1200" b="1" dirty="0">
                  <a:solidFill>
                    <a:srgbClr val="602320"/>
                  </a:solidFill>
                  <a:latin typeface="+mj-lt"/>
                  <a:ea typeface="黑体" pitchFamily="49" charset="-122"/>
                </a:rPr>
                <a:t>27% </a:t>
              </a:r>
              <a:r>
                <a:rPr lang="zh-CN" altLang="en-US" sz="1200" b="1" dirty="0">
                  <a:solidFill>
                    <a:srgbClr val="602320"/>
                  </a:solidFill>
                  <a:latin typeface="+mj-lt"/>
                  <a:ea typeface="黑体" pitchFamily="49" charset="-122"/>
                </a:rPr>
                <a:t>来自英国</a:t>
              </a:r>
              <a:endParaRPr lang="en-US" sz="1200" b="1" dirty="0">
                <a:solidFill>
                  <a:srgbClr val="602320"/>
                </a:solidFill>
                <a:latin typeface="+mj-lt"/>
                <a:ea typeface="黑体" pitchFamily="49" charset="-122"/>
              </a:endParaRPr>
            </a:p>
            <a:p>
              <a:pPr marL="360363" indent="-185738">
                <a:buFont typeface="Arial" pitchFamily="34" charset="0"/>
                <a:buChar char="−"/>
                <a:tabLst>
                  <a:tab pos="266700" algn="l"/>
                </a:tabLst>
              </a:pPr>
              <a:r>
                <a:rPr lang="en-US" sz="1200" b="1" dirty="0">
                  <a:solidFill>
                    <a:srgbClr val="602320"/>
                  </a:solidFill>
                  <a:latin typeface="+mj-lt"/>
                  <a:ea typeface="黑体" pitchFamily="49" charset="-122"/>
                </a:rPr>
                <a:t>28% </a:t>
              </a:r>
              <a:r>
                <a:rPr lang="zh-CN" altLang="en-US" sz="1200" b="1" dirty="0">
                  <a:solidFill>
                    <a:srgbClr val="602320"/>
                  </a:solidFill>
                  <a:latin typeface="+mj-lt"/>
                  <a:ea typeface="黑体" pitchFamily="49" charset="-122"/>
                </a:rPr>
                <a:t>来自美国</a:t>
              </a:r>
              <a:endParaRPr lang="en-US" sz="1200" b="1" dirty="0">
                <a:solidFill>
                  <a:srgbClr val="602320"/>
                </a:solidFill>
                <a:latin typeface="+mj-lt"/>
                <a:ea typeface="黑体" pitchFamily="49" charset="-122"/>
              </a:endParaRPr>
            </a:p>
            <a:p>
              <a:pPr marL="360363" indent="-185738">
                <a:buFont typeface="Arial" pitchFamily="34" charset="0"/>
                <a:buChar char="−"/>
                <a:tabLst>
                  <a:tab pos="266700" algn="l"/>
                </a:tabLst>
              </a:pPr>
              <a:r>
                <a:rPr lang="en-US" sz="1200" b="1" dirty="0">
                  <a:solidFill>
                    <a:srgbClr val="602320"/>
                  </a:solidFill>
                  <a:latin typeface="+mj-lt"/>
                  <a:ea typeface="黑体" pitchFamily="49" charset="-122"/>
                </a:rPr>
                <a:t>12% </a:t>
              </a:r>
              <a:r>
                <a:rPr lang="zh-CN" altLang="en-US" sz="1200" b="1" dirty="0">
                  <a:solidFill>
                    <a:srgbClr val="602320"/>
                  </a:solidFill>
                  <a:latin typeface="+mj-lt"/>
                  <a:ea typeface="黑体" pitchFamily="49" charset="-122"/>
                </a:rPr>
                <a:t>来自亚洲</a:t>
              </a:r>
              <a:endParaRPr lang="en-US" sz="1200" b="1" dirty="0">
                <a:solidFill>
                  <a:srgbClr val="602320"/>
                </a:solidFill>
                <a:latin typeface="+mj-lt"/>
                <a:ea typeface="黑体" pitchFamily="49" charset="-122"/>
              </a:endParaRPr>
            </a:p>
            <a:p>
              <a:pPr marL="360363" indent="-185738">
                <a:buFont typeface="Arial" pitchFamily="34" charset="0"/>
                <a:buChar char="−"/>
                <a:tabLst>
                  <a:tab pos="266700" algn="l"/>
                </a:tabLst>
              </a:pPr>
              <a:r>
                <a:rPr lang="en-US" sz="1200" b="1" dirty="0">
                  <a:solidFill>
                    <a:srgbClr val="602320"/>
                  </a:solidFill>
                  <a:latin typeface="+mj-lt"/>
                  <a:ea typeface="黑体" pitchFamily="49" charset="-122"/>
                </a:rPr>
                <a:t>14% </a:t>
              </a:r>
              <a:r>
                <a:rPr lang="zh-CN" altLang="en-US" sz="1200" b="1" dirty="0">
                  <a:solidFill>
                    <a:srgbClr val="602320"/>
                  </a:solidFill>
                  <a:latin typeface="+mj-lt"/>
                  <a:ea typeface="黑体" pitchFamily="49" charset="-122"/>
                </a:rPr>
                <a:t>来自其他欧洲国家</a:t>
              </a:r>
              <a:endParaRPr lang="en-US" sz="1200" b="1" dirty="0">
                <a:solidFill>
                  <a:srgbClr val="602320"/>
                </a:solidFill>
                <a:latin typeface="+mj-lt"/>
                <a:ea typeface="黑体" pitchFamily="49" charset="-122"/>
              </a:endParaRPr>
            </a:p>
            <a:p>
              <a:pPr marL="360363" indent="-185738">
                <a:buFont typeface="Arial" pitchFamily="34" charset="0"/>
                <a:buChar char="−"/>
                <a:tabLst>
                  <a:tab pos="266700" algn="l"/>
                </a:tabLst>
              </a:pPr>
              <a:r>
                <a:rPr lang="en-US" sz="1200" b="1" dirty="0">
                  <a:solidFill>
                    <a:srgbClr val="602320"/>
                  </a:solidFill>
                  <a:latin typeface="+mj-lt"/>
                  <a:ea typeface="黑体" pitchFamily="49" charset="-122"/>
                </a:rPr>
                <a:t>10% </a:t>
              </a:r>
              <a:r>
                <a:rPr lang="zh-CN" altLang="en-US" sz="1200" b="1" dirty="0">
                  <a:solidFill>
                    <a:srgbClr val="602320"/>
                  </a:solidFill>
                  <a:latin typeface="+mj-lt"/>
                  <a:ea typeface="黑体" pitchFamily="49" charset="-122"/>
                </a:rPr>
                <a:t>来自中国大陆</a:t>
              </a:r>
              <a:r>
                <a:rPr lang="en-US" altLang="zh-TW" sz="1200" b="1" dirty="0">
                  <a:solidFill>
                    <a:srgbClr val="602320"/>
                  </a:solidFill>
                  <a:latin typeface="+mj-lt"/>
                  <a:ea typeface="黑体" pitchFamily="49" charset="-122"/>
                </a:rPr>
                <a:t>﹙</a:t>
              </a:r>
              <a:r>
                <a:rPr lang="zh-CN" altLang="en-US" sz="1200" b="1" dirty="0">
                  <a:solidFill>
                    <a:srgbClr val="602320"/>
                  </a:solidFill>
                  <a:latin typeface="+mj-lt"/>
                  <a:ea typeface="黑体" pitchFamily="49" charset="-122"/>
                </a:rPr>
                <a:t>通过</a:t>
              </a:r>
              <a:r>
                <a:rPr lang="en-US" altLang="zh-TW" sz="1200" b="1" dirty="0">
                  <a:solidFill>
                    <a:srgbClr val="602320"/>
                  </a:solidFill>
                  <a:latin typeface="+mj-lt"/>
                  <a:ea typeface="黑体" pitchFamily="49" charset="-122"/>
                </a:rPr>
                <a:t>QDII</a:t>
              </a:r>
              <a:r>
                <a:rPr lang="zh-TW" altLang="en-US" sz="1200" b="1" dirty="0">
                  <a:solidFill>
                    <a:srgbClr val="602320"/>
                  </a:solidFill>
                  <a:latin typeface="+mj-lt"/>
                  <a:ea typeface="黑体" pitchFamily="49" charset="-122"/>
                </a:rPr>
                <a:t> ）</a:t>
              </a:r>
              <a:endParaRPr lang="en-US" sz="1200" b="1" dirty="0">
                <a:solidFill>
                  <a:srgbClr val="602320"/>
                </a:solidFill>
                <a:latin typeface="+mj-lt"/>
                <a:ea typeface="黑体" pitchFamily="49" charset="-122"/>
              </a:endParaRPr>
            </a:p>
            <a:p>
              <a:pPr marL="360363" indent="-185738">
                <a:buFont typeface="Arial" pitchFamily="34" charset="0"/>
                <a:buChar char="−"/>
                <a:tabLst>
                  <a:tab pos="266700" algn="l"/>
                </a:tabLst>
              </a:pPr>
              <a:r>
                <a:rPr lang="en-US" sz="1200" b="1" dirty="0">
                  <a:solidFill>
                    <a:srgbClr val="602320"/>
                  </a:solidFill>
                  <a:latin typeface="+mj-lt"/>
                  <a:ea typeface="黑体" pitchFamily="49" charset="-122"/>
                </a:rPr>
                <a:t>9% </a:t>
              </a:r>
              <a:r>
                <a:rPr lang="zh-CN" altLang="en-US" sz="1200" b="1" dirty="0">
                  <a:solidFill>
                    <a:srgbClr val="602320"/>
                  </a:solidFill>
                  <a:latin typeface="+mj-lt"/>
                  <a:ea typeface="黑体" pitchFamily="49" charset="-122"/>
                </a:rPr>
                <a:t>来自其他国</a:t>
              </a:r>
              <a:r>
                <a:rPr lang="zh-TW" altLang="en-US" sz="1200" b="1" dirty="0">
                  <a:solidFill>
                    <a:srgbClr val="602320"/>
                  </a:solidFill>
                  <a:latin typeface="+mj-lt"/>
                  <a:ea typeface="黑体" pitchFamily="49" charset="-122"/>
                </a:rPr>
                <a:t>家</a:t>
              </a:r>
              <a:endParaRPr lang="en-GB" altLang="zh-TW" sz="1200" b="1" dirty="0">
                <a:solidFill>
                  <a:srgbClr val="602320"/>
                </a:solidFill>
                <a:latin typeface="+mj-lt"/>
                <a:ea typeface="黑体" pitchFamily="49" charset="-122"/>
              </a:endParaRPr>
            </a:p>
          </p:txBody>
        </p:sp>
        <p:sp>
          <p:nvSpPr>
            <p:cNvPr id="16" name="Right Arrow 15"/>
            <p:cNvSpPr/>
            <p:nvPr/>
          </p:nvSpPr>
          <p:spPr bwMode="ltGray">
            <a:xfrm>
              <a:off x="2555776" y="3197696"/>
              <a:ext cx="648072" cy="288032"/>
            </a:xfrm>
            <a:prstGeom prst="rightArrow">
              <a:avLst/>
            </a:prstGeom>
            <a:solidFill>
              <a:srgbClr val="968C6D">
                <a:alpha val="3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bg1"/>
                </a:solidFill>
                <a:latin typeface="+mj-lt"/>
                <a:ea typeface="黑体" pitchFamily="49" charset="-122"/>
              </a:endParaRPr>
            </a:p>
          </p:txBody>
        </p:sp>
        <p:sp>
          <p:nvSpPr>
            <p:cNvPr id="18" name="Right Arrow 17"/>
            <p:cNvSpPr/>
            <p:nvPr/>
          </p:nvSpPr>
          <p:spPr bwMode="ltGray">
            <a:xfrm rot="16200000">
              <a:off x="3959932" y="4424737"/>
              <a:ext cx="648072" cy="288032"/>
            </a:xfrm>
            <a:prstGeom prst="rightArrow">
              <a:avLst/>
            </a:prstGeom>
            <a:solidFill>
              <a:srgbClr val="968C6D">
                <a:alpha val="3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bg1"/>
                </a:solidFill>
                <a:latin typeface="+mj-lt"/>
                <a:ea typeface="黑体" pitchFamily="49" charset="-122"/>
              </a:endParaRPr>
            </a:p>
          </p:txBody>
        </p:sp>
        <p:sp>
          <p:nvSpPr>
            <p:cNvPr id="19" name="Right Arrow 18"/>
            <p:cNvSpPr/>
            <p:nvPr/>
          </p:nvSpPr>
          <p:spPr bwMode="ltGray">
            <a:xfrm rot="10800000">
              <a:off x="5292081" y="3197697"/>
              <a:ext cx="648072" cy="288032"/>
            </a:xfrm>
            <a:prstGeom prst="rightArrow">
              <a:avLst/>
            </a:prstGeom>
            <a:solidFill>
              <a:srgbClr val="968C6D">
                <a:alpha val="3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bg1"/>
                </a:solidFill>
                <a:latin typeface="+mj-lt"/>
                <a:ea typeface="黑体" pitchFamily="49" charset="-122"/>
              </a:endParaRPr>
            </a:p>
          </p:txBody>
        </p:sp>
        <p:sp>
          <p:nvSpPr>
            <p:cNvPr id="20" name="Rectangle 19"/>
            <p:cNvSpPr/>
            <p:nvPr/>
          </p:nvSpPr>
          <p:spPr>
            <a:xfrm>
              <a:off x="2516093" y="3429000"/>
              <a:ext cx="689875" cy="330956"/>
            </a:xfrm>
            <a:prstGeom prst="rect">
              <a:avLst/>
            </a:prstGeom>
          </p:spPr>
          <p:txBody>
            <a:bodyPr wrap="none">
              <a:spAutoFit/>
            </a:bodyPr>
            <a:lstStyle/>
            <a:p>
              <a:r>
                <a:rPr lang="en-US" altLang="zh-TW" sz="1200" b="1" dirty="0">
                  <a:solidFill>
                    <a:srgbClr val="EB8C00"/>
                  </a:solidFill>
                  <a:latin typeface="+mj-lt"/>
                  <a:ea typeface="黑体" pitchFamily="49" charset="-122"/>
                </a:rPr>
                <a:t>QDII</a:t>
              </a:r>
              <a:endParaRPr lang="en-US" sz="1200" dirty="0">
                <a:solidFill>
                  <a:srgbClr val="EB8C00"/>
                </a:solidFill>
                <a:latin typeface="+mj-lt"/>
                <a:ea typeface="黑体" pitchFamily="49" charset="-122"/>
              </a:endParaRPr>
            </a:p>
          </p:txBody>
        </p:sp>
        <p:sp>
          <p:nvSpPr>
            <p:cNvPr id="21" name="Text Box 78"/>
            <p:cNvSpPr txBox="1">
              <a:spLocks noChangeArrowheads="1"/>
            </p:cNvSpPr>
            <p:nvPr/>
          </p:nvSpPr>
          <p:spPr bwMode="blackWhite">
            <a:xfrm>
              <a:off x="-396557" y="5687966"/>
              <a:ext cx="2814465" cy="441275"/>
            </a:xfrm>
            <a:prstGeom prst="rect">
              <a:avLst/>
            </a:prstGeom>
            <a:noFill/>
            <a:ln w="9525">
              <a:noFill/>
              <a:miter lim="800000"/>
              <a:headEnd/>
              <a:tailEnd/>
            </a:ln>
          </p:spPr>
          <p:txBody>
            <a:bodyPr wrap="square" lIns="0" tIns="0" rIns="0" bIns="0">
              <a:spAutoFit/>
            </a:bodyPr>
            <a:lstStyle/>
            <a:p>
              <a:pPr>
                <a:spcBef>
                  <a:spcPct val="50000"/>
                </a:spcBef>
                <a:buSzPct val="90000"/>
              </a:pPr>
              <a:r>
                <a:rPr lang="zh-CN" altLang="en-US" sz="1200" dirty="0">
                  <a:latin typeface="+mj-lt"/>
                  <a:ea typeface="黑体" pitchFamily="49" charset="-122"/>
                </a:rPr>
                <a:t>资料来源</a:t>
              </a:r>
              <a:r>
                <a:rPr lang="zh-TW" altLang="en-GB" sz="1200" b="0" dirty="0">
                  <a:latin typeface="+mj-lt"/>
                  <a:ea typeface="黑体" pitchFamily="49" charset="-122"/>
                </a:rPr>
                <a:t>：</a:t>
              </a:r>
              <a:r>
                <a:rPr lang="zh-CN" altLang="en-US" sz="1200" b="0" dirty="0">
                  <a:latin typeface="+mj-lt"/>
                  <a:ea typeface="黑体" pitchFamily="49" charset="-122"/>
                </a:rPr>
                <a:t>香港交易所 现货市场交易调查</a:t>
              </a:r>
              <a:endParaRPr lang="en-US" sz="1200" dirty="0">
                <a:latin typeface="+mj-lt"/>
                <a:ea typeface="黑体" pitchFamily="49" charset="-122"/>
              </a:endParaRPr>
            </a:p>
          </p:txBody>
        </p:sp>
        <p:sp>
          <p:nvSpPr>
            <p:cNvPr id="5" name="Oval 4"/>
            <p:cNvSpPr/>
            <p:nvPr/>
          </p:nvSpPr>
          <p:spPr bwMode="ltGray">
            <a:xfrm>
              <a:off x="3319742" y="2286744"/>
              <a:ext cx="1872208" cy="1872208"/>
            </a:xfrm>
            <a:prstGeom prst="ellipse">
              <a:avLst/>
            </a:prstGeom>
            <a:solidFill>
              <a:srgbClr val="DC69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a:latin typeface="+mj-lt"/>
                  <a:ea typeface="黑体" pitchFamily="49" charset="-122"/>
                </a:rPr>
                <a:t>香港</a:t>
              </a:r>
              <a:r>
                <a:rPr lang="zh-CN" altLang="en-US" sz="1200" b="1">
                  <a:solidFill>
                    <a:schemeClr val="bg1"/>
                  </a:solidFill>
                  <a:latin typeface="+mj-lt"/>
                  <a:ea typeface="黑体" pitchFamily="49" charset="-122"/>
                </a:rPr>
                <a:t>证券市场</a:t>
              </a:r>
              <a:endParaRPr lang="en-US" sz="1200" b="1" dirty="0">
                <a:solidFill>
                  <a:schemeClr val="bg1"/>
                </a:solidFill>
                <a:latin typeface="+mj-lt"/>
                <a:ea typeface="黑体" pitchFamily="49" charset="-122"/>
              </a:endParaRPr>
            </a:p>
          </p:txBody>
        </p:sp>
      </p:grpSp>
      <p:sp>
        <p:nvSpPr>
          <p:cNvPr id="25" name="PwCFirm"/>
          <p:cNvSpPr txBox="1"/>
          <p:nvPr/>
        </p:nvSpPr>
        <p:spPr>
          <a:xfrm>
            <a:off x="533400" y="6477000"/>
            <a:ext cx="2590800" cy="152401"/>
          </a:xfrm>
          <a:prstGeom prst="rect">
            <a:avLst/>
          </a:prstGeom>
          <a:noFill/>
        </p:spPr>
        <p:txBody>
          <a:bodyPr vert="horz" wrap="square" lIns="0" tIns="0" rIns="0" bIns="0" rtlCol="0" anchor="t" anchorCtr="0">
            <a:noAutofit/>
          </a:bodyPr>
          <a:lstStyle/>
          <a:p>
            <a:r>
              <a:rPr lang="zh-CN" altLang="en-US" sz="1000" baseline="0" noProof="0">
                <a:latin typeface="+mj-lt"/>
                <a:ea typeface="黑体" pitchFamily="49" charset="-122"/>
                <a:cs typeface="Arial" pitchFamily="34" charset="0"/>
              </a:rPr>
              <a:t>普华永道</a:t>
            </a:r>
            <a:endParaRPr lang="en-US" sz="1000" baseline="0" noProof="0" dirty="0">
              <a:latin typeface="+mj-lt"/>
              <a:ea typeface="黑体" pitchFamily="49" charset="-122"/>
              <a:cs typeface="Arial" pitchFamily="34" charset="0"/>
            </a:endParaRPr>
          </a:p>
        </p:txBody>
      </p:sp>
      <p:sp>
        <p:nvSpPr>
          <p:cNvPr id="26" name="Slide Number Placeholder 5"/>
          <p:cNvSpPr txBox="1">
            <a:spLocks/>
          </p:cNvSpPr>
          <p:nvPr/>
        </p:nvSpPr>
        <p:spPr>
          <a:xfrm>
            <a:off x="7086600" y="6477000"/>
            <a:ext cx="1517650" cy="152400"/>
          </a:xfrm>
          <a:prstGeom prst="rect">
            <a:avLst/>
          </a:prstGeom>
        </p:spPr>
        <p:txBody>
          <a:bodyPr lIns="0" tIns="0" rIns="0" bIns="0" anchor="t" anchorCtr="0">
            <a:noAutofit/>
          </a:bodyPr>
          <a:lstStyle>
            <a:defPPr>
              <a:defRPr lang="en-US"/>
            </a:defPPr>
            <a:lvl1pPr marL="0" algn="r" defTabSz="914400" rtl="0" eaLnBrk="1" latinLnBrk="0" hangingPunct="1">
              <a:defRPr sz="1000" kern="1200" baseline="0">
                <a:solidFill>
                  <a:schemeClr val="tx1"/>
                </a:solidFill>
                <a:latin typeface="Arial" pitchFamily="34" charset="0"/>
                <a:ea typeface="黑体" pitchFamily="49" charset="-122"/>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BD5762-3BDC-484D-9503-7EA6D5A9A8CE}" type="slidenum">
              <a:rPr lang="en-US" smtClean="0">
                <a:latin typeface="+mj-lt"/>
              </a:rPr>
              <a:pPr/>
              <a:t>20</a:t>
            </a:fld>
            <a:endParaRPr lang="en-US" dirty="0">
              <a:latin typeface="+mj-lt"/>
            </a:endParaRPr>
          </a:p>
        </p:txBody>
      </p:sp>
      <p:sp>
        <p:nvSpPr>
          <p:cNvPr id="22" name="Rectangle 21"/>
          <p:cNvSpPr/>
          <p:nvPr/>
        </p:nvSpPr>
        <p:spPr>
          <a:xfrm>
            <a:off x="1504934" y="5100210"/>
            <a:ext cx="1566973" cy="184666"/>
          </a:xfrm>
          <a:prstGeom prst="rect">
            <a:avLst/>
          </a:prstGeom>
        </p:spPr>
        <p:txBody>
          <a:bodyPr wrap="square" lIns="0" tIns="0" rIns="0" bIns="0">
            <a:spAutoFit/>
          </a:bodyPr>
          <a:lstStyle/>
          <a:p>
            <a:pPr marL="171450" indent="-171450">
              <a:spcAft>
                <a:spcPts val="900"/>
              </a:spcAft>
              <a:buFont typeface="Arial" pitchFamily="34" charset="0"/>
              <a:buChar char="•"/>
            </a:pPr>
            <a:r>
              <a:rPr lang="zh-CN" altLang="en-US" sz="1200" b="1" dirty="0">
                <a:solidFill>
                  <a:srgbClr val="EB8C00"/>
                </a:solidFill>
                <a:latin typeface="+mj-lt"/>
                <a:ea typeface="黑体" pitchFamily="49" charset="-122"/>
              </a:rPr>
              <a:t>基石投资者</a:t>
            </a:r>
            <a:endParaRPr lang="en-US" sz="1200" b="1" dirty="0">
              <a:solidFill>
                <a:srgbClr val="EB8C00"/>
              </a:solidFill>
              <a:latin typeface="+mj-lt"/>
              <a:ea typeface="黑体" pitchFamily="49" charset="-122"/>
            </a:endParaRPr>
          </a:p>
        </p:txBody>
      </p:sp>
    </p:spTree>
    <p:extLst>
      <p:ext uri="{BB962C8B-B14F-4D97-AF65-F5344CB8AC3E}">
        <p14:creationId xmlns:p14="http://schemas.microsoft.com/office/powerpoint/2010/main" val="26468379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78"/>
          <p:cNvSpPr txBox="1">
            <a:spLocks noChangeArrowheads="1"/>
          </p:cNvSpPr>
          <p:nvPr/>
        </p:nvSpPr>
        <p:spPr bwMode="blackWhite">
          <a:xfrm>
            <a:off x="533401" y="5836622"/>
            <a:ext cx="6589712" cy="184666"/>
          </a:xfrm>
          <a:prstGeom prst="rect">
            <a:avLst/>
          </a:prstGeom>
          <a:noFill/>
          <a:ln w="9525">
            <a:noFill/>
            <a:miter lim="800000"/>
            <a:headEnd/>
            <a:tailEnd/>
          </a:ln>
        </p:spPr>
        <p:txBody>
          <a:bodyPr lIns="0" tIns="0" rIns="0" bIns="0">
            <a:spAutoFit/>
          </a:bodyPr>
          <a:lstStyle/>
          <a:p>
            <a:pPr>
              <a:spcBef>
                <a:spcPct val="50000"/>
              </a:spcBef>
              <a:buSzPct val="90000"/>
            </a:pPr>
            <a:r>
              <a:rPr lang="zh-CN" altLang="en-US" sz="1200" dirty="0">
                <a:solidFill>
                  <a:schemeClr val="tx1">
                    <a:lumMod val="50000"/>
                  </a:schemeClr>
                </a:solidFill>
                <a:latin typeface="+mj-lt"/>
                <a:ea typeface="黑体" pitchFamily="49" charset="-122"/>
              </a:rPr>
              <a:t>资料来源</a:t>
            </a:r>
            <a:r>
              <a:rPr lang="zh-TW" altLang="en-GB" sz="1200" dirty="0">
                <a:solidFill>
                  <a:schemeClr val="tx1">
                    <a:lumMod val="50000"/>
                  </a:schemeClr>
                </a:solidFill>
                <a:latin typeface="+mj-lt"/>
                <a:ea typeface="黑体" pitchFamily="49" charset="-122"/>
              </a:rPr>
              <a:t>：</a:t>
            </a:r>
            <a:r>
              <a:rPr lang="zh-CN" altLang="en-US" sz="1200" dirty="0">
                <a:solidFill>
                  <a:schemeClr val="tx1">
                    <a:lumMod val="50000"/>
                  </a:schemeClr>
                </a:solidFill>
                <a:latin typeface="+mj-lt"/>
                <a:ea typeface="黑体" pitchFamily="49" charset="-122"/>
              </a:rPr>
              <a:t>香港交易所</a:t>
            </a:r>
            <a:endParaRPr lang="en-GB" altLang="zh-TW" sz="1200" dirty="0">
              <a:solidFill>
                <a:schemeClr val="tx1">
                  <a:lumMod val="50000"/>
                </a:schemeClr>
              </a:solidFill>
              <a:latin typeface="+mj-lt"/>
              <a:ea typeface="黑体" pitchFamily="49" charset="-122"/>
            </a:endParaRPr>
          </a:p>
        </p:txBody>
      </p:sp>
      <p:sp>
        <p:nvSpPr>
          <p:cNvPr id="10" name="Title 9"/>
          <p:cNvSpPr>
            <a:spLocks noGrp="1"/>
          </p:cNvSpPr>
          <p:nvPr>
            <p:ph type="title"/>
          </p:nvPr>
        </p:nvSpPr>
        <p:spPr/>
        <p:txBody>
          <a:bodyPr/>
          <a:lstStyle/>
          <a:p>
            <a:r>
              <a:rPr lang="zh-CN" altLang="en-US" i="0" kern="0" dirty="0">
                <a:ea typeface="SimSun" pitchFamily="2" charset="-122"/>
              </a:rPr>
              <a:t>香港交易所：分行业的平均市盈率和首次公开募股数量</a:t>
            </a:r>
            <a:endParaRPr lang="en-US" i="0" dirty="0">
              <a:ea typeface="SimSun" pitchFamily="2" charset="-122"/>
            </a:endParaRPr>
          </a:p>
        </p:txBody>
      </p:sp>
      <p:sp>
        <p:nvSpPr>
          <p:cNvPr id="17" name="Text Box 610"/>
          <p:cNvSpPr txBox="1">
            <a:spLocks noChangeArrowheads="1"/>
          </p:cNvSpPr>
          <p:nvPr/>
        </p:nvSpPr>
        <p:spPr bwMode="auto">
          <a:xfrm>
            <a:off x="533400" y="1752268"/>
            <a:ext cx="3750568" cy="184666"/>
          </a:xfrm>
          <a:prstGeom prst="rect">
            <a:avLst/>
          </a:prstGeom>
          <a:noFill/>
          <a:ln w="9525" algn="ctr">
            <a:noFill/>
            <a:miter lim="800000"/>
            <a:headEnd/>
            <a:tailEnd/>
          </a:ln>
        </p:spPr>
        <p:txBody>
          <a:bodyPr wrap="square" lIns="0" tIns="0" rIns="0" bIns="0">
            <a:spAutoFit/>
          </a:bodyPr>
          <a:lstStyle/>
          <a:p>
            <a:pPr marL="226987" indent="-226987" algn="ctr">
              <a:spcBef>
                <a:spcPts val="0"/>
              </a:spcBef>
              <a:spcAft>
                <a:spcPct val="10000"/>
              </a:spcAft>
              <a:buClr>
                <a:schemeClr val="hlink"/>
              </a:buClr>
            </a:pPr>
            <a:r>
              <a:rPr lang="zh-CN" altLang="en-US" sz="1200" b="1">
                <a:solidFill>
                  <a:schemeClr val="tx1">
                    <a:lumMod val="50000"/>
                  </a:schemeClr>
                </a:solidFill>
                <a:latin typeface="+mj-lt"/>
                <a:ea typeface="黑体" pitchFamily="49" charset="-122"/>
              </a:rPr>
              <a:t>不同行业的平均市盈率</a:t>
            </a:r>
            <a:r>
              <a:rPr lang="en-GB" altLang="zh-TW" sz="1200" b="1">
                <a:solidFill>
                  <a:schemeClr val="tx1">
                    <a:lumMod val="50000"/>
                  </a:schemeClr>
                </a:solidFill>
                <a:latin typeface="+mj-lt"/>
                <a:ea typeface="黑体" pitchFamily="49" charset="-122"/>
              </a:rPr>
              <a:t> </a:t>
            </a:r>
            <a:r>
              <a:rPr lang="zh-CN" altLang="en-US" sz="1200" b="1">
                <a:solidFill>
                  <a:schemeClr val="tx1">
                    <a:lumMod val="50000"/>
                  </a:schemeClr>
                </a:solidFill>
                <a:latin typeface="+mj-lt"/>
                <a:ea typeface="黑体" pitchFamily="49" charset="-122"/>
              </a:rPr>
              <a:t>（主板）</a:t>
            </a:r>
            <a:endParaRPr lang="en-GB" altLang="zh-TW" sz="1200" b="1" dirty="0">
              <a:solidFill>
                <a:schemeClr val="tx1">
                  <a:lumMod val="50000"/>
                </a:schemeClr>
              </a:solidFill>
              <a:latin typeface="+mj-lt"/>
              <a:ea typeface="黑体" pitchFamily="49" charset="-122"/>
            </a:endParaRPr>
          </a:p>
        </p:txBody>
      </p:sp>
      <p:graphicFrame>
        <p:nvGraphicFramePr>
          <p:cNvPr id="19" name="Group 110"/>
          <p:cNvGraphicFramePr>
            <a:graphicFrameLocks noGrp="1"/>
          </p:cNvGraphicFramePr>
          <p:nvPr>
            <p:extLst>
              <p:ext uri="{D42A27DB-BD31-4B8C-83A1-F6EECF244321}">
                <p14:modId xmlns:p14="http://schemas.microsoft.com/office/powerpoint/2010/main" val="3034547693"/>
              </p:ext>
            </p:extLst>
          </p:nvPr>
        </p:nvGraphicFramePr>
        <p:xfrm>
          <a:off x="539552" y="2400668"/>
          <a:ext cx="3288705" cy="2516487"/>
        </p:xfrm>
        <a:graphic>
          <a:graphicData uri="http://schemas.openxmlformats.org/drawingml/2006/table">
            <a:tbl>
              <a:tblPr/>
              <a:tblGrid>
                <a:gridCol w="1656184">
                  <a:extLst>
                    <a:ext uri="{9D8B030D-6E8A-4147-A177-3AD203B41FA5}">
                      <a16:colId xmlns:a16="http://schemas.microsoft.com/office/drawing/2014/main" xmlns="" val="20000"/>
                    </a:ext>
                  </a:extLst>
                </a:gridCol>
                <a:gridCol w="1632521">
                  <a:extLst>
                    <a:ext uri="{9D8B030D-6E8A-4147-A177-3AD203B41FA5}">
                      <a16:colId xmlns:a16="http://schemas.microsoft.com/office/drawing/2014/main" xmlns="" val="20001"/>
                    </a:ext>
                  </a:extLst>
                </a:gridCol>
              </a:tblGrid>
              <a:tr h="0">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r>
                        <a:rPr kumimoji="0" lang="zh-CN" altLang="en-US" sz="1200" b="1" i="0" u="none" strike="noStrike" cap="none" normalizeH="0" baseline="0" dirty="0">
                          <a:ln>
                            <a:noFill/>
                          </a:ln>
                          <a:solidFill>
                            <a:schemeClr val="bg1"/>
                          </a:solidFill>
                          <a:effectLst/>
                          <a:latin typeface="+mj-lt"/>
                          <a:ea typeface="黑体" pitchFamily="49" charset="-122"/>
                          <a:cs typeface="Arial" charset="0"/>
                        </a:rPr>
                        <a:t>行业</a:t>
                      </a:r>
                      <a:endParaRPr kumimoji="0" lang="en-GB" altLang="zh-TW" sz="1200" b="1" i="0" u="none" strike="noStrike" cap="none" normalizeH="0" baseline="0" dirty="0">
                        <a:ln>
                          <a:noFill/>
                        </a:ln>
                        <a:solidFill>
                          <a:schemeClr val="bg1"/>
                        </a:solidFill>
                        <a:effectLst/>
                        <a:latin typeface="+mj-lt"/>
                        <a:ea typeface="黑体" pitchFamily="49" charset="-122"/>
                        <a:cs typeface="Arial" charset="0"/>
                      </a:endParaRPr>
                    </a:p>
                  </a:txBody>
                  <a:tcPr marL="36000" marR="36000" marT="36000" marB="36000"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accent2">
                        <a:lumMod val="75000"/>
                      </a:schemeClr>
                    </a:solidFill>
                  </a:tcPr>
                </a:tc>
                <a:tc>
                  <a:txBody>
                    <a:bodyPr/>
                    <a:lstStyle/>
                    <a:p>
                      <a:pPr marL="0" marR="0" lvl="0" indent="0" algn="r" defTabSz="695325" rtl="0" eaLnBrk="1" fontAlgn="base" latinLnBrk="0" hangingPunct="1">
                        <a:lnSpc>
                          <a:spcPct val="100000"/>
                        </a:lnSpc>
                        <a:spcBef>
                          <a:spcPct val="20000"/>
                        </a:spcBef>
                        <a:spcAft>
                          <a:spcPct val="20000"/>
                        </a:spcAft>
                        <a:buClrTx/>
                        <a:buSzPct val="90000"/>
                        <a:buFont typeface="Arial" charset="0"/>
                        <a:buNone/>
                        <a:tabLst/>
                      </a:pPr>
                      <a:r>
                        <a:rPr kumimoji="0" lang="zh-CN" altLang="en-US" sz="1200" b="1" i="0" u="none" strike="noStrike" cap="none" normalizeH="0" baseline="0" dirty="0">
                          <a:ln>
                            <a:noFill/>
                          </a:ln>
                          <a:solidFill>
                            <a:schemeClr val="bg1"/>
                          </a:solidFill>
                          <a:effectLst/>
                          <a:latin typeface="+mj-lt"/>
                          <a:ea typeface="黑体" pitchFamily="49" charset="-122"/>
                          <a:cs typeface="Arial" charset="0"/>
                        </a:rPr>
                        <a:t>平均市盈率（倍）</a:t>
                      </a:r>
                      <a:endParaRPr kumimoji="0" lang="en-GB" altLang="zh-TW" sz="1200" b="1" i="0" u="none" strike="noStrike" cap="none" normalizeH="0" baseline="0" dirty="0">
                        <a:ln>
                          <a:noFill/>
                        </a:ln>
                        <a:solidFill>
                          <a:schemeClr val="bg1"/>
                        </a:solidFill>
                        <a:effectLst/>
                        <a:latin typeface="+mj-lt"/>
                        <a:ea typeface="黑体" pitchFamily="49" charset="-122"/>
                        <a:cs typeface="Arial" charset="0"/>
                      </a:endParaRPr>
                    </a:p>
                  </a:txBody>
                  <a:tcPr marL="36000" marR="36000" marT="36000" marB="36000" horzOverflow="overflow">
                    <a:lnL w="1270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accent2">
                        <a:lumMod val="75000"/>
                      </a:schemeClr>
                    </a:solidFill>
                  </a:tcPr>
                </a:tc>
                <a:extLst>
                  <a:ext uri="{0D108BD9-81ED-4DB2-BD59-A6C34878D82A}">
                    <a16:rowId xmlns:a16="http://schemas.microsoft.com/office/drawing/2014/main" xmlns="" val="10000"/>
                  </a:ext>
                </a:extLst>
              </a:tr>
              <a:tr h="0">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r>
                        <a:rPr kumimoji="0" lang="zh-CN" altLang="en-US" sz="1200" b="0" i="0" u="none" strike="noStrike" cap="none" normalizeH="0" baseline="0" dirty="0">
                          <a:ln>
                            <a:noFill/>
                          </a:ln>
                          <a:solidFill>
                            <a:schemeClr val="tx1"/>
                          </a:solidFill>
                          <a:effectLst/>
                          <a:latin typeface="+mj-lt"/>
                          <a:ea typeface="黑体" pitchFamily="49" charset="-122"/>
                          <a:cs typeface="Arial" charset="0"/>
                        </a:rPr>
                        <a:t>信息技术</a:t>
                      </a:r>
                      <a:endParaRPr kumimoji="0" lang="en-GB" altLang="zh-TW" sz="1200" b="0" i="0" u="none" strike="noStrike" cap="none" normalizeH="0" baseline="0" dirty="0">
                        <a:ln>
                          <a:noFill/>
                        </a:ln>
                        <a:solidFill>
                          <a:schemeClr val="tx1"/>
                        </a:solidFill>
                        <a:effectLst/>
                        <a:latin typeface="+mj-lt"/>
                        <a:ea typeface="黑体" pitchFamily="49" charset="-122"/>
                        <a:cs typeface="Arial" charset="0"/>
                      </a:endParaRPr>
                    </a:p>
                  </a:txBody>
                  <a:tcPr marL="36000" marR="36000" marT="36000" marB="36000"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rgbClr val="DC6900"/>
                      </a:solidFill>
                      <a:prstDash val="sysDot"/>
                      <a:round/>
                      <a:headEnd type="none" w="med" len="med"/>
                      <a:tailEnd type="none" w="med" len="med"/>
                    </a:lnB>
                    <a:lnTlToBr>
                      <a:noFill/>
                    </a:lnTlToBr>
                    <a:lnBlToTr>
                      <a:noFill/>
                    </a:lnBlToTr>
                    <a:noFill/>
                  </a:tcPr>
                </a:tc>
                <a:tc>
                  <a:txBody>
                    <a:bodyPr/>
                    <a:lstStyle/>
                    <a:p>
                      <a:pPr marL="0" marR="0" indent="0" algn="r" rtl="0" eaLnBrk="1" fontAlgn="base" latinLnBrk="0" hangingPunct="1">
                        <a:spcBef>
                          <a:spcPts val="288"/>
                        </a:spcBef>
                        <a:spcAft>
                          <a:spcPts val="288"/>
                        </a:spcAft>
                      </a:pPr>
                      <a:r>
                        <a:rPr lang="en-GB" sz="1200" b="0" i="0" u="none" strike="noStrike" kern="1200" baseline="0">
                          <a:ln>
                            <a:noFill/>
                          </a:ln>
                          <a:solidFill>
                            <a:srgbClr val="000000"/>
                          </a:solidFill>
                          <a:effectLst/>
                          <a:latin typeface="+mj-lt"/>
                          <a:ea typeface="新細明體"/>
                          <a:cs typeface="Arial" panose="020B0604020202020204" pitchFamily="34" charset="0"/>
                        </a:rPr>
                        <a:t>36.56</a:t>
                      </a:r>
                      <a:endParaRPr lang="en-GB" sz="1800" b="0" i="0" u="none" strike="noStrike">
                        <a:effectLst/>
                        <a:latin typeface="+mj-lt"/>
                        <a:cs typeface="Arial" panose="020B0604020202020204" pitchFamily="34" charset="0"/>
                      </a:endParaRPr>
                    </a:p>
                  </a:txBody>
                  <a:tcPr marL="92075" marR="92075" marT="46101" marB="46101">
                    <a:lnL w="1270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rgbClr val="DC6900"/>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0">
                <a:tc>
                  <a:txBody>
                    <a:bodyPr/>
                    <a:lstStyle/>
                    <a:p>
                      <a:pPr algn="l" rtl="0" fontAlgn="ctr"/>
                      <a:r>
                        <a:rPr lang="zh-CN" altLang="en-US" sz="1200" b="0" i="0" u="none" strike="noStrike" dirty="0">
                          <a:solidFill>
                            <a:srgbClr val="000000"/>
                          </a:solidFill>
                          <a:effectLst/>
                          <a:latin typeface="+mj-lt"/>
                        </a:rPr>
                        <a:t>服务业</a:t>
                      </a:r>
                    </a:p>
                  </a:txBody>
                  <a:tcPr marL="9525" marR="9525" marT="9525" marB="0" anchor="ctr">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DC6900"/>
                      </a:solidFill>
                      <a:prstDash val="sysDot"/>
                      <a:round/>
                      <a:headEnd type="none" w="med" len="med"/>
                      <a:tailEnd type="none" w="med" len="med"/>
                    </a:lnT>
                    <a:lnB w="12700" cap="flat" cmpd="sng" algn="ctr">
                      <a:solidFill>
                        <a:srgbClr val="DC6900"/>
                      </a:solidFill>
                      <a:prstDash val="sysDot"/>
                      <a:round/>
                      <a:headEnd type="none" w="med" len="med"/>
                      <a:tailEnd type="none" w="med" len="med"/>
                    </a:lnB>
                    <a:lnTlToBr>
                      <a:noFill/>
                    </a:lnTlToBr>
                    <a:lnBlToTr>
                      <a:noFill/>
                    </a:lnBlToTr>
                    <a:noFill/>
                  </a:tcPr>
                </a:tc>
                <a:tc>
                  <a:txBody>
                    <a:bodyPr/>
                    <a:lstStyle/>
                    <a:p>
                      <a:pPr algn="r" rtl="0" fontAlgn="ctr"/>
                      <a:r>
                        <a:rPr lang="en-GB" sz="1200" b="0" i="0" u="none" strike="noStrike">
                          <a:solidFill>
                            <a:srgbClr val="000000"/>
                          </a:solidFill>
                          <a:effectLst/>
                          <a:latin typeface="+mj-lt"/>
                        </a:rPr>
                        <a:t>23.34</a:t>
                      </a:r>
                    </a:p>
                  </a:txBody>
                  <a:tcPr marL="9525" marR="85725" marT="9525" marB="0" anchor="ctr">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DC6900"/>
                      </a:solidFill>
                      <a:prstDash val="sysDot"/>
                      <a:round/>
                      <a:headEnd type="none" w="med" len="med"/>
                      <a:tailEnd type="none" w="med" len="med"/>
                    </a:lnT>
                    <a:lnB w="12700" cap="flat" cmpd="sng" algn="ctr">
                      <a:solidFill>
                        <a:srgbClr val="DC6900"/>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0">
                <a:tc>
                  <a:txBody>
                    <a:bodyPr/>
                    <a:lstStyle/>
                    <a:p>
                      <a:pPr algn="l" rtl="0" fontAlgn="ctr"/>
                      <a:r>
                        <a:rPr lang="zh-CN" altLang="en-US" sz="1200" b="0" i="0" u="none" strike="noStrike" dirty="0">
                          <a:solidFill>
                            <a:srgbClr val="000000"/>
                          </a:solidFill>
                          <a:effectLst/>
                          <a:latin typeface="+mj-lt"/>
                        </a:rPr>
                        <a:t>消费品</a:t>
                      </a:r>
                    </a:p>
                  </a:txBody>
                  <a:tcPr marL="9525" marR="9525" marT="9525" marB="0" anchor="ctr">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DC6900"/>
                      </a:solidFill>
                      <a:prstDash val="sysDot"/>
                      <a:round/>
                      <a:headEnd type="none" w="med" len="med"/>
                      <a:tailEnd type="none" w="med" len="med"/>
                    </a:lnT>
                    <a:lnB w="12700" cap="flat" cmpd="sng" algn="ctr">
                      <a:solidFill>
                        <a:srgbClr val="DC6900"/>
                      </a:solidFill>
                      <a:prstDash val="sysDot"/>
                      <a:round/>
                      <a:headEnd type="none" w="med" len="med"/>
                      <a:tailEnd type="none" w="med" len="med"/>
                    </a:lnB>
                    <a:lnTlToBr>
                      <a:noFill/>
                    </a:lnTlToBr>
                    <a:lnBlToTr>
                      <a:noFill/>
                    </a:lnBlToTr>
                    <a:noFill/>
                  </a:tcPr>
                </a:tc>
                <a:tc>
                  <a:txBody>
                    <a:bodyPr/>
                    <a:lstStyle/>
                    <a:p>
                      <a:pPr algn="r" rtl="0" fontAlgn="ctr"/>
                      <a:r>
                        <a:rPr lang="en-GB" sz="1200" b="0" i="0" u="none" strike="noStrike">
                          <a:solidFill>
                            <a:srgbClr val="000000"/>
                          </a:solidFill>
                          <a:effectLst/>
                          <a:latin typeface="+mj-lt"/>
                        </a:rPr>
                        <a:t>19.53</a:t>
                      </a:r>
                    </a:p>
                  </a:txBody>
                  <a:tcPr marL="9525" marR="85725" marT="9525" marB="0" anchor="ctr">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DC6900"/>
                      </a:solidFill>
                      <a:prstDash val="sysDot"/>
                      <a:round/>
                      <a:headEnd type="none" w="med" len="med"/>
                      <a:tailEnd type="none" w="med" len="med"/>
                    </a:lnT>
                    <a:lnB w="12700" cap="flat" cmpd="sng" algn="ctr">
                      <a:solidFill>
                        <a:srgbClr val="DC6900"/>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0">
                <a:tc>
                  <a:txBody>
                    <a:bodyPr/>
                    <a:lstStyle/>
                    <a:p>
                      <a:pPr algn="l" rtl="0" fontAlgn="ctr"/>
                      <a:r>
                        <a:rPr lang="zh-CN" altLang="en-US" sz="1200" b="0" i="0" u="none" strike="noStrike">
                          <a:solidFill>
                            <a:srgbClr val="000000"/>
                          </a:solidFill>
                          <a:effectLst/>
                          <a:latin typeface="+mj-lt"/>
                        </a:rPr>
                        <a:t>工业产品</a:t>
                      </a:r>
                    </a:p>
                  </a:txBody>
                  <a:tcPr marL="9525" marR="9525" marT="9525" marB="0" anchor="ctr">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DC6900"/>
                      </a:solidFill>
                      <a:prstDash val="sysDot"/>
                      <a:round/>
                      <a:headEnd type="none" w="med" len="med"/>
                      <a:tailEnd type="none" w="med" len="med"/>
                    </a:lnT>
                    <a:lnB w="12700" cap="flat" cmpd="sng" algn="ctr">
                      <a:solidFill>
                        <a:srgbClr val="DC6900"/>
                      </a:solidFill>
                      <a:prstDash val="sysDot"/>
                      <a:round/>
                      <a:headEnd type="none" w="med" len="med"/>
                      <a:tailEnd type="none" w="med" len="med"/>
                    </a:lnB>
                    <a:lnTlToBr>
                      <a:noFill/>
                    </a:lnTlToBr>
                    <a:lnBlToTr>
                      <a:noFill/>
                    </a:lnBlToTr>
                    <a:noFill/>
                  </a:tcPr>
                </a:tc>
                <a:tc>
                  <a:txBody>
                    <a:bodyPr/>
                    <a:lstStyle/>
                    <a:p>
                      <a:pPr algn="r" rtl="0" fontAlgn="ctr"/>
                      <a:r>
                        <a:rPr lang="en-GB" sz="1200" b="0" i="0" u="none" strike="noStrike">
                          <a:solidFill>
                            <a:srgbClr val="000000"/>
                          </a:solidFill>
                          <a:effectLst/>
                          <a:latin typeface="+mj-lt"/>
                        </a:rPr>
                        <a:t>17.52</a:t>
                      </a:r>
                    </a:p>
                  </a:txBody>
                  <a:tcPr marL="9525" marR="85725" marT="9525" marB="0" anchor="ctr">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DC6900"/>
                      </a:solidFill>
                      <a:prstDash val="sysDot"/>
                      <a:round/>
                      <a:headEnd type="none" w="med" len="med"/>
                      <a:tailEnd type="none" w="med" len="med"/>
                    </a:lnT>
                    <a:lnB w="12700" cap="flat" cmpd="sng" algn="ctr">
                      <a:solidFill>
                        <a:srgbClr val="DC6900"/>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0">
                <a:tc>
                  <a:txBody>
                    <a:bodyPr/>
                    <a:lstStyle/>
                    <a:p>
                      <a:pPr algn="l" rtl="0" fontAlgn="ctr"/>
                      <a:r>
                        <a:rPr lang="zh-CN" altLang="en-US" sz="1200" b="0" i="0" u="none" strike="noStrike">
                          <a:solidFill>
                            <a:srgbClr val="000000"/>
                          </a:solidFill>
                          <a:effectLst/>
                          <a:latin typeface="+mj-lt"/>
                        </a:rPr>
                        <a:t>金属及矿业</a:t>
                      </a:r>
                    </a:p>
                  </a:txBody>
                  <a:tcPr marL="9525" marR="9525" marT="9525" marB="0" anchor="ctr">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DC6900"/>
                      </a:solidFill>
                      <a:prstDash val="sysDot"/>
                      <a:round/>
                      <a:headEnd type="none" w="med" len="med"/>
                      <a:tailEnd type="none" w="med" len="med"/>
                    </a:lnT>
                    <a:lnB w="12700" cap="flat" cmpd="sng" algn="ctr">
                      <a:solidFill>
                        <a:srgbClr val="DC6900"/>
                      </a:solidFill>
                      <a:prstDash val="sysDot"/>
                      <a:round/>
                      <a:headEnd type="none" w="med" len="med"/>
                      <a:tailEnd type="none" w="med" len="med"/>
                    </a:lnB>
                    <a:lnTlToBr>
                      <a:noFill/>
                    </a:lnTlToBr>
                    <a:lnBlToTr>
                      <a:noFill/>
                    </a:lnBlToTr>
                    <a:noFill/>
                  </a:tcPr>
                </a:tc>
                <a:tc>
                  <a:txBody>
                    <a:bodyPr/>
                    <a:lstStyle/>
                    <a:p>
                      <a:pPr algn="r" rtl="0" fontAlgn="ctr"/>
                      <a:r>
                        <a:rPr lang="en-GB" sz="1200" b="0" i="0" u="none" strike="noStrike" dirty="0">
                          <a:solidFill>
                            <a:srgbClr val="000000"/>
                          </a:solidFill>
                          <a:effectLst/>
                          <a:latin typeface="+mj-lt"/>
                        </a:rPr>
                        <a:t>11.94</a:t>
                      </a:r>
                    </a:p>
                  </a:txBody>
                  <a:tcPr marL="9525" marR="85725" marT="9525" marB="0" anchor="ctr">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DC6900"/>
                      </a:solidFill>
                      <a:prstDash val="sysDot"/>
                      <a:round/>
                      <a:headEnd type="none" w="med" len="med"/>
                      <a:tailEnd type="none" w="med" len="med"/>
                    </a:lnT>
                    <a:lnB w="12700" cap="flat" cmpd="sng" algn="ctr">
                      <a:solidFill>
                        <a:srgbClr val="DC6900"/>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0">
                <a:tc>
                  <a:txBody>
                    <a:bodyPr/>
                    <a:lstStyle/>
                    <a:p>
                      <a:pPr algn="l" rtl="0" fontAlgn="ctr"/>
                      <a:r>
                        <a:rPr lang="zh-CN" altLang="en-US" sz="1200" b="0" i="0" u="none" strike="noStrike">
                          <a:solidFill>
                            <a:srgbClr val="000000"/>
                          </a:solidFill>
                          <a:effectLst/>
                          <a:latin typeface="+mj-lt"/>
                        </a:rPr>
                        <a:t>电讯</a:t>
                      </a:r>
                    </a:p>
                  </a:txBody>
                  <a:tcPr marL="9525" marR="9525" marT="9525" marB="0" anchor="ctr">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DC6900"/>
                      </a:solidFill>
                      <a:prstDash val="sysDot"/>
                      <a:round/>
                      <a:headEnd type="none" w="med" len="med"/>
                      <a:tailEnd type="none" w="med" len="med"/>
                    </a:lnT>
                    <a:lnB w="12700" cap="flat" cmpd="sng" algn="ctr">
                      <a:solidFill>
                        <a:srgbClr val="DC6900"/>
                      </a:solidFill>
                      <a:prstDash val="sysDot"/>
                      <a:round/>
                      <a:headEnd type="none" w="med" len="med"/>
                      <a:tailEnd type="none" w="med" len="med"/>
                    </a:lnB>
                    <a:lnTlToBr>
                      <a:noFill/>
                    </a:lnTlToBr>
                    <a:lnBlToTr>
                      <a:noFill/>
                    </a:lnBlToTr>
                    <a:noFill/>
                  </a:tcPr>
                </a:tc>
                <a:tc>
                  <a:txBody>
                    <a:bodyPr/>
                    <a:lstStyle/>
                    <a:p>
                      <a:pPr algn="r" rtl="0" fontAlgn="ctr"/>
                      <a:r>
                        <a:rPr lang="en-GB" sz="1200" b="0" i="0" u="none" strike="noStrike" dirty="0">
                          <a:solidFill>
                            <a:srgbClr val="000000"/>
                          </a:solidFill>
                          <a:effectLst/>
                          <a:latin typeface="+mj-lt"/>
                        </a:rPr>
                        <a:t>11.45</a:t>
                      </a:r>
                    </a:p>
                  </a:txBody>
                  <a:tcPr marL="9525" marR="85725" marT="9525" marB="0" anchor="ctr">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DC6900"/>
                      </a:solidFill>
                      <a:prstDash val="sysDot"/>
                      <a:round/>
                      <a:headEnd type="none" w="med" len="med"/>
                      <a:tailEnd type="none" w="med" len="med"/>
                    </a:lnT>
                    <a:lnB w="12700" cap="flat" cmpd="sng" algn="ctr">
                      <a:solidFill>
                        <a:srgbClr val="DC6900"/>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0">
                <a:tc>
                  <a:txBody>
                    <a:bodyPr/>
                    <a:lstStyle/>
                    <a:p>
                      <a:pPr algn="l" rtl="0" fontAlgn="ctr"/>
                      <a:r>
                        <a:rPr lang="zh-CN" altLang="en-US" sz="1200" b="0" i="0" u="none" strike="noStrike">
                          <a:solidFill>
                            <a:srgbClr val="000000"/>
                          </a:solidFill>
                          <a:effectLst/>
                          <a:latin typeface="+mj-lt"/>
                        </a:rPr>
                        <a:t>综合类</a:t>
                      </a:r>
                    </a:p>
                  </a:txBody>
                  <a:tcPr marL="9525" marR="9525" marT="9525" marB="0" anchor="ctr">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DC6900"/>
                      </a:solidFill>
                      <a:prstDash val="sysDot"/>
                      <a:round/>
                      <a:headEnd type="none" w="med" len="med"/>
                      <a:tailEnd type="none" w="med" len="med"/>
                    </a:lnT>
                    <a:lnB w="12700" cap="flat" cmpd="sng" algn="ctr">
                      <a:solidFill>
                        <a:srgbClr val="DC6900"/>
                      </a:solidFill>
                      <a:prstDash val="sysDot"/>
                      <a:round/>
                      <a:headEnd type="none" w="med" len="med"/>
                      <a:tailEnd type="none" w="med" len="med"/>
                    </a:lnB>
                    <a:lnTlToBr>
                      <a:noFill/>
                    </a:lnTlToBr>
                    <a:lnBlToTr>
                      <a:noFill/>
                    </a:lnBlToTr>
                    <a:noFill/>
                  </a:tcPr>
                </a:tc>
                <a:tc>
                  <a:txBody>
                    <a:bodyPr/>
                    <a:lstStyle/>
                    <a:p>
                      <a:pPr algn="r" rtl="0" fontAlgn="ctr"/>
                      <a:r>
                        <a:rPr lang="en-GB" sz="1200" b="0" i="0" u="none" strike="noStrike" dirty="0">
                          <a:solidFill>
                            <a:srgbClr val="000000"/>
                          </a:solidFill>
                          <a:effectLst/>
                          <a:latin typeface="+mj-lt"/>
                        </a:rPr>
                        <a:t>10.19</a:t>
                      </a:r>
                    </a:p>
                  </a:txBody>
                  <a:tcPr marL="9525" marR="85725" marT="9525" marB="0" anchor="ctr">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DC6900"/>
                      </a:solidFill>
                      <a:prstDash val="sysDot"/>
                      <a:round/>
                      <a:headEnd type="none" w="med" len="med"/>
                      <a:tailEnd type="none" w="med" len="med"/>
                    </a:lnT>
                    <a:lnB w="12700" cap="flat" cmpd="sng" algn="ctr">
                      <a:solidFill>
                        <a:srgbClr val="DC6900"/>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0">
                <a:tc>
                  <a:txBody>
                    <a:bodyPr/>
                    <a:lstStyle/>
                    <a:p>
                      <a:pPr algn="l" rtl="0" fontAlgn="ctr"/>
                      <a:r>
                        <a:rPr lang="zh-CN" altLang="en-US" sz="1200" b="0" i="0" u="none" strike="noStrike">
                          <a:solidFill>
                            <a:srgbClr val="000000"/>
                          </a:solidFill>
                          <a:effectLst/>
                          <a:latin typeface="+mj-lt"/>
                        </a:rPr>
                        <a:t>金融</a:t>
                      </a:r>
                    </a:p>
                  </a:txBody>
                  <a:tcPr marL="9525" marR="9525" marT="9525" marB="0" anchor="ctr">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DC6900"/>
                      </a:solidFill>
                      <a:prstDash val="sysDot"/>
                      <a:round/>
                      <a:headEnd type="none" w="med" len="med"/>
                      <a:tailEnd type="none" w="med" len="med"/>
                    </a:lnT>
                    <a:lnB w="12700" cap="flat" cmpd="sng" algn="ctr">
                      <a:solidFill>
                        <a:srgbClr val="DC6900"/>
                      </a:solidFill>
                      <a:prstDash val="sysDot"/>
                      <a:round/>
                      <a:headEnd type="none" w="med" len="med"/>
                      <a:tailEnd type="none" w="med" len="med"/>
                    </a:lnB>
                    <a:lnTlToBr>
                      <a:noFill/>
                    </a:lnTlToBr>
                    <a:lnBlToTr>
                      <a:noFill/>
                    </a:lnBlToTr>
                    <a:noFill/>
                  </a:tcPr>
                </a:tc>
                <a:tc>
                  <a:txBody>
                    <a:bodyPr/>
                    <a:lstStyle/>
                    <a:p>
                      <a:pPr algn="r" rtl="0" fontAlgn="ctr"/>
                      <a:r>
                        <a:rPr lang="en-GB" sz="1200" b="0" i="0" u="none" strike="noStrike" dirty="0">
                          <a:solidFill>
                            <a:srgbClr val="000000"/>
                          </a:solidFill>
                          <a:effectLst/>
                          <a:latin typeface="+mj-lt"/>
                        </a:rPr>
                        <a:t>9.53</a:t>
                      </a:r>
                    </a:p>
                  </a:txBody>
                  <a:tcPr marL="9525" marR="85725" marT="9525" marB="0" anchor="ctr">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DC6900"/>
                      </a:solidFill>
                      <a:prstDash val="sysDot"/>
                      <a:round/>
                      <a:headEnd type="none" w="med" len="med"/>
                      <a:tailEnd type="none" w="med" len="med"/>
                    </a:lnT>
                    <a:lnB w="12700" cap="flat" cmpd="sng" algn="ctr">
                      <a:solidFill>
                        <a:srgbClr val="DC6900"/>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0">
                <a:tc>
                  <a:txBody>
                    <a:bodyPr/>
                    <a:lstStyle/>
                    <a:p>
                      <a:pPr algn="l" rtl="0" fontAlgn="ctr"/>
                      <a:r>
                        <a:rPr lang="zh-CN" altLang="en-US" sz="1200" b="0" i="0" u="none" strike="noStrike">
                          <a:solidFill>
                            <a:srgbClr val="000000"/>
                          </a:solidFill>
                          <a:effectLst/>
                          <a:latin typeface="+mj-lt"/>
                        </a:rPr>
                        <a:t>石油、天然气及能源</a:t>
                      </a:r>
                    </a:p>
                  </a:txBody>
                  <a:tcPr marL="9525" marR="9525" marT="9525" marB="0" anchor="ctr">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DC6900"/>
                      </a:solidFill>
                      <a:prstDash val="sysDot"/>
                      <a:round/>
                      <a:headEnd type="none" w="med" len="med"/>
                      <a:tailEnd type="none" w="med" len="med"/>
                    </a:lnT>
                    <a:lnB w="12700" cap="flat" cmpd="sng" algn="ctr">
                      <a:solidFill>
                        <a:srgbClr val="DC6900"/>
                      </a:solidFill>
                      <a:prstDash val="sysDot"/>
                      <a:round/>
                      <a:headEnd type="none" w="med" len="med"/>
                      <a:tailEnd type="none" w="med" len="med"/>
                    </a:lnB>
                    <a:lnTlToBr>
                      <a:noFill/>
                    </a:lnTlToBr>
                    <a:lnBlToTr>
                      <a:noFill/>
                    </a:lnBlToTr>
                    <a:noFill/>
                  </a:tcPr>
                </a:tc>
                <a:tc>
                  <a:txBody>
                    <a:bodyPr/>
                    <a:lstStyle/>
                    <a:p>
                      <a:pPr algn="r" rtl="0" fontAlgn="ctr"/>
                      <a:r>
                        <a:rPr lang="en-GB" sz="1200" b="0" i="0" u="none" strike="noStrike" dirty="0">
                          <a:solidFill>
                            <a:srgbClr val="000000"/>
                          </a:solidFill>
                          <a:effectLst/>
                          <a:latin typeface="+mj-lt"/>
                        </a:rPr>
                        <a:t>8.76</a:t>
                      </a:r>
                    </a:p>
                  </a:txBody>
                  <a:tcPr marL="9525" marR="85725" marT="9525" marB="0" anchor="ctr">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DC6900"/>
                      </a:solidFill>
                      <a:prstDash val="sysDot"/>
                      <a:round/>
                      <a:headEnd type="none" w="med" len="med"/>
                      <a:tailEnd type="none" w="med" len="med"/>
                    </a:lnT>
                    <a:lnB w="12700" cap="flat" cmpd="sng" algn="ctr">
                      <a:solidFill>
                        <a:srgbClr val="DC6900"/>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r h="0">
                <a:tc>
                  <a:txBody>
                    <a:bodyPr/>
                    <a:lstStyle/>
                    <a:p>
                      <a:pPr algn="l" rtl="0" fontAlgn="ctr"/>
                      <a:r>
                        <a:rPr lang="zh-CN" altLang="en-US" sz="1200" b="0" i="0" u="none" strike="noStrike">
                          <a:solidFill>
                            <a:srgbClr val="000000"/>
                          </a:solidFill>
                          <a:effectLst/>
                          <a:latin typeface="+mj-lt"/>
                        </a:rPr>
                        <a:t>地产及建筑</a:t>
                      </a:r>
                    </a:p>
                  </a:txBody>
                  <a:tcPr marL="9525" marR="9525" marT="9525" marB="0" anchor="ctr">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DC6900"/>
                      </a:solidFill>
                      <a:prstDash val="sysDot"/>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algn="r" rtl="0" fontAlgn="ctr"/>
                      <a:r>
                        <a:rPr lang="en-GB" sz="1200" b="0" i="0" u="none" strike="noStrike" dirty="0">
                          <a:solidFill>
                            <a:srgbClr val="000000"/>
                          </a:solidFill>
                          <a:effectLst/>
                          <a:latin typeface="+mj-lt"/>
                        </a:rPr>
                        <a:t>6.19</a:t>
                      </a:r>
                    </a:p>
                  </a:txBody>
                  <a:tcPr marL="9525" marR="85725" marT="9525" marB="0" anchor="ctr">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DC6900"/>
                      </a:solidFill>
                      <a:prstDash val="sysDot"/>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0"/>
                  </a:ext>
                </a:extLst>
              </a:tr>
              <a:tr h="0">
                <a:tc>
                  <a:txBody>
                    <a:bodyPr/>
                    <a:lstStyle/>
                    <a:p>
                      <a:pPr marL="0" marR="0" lvl="0" indent="0" algn="l" defTabSz="695325" rtl="0" eaLnBrk="1" fontAlgn="base" latinLnBrk="0" hangingPunct="1">
                        <a:lnSpc>
                          <a:spcPct val="100000"/>
                        </a:lnSpc>
                        <a:spcBef>
                          <a:spcPct val="20000"/>
                        </a:spcBef>
                        <a:spcAft>
                          <a:spcPct val="20000"/>
                        </a:spcAft>
                        <a:buClrTx/>
                        <a:buSzPct val="90000"/>
                        <a:buFont typeface="Arial" charset="0"/>
                        <a:buNone/>
                        <a:tabLst/>
                      </a:pPr>
                      <a:r>
                        <a:rPr kumimoji="0" lang="zh-CN" altLang="en-US" sz="1200" b="1" i="0" u="none" strike="noStrike" cap="none" normalizeH="0" baseline="0" dirty="0">
                          <a:ln>
                            <a:noFill/>
                          </a:ln>
                          <a:solidFill>
                            <a:schemeClr val="bg1"/>
                          </a:solidFill>
                          <a:effectLst/>
                          <a:latin typeface="+mj-lt"/>
                          <a:ea typeface="黑体" pitchFamily="49" charset="-122"/>
                          <a:cs typeface="Arial" charset="0"/>
                        </a:rPr>
                        <a:t>总计</a:t>
                      </a:r>
                      <a:endParaRPr kumimoji="0" lang="en-GB" altLang="zh-TW" sz="1200" b="1" i="0" u="none" strike="noStrike" cap="none" normalizeH="0" baseline="0" dirty="0">
                        <a:ln>
                          <a:noFill/>
                        </a:ln>
                        <a:solidFill>
                          <a:schemeClr val="bg1"/>
                        </a:solidFill>
                        <a:effectLst/>
                        <a:latin typeface="+mj-lt"/>
                        <a:ea typeface="黑体" pitchFamily="49" charset="-122"/>
                        <a:cs typeface="Arial" charset="0"/>
                      </a:endParaRPr>
                    </a:p>
                  </a:txBody>
                  <a:tcPr marL="36000" marR="36000" marT="36000" marB="36000"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accent2">
                        <a:lumMod val="75000"/>
                      </a:schemeClr>
                    </a:solidFill>
                  </a:tcPr>
                </a:tc>
                <a:tc>
                  <a:txBody>
                    <a:bodyPr/>
                    <a:lstStyle/>
                    <a:p>
                      <a:pPr marL="0" marR="0" lvl="0" indent="0" algn="r" defTabSz="695325" rtl="0" eaLnBrk="1" fontAlgn="base" latinLnBrk="0" hangingPunct="1">
                        <a:lnSpc>
                          <a:spcPct val="100000"/>
                        </a:lnSpc>
                        <a:spcBef>
                          <a:spcPct val="20000"/>
                        </a:spcBef>
                        <a:spcAft>
                          <a:spcPct val="20000"/>
                        </a:spcAft>
                        <a:buClrTx/>
                        <a:buSzPct val="90000"/>
                        <a:buFont typeface="Arial" charset="0"/>
                        <a:buNone/>
                        <a:tabLst/>
                      </a:pPr>
                      <a:r>
                        <a:rPr kumimoji="0" lang="en-GB" altLang="zh-TW" sz="1200" b="1" i="0" u="none" strike="noStrike" cap="none" normalizeH="0" baseline="0" dirty="0">
                          <a:ln>
                            <a:noFill/>
                          </a:ln>
                          <a:solidFill>
                            <a:schemeClr val="bg1"/>
                          </a:solidFill>
                          <a:effectLst/>
                          <a:latin typeface="+mj-lt"/>
                          <a:ea typeface="黑体" pitchFamily="49" charset="-122"/>
                          <a:cs typeface="Arial" charset="0"/>
                        </a:rPr>
                        <a:t>11.24 </a:t>
                      </a:r>
                    </a:p>
                  </a:txBody>
                  <a:tcPr marL="36000" marR="36000" marT="36000" marB="36000" horzOverflow="overflow">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accent2">
                        <a:lumMod val="75000"/>
                      </a:schemeClr>
                    </a:solidFill>
                  </a:tcPr>
                </a:tc>
                <a:extLst>
                  <a:ext uri="{0D108BD9-81ED-4DB2-BD59-A6C34878D82A}">
                    <a16:rowId xmlns:a16="http://schemas.microsoft.com/office/drawing/2014/main" xmlns="" val="10011"/>
                  </a:ext>
                </a:extLst>
              </a:tr>
            </a:tbl>
          </a:graphicData>
        </a:graphic>
      </p:graphicFrame>
      <p:sp>
        <p:nvSpPr>
          <p:cNvPr id="20" name="Text Box 610"/>
          <p:cNvSpPr txBox="1">
            <a:spLocks noChangeArrowheads="1"/>
          </p:cNvSpPr>
          <p:nvPr/>
        </p:nvSpPr>
        <p:spPr bwMode="auto">
          <a:xfrm>
            <a:off x="4643438" y="1752439"/>
            <a:ext cx="3967162" cy="184495"/>
          </a:xfrm>
          <a:prstGeom prst="rect">
            <a:avLst/>
          </a:prstGeom>
          <a:noFill/>
          <a:ln w="9525" algn="ctr">
            <a:noFill/>
            <a:miter lim="800000"/>
            <a:headEnd/>
            <a:tailEnd/>
          </a:ln>
        </p:spPr>
        <p:txBody>
          <a:bodyPr wrap="square" lIns="0" tIns="0" rIns="0" bIns="0">
            <a:spAutoFit/>
          </a:bodyPr>
          <a:lstStyle/>
          <a:p>
            <a:pPr marL="226987" indent="-226987" algn="ctr">
              <a:spcBef>
                <a:spcPts val="0"/>
              </a:spcBef>
              <a:spcAft>
                <a:spcPct val="10000"/>
              </a:spcAft>
              <a:buClr>
                <a:schemeClr val="hlink"/>
              </a:buClr>
            </a:pPr>
            <a:r>
              <a:rPr lang="en-US" altLang="zh-CN" sz="1200" b="1" dirty="0">
                <a:solidFill>
                  <a:schemeClr val="tx1">
                    <a:lumMod val="50000"/>
                  </a:schemeClr>
                </a:solidFill>
                <a:latin typeface="+mj-lt"/>
                <a:ea typeface="黑体" pitchFamily="49" charset="-122"/>
              </a:rPr>
              <a:t>2013</a:t>
            </a:r>
            <a:r>
              <a:rPr lang="zh-CN" altLang="en-US" sz="1200" b="1" dirty="0">
                <a:solidFill>
                  <a:schemeClr val="tx1">
                    <a:lumMod val="50000"/>
                  </a:schemeClr>
                </a:solidFill>
                <a:latin typeface="+mj-lt"/>
                <a:ea typeface="黑体" pitchFamily="49" charset="-122"/>
              </a:rPr>
              <a:t>年按行业分类的首次公开募股</a:t>
            </a:r>
            <a:endParaRPr lang="en-GB" altLang="zh-TW" sz="1200" b="1" dirty="0">
              <a:solidFill>
                <a:schemeClr val="tx1">
                  <a:lumMod val="50000"/>
                </a:schemeClr>
              </a:solidFill>
              <a:latin typeface="+mj-lt"/>
              <a:ea typeface="黑体" pitchFamily="49" charset="-122"/>
            </a:endParaRPr>
          </a:p>
        </p:txBody>
      </p:sp>
      <p:sp>
        <p:nvSpPr>
          <p:cNvPr id="15" name="Text Box 610"/>
          <p:cNvSpPr txBox="1">
            <a:spLocks noChangeArrowheads="1"/>
          </p:cNvSpPr>
          <p:nvPr/>
        </p:nvSpPr>
        <p:spPr bwMode="auto">
          <a:xfrm>
            <a:off x="533400" y="2060848"/>
            <a:ext cx="3750568" cy="184666"/>
          </a:xfrm>
          <a:prstGeom prst="rect">
            <a:avLst/>
          </a:prstGeom>
          <a:noFill/>
          <a:ln w="9525" algn="ctr">
            <a:noFill/>
            <a:miter lim="800000"/>
            <a:headEnd/>
            <a:tailEnd/>
          </a:ln>
        </p:spPr>
        <p:txBody>
          <a:bodyPr wrap="square" lIns="0" tIns="0" rIns="0" bIns="0">
            <a:spAutoFit/>
          </a:bodyPr>
          <a:lstStyle/>
          <a:p>
            <a:pPr marL="226987" indent="-226987">
              <a:spcBef>
                <a:spcPts val="0"/>
              </a:spcBef>
              <a:spcAft>
                <a:spcPct val="10000"/>
              </a:spcAft>
              <a:buClr>
                <a:schemeClr val="hlink"/>
              </a:buClr>
            </a:pPr>
            <a:r>
              <a:rPr lang="zh-CN" altLang="en-US" sz="1200" dirty="0">
                <a:solidFill>
                  <a:schemeClr val="tx1">
                    <a:lumMod val="50000"/>
                  </a:schemeClr>
                </a:solidFill>
                <a:latin typeface="+mj-lt"/>
                <a:ea typeface="黑体" pitchFamily="49" charset="-122"/>
              </a:rPr>
              <a:t>于</a:t>
            </a:r>
            <a:r>
              <a:rPr lang="en-US" altLang="zh-CN" sz="1200" dirty="0">
                <a:solidFill>
                  <a:schemeClr val="tx1">
                    <a:lumMod val="50000"/>
                  </a:schemeClr>
                </a:solidFill>
                <a:latin typeface="+mj-lt"/>
                <a:ea typeface="黑体" pitchFamily="49" charset="-122"/>
              </a:rPr>
              <a:t>2013</a:t>
            </a:r>
            <a:r>
              <a:rPr lang="zh-CN" altLang="en-US" sz="1200" dirty="0">
                <a:solidFill>
                  <a:schemeClr val="tx1">
                    <a:lumMod val="50000"/>
                  </a:schemeClr>
                </a:solidFill>
                <a:latin typeface="+mj-lt"/>
                <a:ea typeface="黑体" pitchFamily="49" charset="-122"/>
              </a:rPr>
              <a:t>年</a:t>
            </a:r>
            <a:r>
              <a:rPr lang="en-US" altLang="zh-CN" sz="1200" dirty="0">
                <a:solidFill>
                  <a:schemeClr val="tx1">
                    <a:lumMod val="50000"/>
                  </a:schemeClr>
                </a:solidFill>
                <a:latin typeface="+mj-lt"/>
                <a:ea typeface="黑体" pitchFamily="49" charset="-122"/>
              </a:rPr>
              <a:t>12</a:t>
            </a:r>
            <a:r>
              <a:rPr lang="zh-CN" altLang="en-US" sz="1200" dirty="0">
                <a:solidFill>
                  <a:schemeClr val="tx1">
                    <a:lumMod val="50000"/>
                  </a:schemeClr>
                </a:solidFill>
                <a:latin typeface="+mj-lt"/>
                <a:ea typeface="黑体" pitchFamily="49" charset="-122"/>
              </a:rPr>
              <a:t>月</a:t>
            </a:r>
            <a:r>
              <a:rPr lang="en-US" altLang="zh-CN" sz="1200" dirty="0">
                <a:solidFill>
                  <a:schemeClr val="tx1">
                    <a:lumMod val="50000"/>
                  </a:schemeClr>
                </a:solidFill>
                <a:latin typeface="+mj-lt"/>
                <a:ea typeface="黑体" pitchFamily="49" charset="-122"/>
              </a:rPr>
              <a:t>31</a:t>
            </a:r>
            <a:r>
              <a:rPr lang="zh-CN" altLang="en-US" sz="1200" dirty="0">
                <a:solidFill>
                  <a:schemeClr val="tx1">
                    <a:lumMod val="50000"/>
                  </a:schemeClr>
                </a:solidFill>
                <a:latin typeface="+mj-lt"/>
                <a:ea typeface="黑体" pitchFamily="49" charset="-122"/>
              </a:rPr>
              <a:t>日</a:t>
            </a:r>
          </a:p>
        </p:txBody>
      </p:sp>
      <p:sp>
        <p:nvSpPr>
          <p:cNvPr id="18" name="PwCFirm"/>
          <p:cNvSpPr txBox="1"/>
          <p:nvPr/>
        </p:nvSpPr>
        <p:spPr>
          <a:xfrm>
            <a:off x="533400" y="6477000"/>
            <a:ext cx="2590800" cy="152401"/>
          </a:xfrm>
          <a:prstGeom prst="rect">
            <a:avLst/>
          </a:prstGeom>
          <a:noFill/>
        </p:spPr>
        <p:txBody>
          <a:bodyPr vert="horz" wrap="square" lIns="0" tIns="0" rIns="0" bIns="0" rtlCol="0" anchor="t" anchorCtr="0">
            <a:noAutofit/>
          </a:bodyPr>
          <a:lstStyle/>
          <a:p>
            <a:r>
              <a:rPr lang="zh-CN" altLang="en-US" sz="1000" baseline="0" noProof="0">
                <a:latin typeface="+mj-lt"/>
                <a:ea typeface="黑体" pitchFamily="49" charset="-122"/>
                <a:cs typeface="Arial" pitchFamily="34" charset="0"/>
              </a:rPr>
              <a:t>普华永道</a:t>
            </a:r>
            <a:endParaRPr lang="en-US" sz="1000" baseline="0" noProof="0" dirty="0">
              <a:latin typeface="+mj-lt"/>
              <a:ea typeface="黑体" pitchFamily="49" charset="-122"/>
              <a:cs typeface="Arial" pitchFamily="34" charset="0"/>
            </a:endParaRPr>
          </a:p>
        </p:txBody>
      </p:sp>
      <p:sp>
        <p:nvSpPr>
          <p:cNvPr id="21" name="Slide Number Placeholder 5"/>
          <p:cNvSpPr txBox="1">
            <a:spLocks/>
          </p:cNvSpPr>
          <p:nvPr/>
        </p:nvSpPr>
        <p:spPr>
          <a:xfrm>
            <a:off x="7086600" y="6477000"/>
            <a:ext cx="1517650" cy="152400"/>
          </a:xfrm>
          <a:prstGeom prst="rect">
            <a:avLst/>
          </a:prstGeom>
        </p:spPr>
        <p:txBody>
          <a:bodyPr lIns="0" tIns="0" rIns="0" bIns="0" anchor="t" anchorCtr="0">
            <a:noAutofit/>
          </a:bodyPr>
          <a:lstStyle>
            <a:defPPr>
              <a:defRPr lang="en-US"/>
            </a:defPPr>
            <a:lvl1pPr marL="0" algn="r" defTabSz="914400" rtl="0" eaLnBrk="1" latinLnBrk="0" hangingPunct="1">
              <a:defRPr sz="1000" kern="1200" baseline="0">
                <a:solidFill>
                  <a:schemeClr val="tx1"/>
                </a:solidFill>
                <a:latin typeface="Arial" pitchFamily="34" charset="0"/>
                <a:ea typeface="黑体" pitchFamily="49" charset="-122"/>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BD5762-3BDC-484D-9503-7EA6D5A9A8CE}" type="slidenum">
              <a:rPr lang="en-US" smtClean="0">
                <a:latin typeface="+mj-lt"/>
              </a:rPr>
              <a:pPr/>
              <a:t>21</a:t>
            </a:fld>
            <a:endParaRPr lang="en-US" dirty="0">
              <a:latin typeface="+mj-lt"/>
            </a:endParaRPr>
          </a:p>
        </p:txBody>
      </p:sp>
      <p:graphicFrame>
        <p:nvGraphicFramePr>
          <p:cNvPr id="13" name="Chart 12"/>
          <p:cNvGraphicFramePr/>
          <p:nvPr>
            <p:extLst>
              <p:ext uri="{D42A27DB-BD31-4B8C-83A1-F6EECF244321}">
                <p14:modId xmlns:p14="http://schemas.microsoft.com/office/powerpoint/2010/main" val="88734302"/>
              </p:ext>
            </p:extLst>
          </p:nvPr>
        </p:nvGraphicFramePr>
        <p:xfrm>
          <a:off x="4499992" y="2245514"/>
          <a:ext cx="4320480" cy="399179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0542139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Group 93"/>
          <p:cNvGraphicFramePr>
            <a:graphicFrameLocks noGrp="1"/>
          </p:cNvGraphicFramePr>
          <p:nvPr>
            <p:extLst>
              <p:ext uri="{D42A27DB-BD31-4B8C-83A1-F6EECF244321}">
                <p14:modId xmlns:p14="http://schemas.microsoft.com/office/powerpoint/2010/main" val="2824685049"/>
              </p:ext>
            </p:extLst>
          </p:nvPr>
        </p:nvGraphicFramePr>
        <p:xfrm>
          <a:off x="395535" y="1268760"/>
          <a:ext cx="8496945" cy="4575404"/>
        </p:xfrm>
        <a:graphic>
          <a:graphicData uri="http://schemas.openxmlformats.org/drawingml/2006/table">
            <a:tbl>
              <a:tblPr firstRow="1" firstCol="1">
                <a:tableStyleId>{5C22544A-7EE6-4342-B048-85BDC9FD1C3A}</a:tableStyleId>
              </a:tblPr>
              <a:tblGrid>
                <a:gridCol w="720081">
                  <a:extLst>
                    <a:ext uri="{9D8B030D-6E8A-4147-A177-3AD203B41FA5}">
                      <a16:colId xmlns:a16="http://schemas.microsoft.com/office/drawing/2014/main" xmlns="" val="20000"/>
                    </a:ext>
                  </a:extLst>
                </a:gridCol>
                <a:gridCol w="2736304">
                  <a:extLst>
                    <a:ext uri="{9D8B030D-6E8A-4147-A177-3AD203B41FA5}">
                      <a16:colId xmlns:a16="http://schemas.microsoft.com/office/drawing/2014/main" xmlns="" val="20001"/>
                    </a:ext>
                  </a:extLst>
                </a:gridCol>
                <a:gridCol w="1224136">
                  <a:extLst>
                    <a:ext uri="{9D8B030D-6E8A-4147-A177-3AD203B41FA5}">
                      <a16:colId xmlns:a16="http://schemas.microsoft.com/office/drawing/2014/main" xmlns="" val="20002"/>
                    </a:ext>
                  </a:extLst>
                </a:gridCol>
                <a:gridCol w="1656184">
                  <a:extLst>
                    <a:ext uri="{9D8B030D-6E8A-4147-A177-3AD203B41FA5}">
                      <a16:colId xmlns:a16="http://schemas.microsoft.com/office/drawing/2014/main" xmlns="" val="20003"/>
                    </a:ext>
                  </a:extLst>
                </a:gridCol>
                <a:gridCol w="2160240">
                  <a:extLst>
                    <a:ext uri="{9D8B030D-6E8A-4147-A177-3AD203B41FA5}">
                      <a16:colId xmlns:a16="http://schemas.microsoft.com/office/drawing/2014/main" xmlns="" val="20004"/>
                    </a:ext>
                  </a:extLst>
                </a:gridCol>
              </a:tblGrid>
              <a:tr h="360040">
                <a:tc>
                  <a:txBody>
                    <a:bodyPr/>
                    <a:lstStyle/>
                    <a:p>
                      <a:pPr marL="0" marR="0" lvl="0" indent="0" algn="ctr" defTabSz="914400" rtl="0" eaLnBrk="1" fontAlgn="base" latinLnBrk="0" hangingPunct="1">
                        <a:lnSpc>
                          <a:spcPct val="100000"/>
                        </a:lnSpc>
                        <a:spcBef>
                          <a:spcPct val="20000"/>
                        </a:spcBef>
                        <a:spcAft>
                          <a:spcPct val="20000"/>
                        </a:spcAft>
                        <a:buClrTx/>
                        <a:buSzPct val="90000"/>
                        <a:buFont typeface="Arial Unicode MS" pitchFamily="34" charset="-128"/>
                        <a:buNone/>
                        <a:tabLst/>
                      </a:pPr>
                      <a:r>
                        <a:rPr kumimoji="0" lang="en-US" altLang="zh-TW" sz="1200" b="0" i="0" u="none" strike="noStrike" cap="none" normalizeH="0" baseline="0" dirty="0">
                          <a:ln>
                            <a:noFill/>
                          </a:ln>
                          <a:solidFill>
                            <a:schemeClr val="tx2"/>
                          </a:solidFill>
                          <a:effectLst/>
                          <a:latin typeface="+mj-lt"/>
                          <a:ea typeface="SimSun" pitchFamily="2" charset="-122"/>
                          <a:cs typeface="Arial Unicode MS" pitchFamily="34" charset="-128"/>
                        </a:rPr>
                        <a:t>  </a:t>
                      </a:r>
                      <a:endParaRPr kumimoji="0" lang="zh-TW" altLang="zh-TW" sz="1200" b="0" i="0" u="none" strike="noStrike" cap="none" normalizeH="0" baseline="0" dirty="0">
                        <a:ln>
                          <a:noFill/>
                        </a:ln>
                        <a:solidFill>
                          <a:schemeClr val="tx2"/>
                        </a:solidFill>
                        <a:effectLst/>
                        <a:latin typeface="+mj-lt"/>
                        <a:ea typeface="SimSun" pitchFamily="2" charset="-122"/>
                        <a:cs typeface="Arial Unicode MS" pitchFamily="34" charset="-128"/>
                      </a:endParaRPr>
                    </a:p>
                  </a:txBody>
                  <a:tcPr marL="91405" marR="91405" marT="45710" marB="45710" anchor="ctr"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zh-CN" altLang="en-GB" sz="1400" u="none" strike="noStrike" cap="none" normalizeH="0" baseline="0" dirty="0">
                          <a:ln>
                            <a:noFill/>
                          </a:ln>
                          <a:effectLst/>
                          <a:latin typeface="+mj-lt"/>
                        </a:rPr>
                        <a:t>香港主板</a:t>
                      </a:r>
                      <a:endParaRPr kumimoji="0" lang="zh-CN" altLang="en-GB" sz="1400" b="1" i="0" u="none" strike="noStrike" cap="none" normalizeH="0" baseline="0" dirty="0">
                        <a:ln>
                          <a:noFill/>
                        </a:ln>
                        <a:solidFill>
                          <a:schemeClr val="tx2"/>
                        </a:solidFill>
                        <a:effectLst/>
                        <a:latin typeface="+mj-lt"/>
                        <a:ea typeface="宋体" panose="02010600030101010101" pitchFamily="2" charset="-122"/>
                        <a:cs typeface="Arial Unicode MS" pitchFamily="34" charset="-128"/>
                      </a:endParaRPr>
                    </a:p>
                  </a:txBody>
                  <a:tcPr marL="91405" marR="91405" marT="45710" marB="45710" anchor="ctr"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zh-CN" altLang="en-GB" sz="1400" u="none" strike="noStrike" cap="none" normalizeH="0" baseline="0" dirty="0">
                          <a:ln>
                            <a:noFill/>
                          </a:ln>
                          <a:effectLst/>
                          <a:latin typeface="+mj-lt"/>
                        </a:rPr>
                        <a:t>香港创业板</a:t>
                      </a:r>
                      <a:endParaRPr kumimoji="0" lang="zh-CN" altLang="en-GB" sz="1400" b="1" i="0" u="none" strike="noStrike" cap="none" normalizeH="0" baseline="0" dirty="0">
                        <a:ln>
                          <a:noFill/>
                        </a:ln>
                        <a:solidFill>
                          <a:schemeClr val="tx2"/>
                        </a:solidFill>
                        <a:effectLst/>
                        <a:latin typeface="+mj-lt"/>
                        <a:ea typeface="宋体" panose="02010600030101010101" pitchFamily="2" charset="-122"/>
                        <a:cs typeface="Arial Unicode MS" pitchFamily="34" charset="-128"/>
                      </a:endParaRPr>
                    </a:p>
                  </a:txBody>
                  <a:tcPr marL="91405" marR="91405" marT="45710" marB="45710" anchor="ctr"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en-GB" altLang="zh-CN" sz="1400" u="none" strike="noStrike" cap="none" normalizeH="0" baseline="0" dirty="0">
                          <a:ln>
                            <a:noFill/>
                          </a:ln>
                          <a:effectLst/>
                          <a:latin typeface="+mj-lt"/>
                        </a:rPr>
                        <a:t>A</a:t>
                      </a:r>
                      <a:r>
                        <a:rPr kumimoji="0" lang="zh-CN" altLang="en-GB" sz="1400" u="none" strike="noStrike" cap="none" normalizeH="0" baseline="0" dirty="0">
                          <a:ln>
                            <a:noFill/>
                          </a:ln>
                          <a:effectLst/>
                          <a:latin typeface="+mj-lt"/>
                        </a:rPr>
                        <a:t>股主板及中小板</a:t>
                      </a:r>
                      <a:endParaRPr kumimoji="0" lang="zh-CN" altLang="en-GB" sz="1400" b="1" i="0" u="none" strike="noStrike" cap="none" normalizeH="0" baseline="0" dirty="0">
                        <a:ln>
                          <a:noFill/>
                        </a:ln>
                        <a:solidFill>
                          <a:schemeClr val="tx2"/>
                        </a:solidFill>
                        <a:effectLst/>
                        <a:latin typeface="+mj-lt"/>
                        <a:ea typeface="宋体" panose="02010600030101010101" pitchFamily="2" charset="-122"/>
                        <a:cs typeface="Arial Unicode MS" pitchFamily="34" charset="-128"/>
                      </a:endParaRPr>
                    </a:p>
                  </a:txBody>
                  <a:tcPr marL="91405" marR="91405" marT="45710" marB="45710" anchor="ctr"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en-US" altLang="zh-CN" sz="1400" u="none" strike="noStrike" cap="none" normalizeH="0" baseline="0" dirty="0">
                          <a:ln>
                            <a:noFill/>
                          </a:ln>
                          <a:effectLst/>
                          <a:latin typeface="+mj-lt"/>
                        </a:rPr>
                        <a:t>A</a:t>
                      </a:r>
                      <a:r>
                        <a:rPr kumimoji="0" lang="zh-CN" altLang="en-US" sz="1400" u="none" strike="noStrike" cap="none" normalizeH="0" baseline="0" dirty="0">
                          <a:ln>
                            <a:noFill/>
                          </a:ln>
                          <a:effectLst/>
                          <a:latin typeface="+mj-lt"/>
                        </a:rPr>
                        <a:t>股</a:t>
                      </a:r>
                      <a:r>
                        <a:rPr kumimoji="0" lang="zh-CN" altLang="en-GB" sz="1400" u="none" strike="noStrike" cap="none" normalizeH="0" baseline="0" dirty="0">
                          <a:ln>
                            <a:noFill/>
                          </a:ln>
                          <a:effectLst/>
                          <a:latin typeface="+mj-lt"/>
                        </a:rPr>
                        <a:t>创业板</a:t>
                      </a:r>
                      <a:endParaRPr kumimoji="0" lang="zh-CN" altLang="en-GB" sz="1400" b="1" i="0" u="none" strike="noStrike" cap="none" normalizeH="0" baseline="0" dirty="0">
                        <a:ln>
                          <a:noFill/>
                        </a:ln>
                        <a:solidFill>
                          <a:schemeClr val="tx2"/>
                        </a:solidFill>
                        <a:effectLst/>
                        <a:latin typeface="+mj-lt"/>
                        <a:ea typeface="宋体" panose="02010600030101010101" pitchFamily="2" charset="-122"/>
                        <a:cs typeface="Arial Unicode MS" pitchFamily="34" charset="-128"/>
                      </a:endParaRPr>
                    </a:p>
                  </a:txBody>
                  <a:tcPr marL="91405" marR="91405" marT="45710" marB="45710" anchor="ctr" horzOverflow="overflow"/>
                </a:tc>
                <a:extLst>
                  <a:ext uri="{0D108BD9-81ED-4DB2-BD59-A6C34878D82A}">
                    <a16:rowId xmlns:a16="http://schemas.microsoft.com/office/drawing/2014/main" xmlns="" val="10000"/>
                  </a:ext>
                </a:extLst>
              </a:tr>
              <a:tr h="3579517">
                <a:tc>
                  <a:txBody>
                    <a:bodyPr/>
                    <a:lstStyle/>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8"/>
                        <a:buNone/>
                        <a:tabLst/>
                      </a:pPr>
                      <a:endParaRPr kumimoji="0" lang="en-US" altLang="zh-CN" sz="1400" u="none" strike="noStrike" cap="none" normalizeH="0" baseline="0" dirty="0">
                        <a:ln>
                          <a:noFill/>
                        </a:ln>
                        <a:effectLst/>
                        <a:latin typeface="+mj-lt"/>
                      </a:endParaRPr>
                    </a:p>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8"/>
                        <a:buNone/>
                        <a:tabLst/>
                      </a:pPr>
                      <a:endParaRPr kumimoji="0" lang="en-US" altLang="zh-CN" sz="1400" u="none" strike="noStrike" cap="none" normalizeH="0" baseline="0" dirty="0">
                        <a:ln>
                          <a:noFill/>
                        </a:ln>
                        <a:effectLst/>
                        <a:latin typeface="+mj-lt"/>
                      </a:endParaRPr>
                    </a:p>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8"/>
                        <a:buNone/>
                        <a:tabLst/>
                      </a:pPr>
                      <a:endParaRPr kumimoji="0" lang="en-US" altLang="zh-CN" sz="1400" u="none" strike="noStrike" cap="none" normalizeH="0" baseline="0" dirty="0">
                        <a:ln>
                          <a:noFill/>
                        </a:ln>
                        <a:effectLst/>
                        <a:latin typeface="+mj-lt"/>
                      </a:endParaRPr>
                    </a:p>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8"/>
                        <a:buNone/>
                        <a:tabLst/>
                      </a:pPr>
                      <a:endParaRPr kumimoji="0" lang="en-US" altLang="zh-CN" sz="1400" u="none" strike="noStrike" cap="none" normalizeH="0" baseline="0" dirty="0">
                        <a:ln>
                          <a:noFill/>
                        </a:ln>
                        <a:effectLst/>
                        <a:latin typeface="+mj-lt"/>
                      </a:endParaRPr>
                    </a:p>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8"/>
                        <a:buNone/>
                        <a:tabLst/>
                      </a:pPr>
                      <a:endParaRPr kumimoji="0" lang="en-US" altLang="zh-CN" sz="1400" u="none" strike="noStrike" cap="none" normalizeH="0" baseline="0" dirty="0">
                        <a:ln>
                          <a:noFill/>
                        </a:ln>
                        <a:effectLst/>
                        <a:latin typeface="+mj-lt"/>
                      </a:endParaRPr>
                    </a:p>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zh-CN" altLang="en-GB" sz="1400" u="none" strike="noStrike" cap="none" normalizeH="0" baseline="0" dirty="0">
                          <a:ln>
                            <a:noFill/>
                          </a:ln>
                          <a:effectLst/>
                          <a:latin typeface="+mj-lt"/>
                        </a:rPr>
                        <a:t>以往营运记录及业绩要求</a:t>
                      </a:r>
                      <a:endParaRPr kumimoji="0" lang="zh-CN" altLang="en-GB" sz="1400" b="1" i="0" u="none" strike="noStrike" cap="none" normalizeH="0" baseline="0" dirty="0">
                        <a:ln>
                          <a:noFill/>
                        </a:ln>
                        <a:solidFill>
                          <a:schemeClr val="tx2"/>
                        </a:solidFill>
                        <a:effectLst/>
                        <a:latin typeface="+mj-lt"/>
                        <a:ea typeface="SimSun" pitchFamily="2" charset="-122"/>
                        <a:cs typeface="Arial Unicode MS" pitchFamily="34" charset="-128"/>
                      </a:endParaRPr>
                    </a:p>
                  </a:txBody>
                  <a:tcPr marL="91405" marR="91405" marT="45710" marB="45710" horzOverflow="overflow"/>
                </a:tc>
                <a:tc>
                  <a:txBody>
                    <a:bodyPr/>
                    <a:lstStyle/>
                    <a:p>
                      <a:pPr marL="266700" marR="0" lvl="0" indent="-266700" algn="l" defTabSz="914400" rtl="0" eaLnBrk="1" fontAlgn="base" latinLnBrk="0" hangingPunct="1">
                        <a:lnSpc>
                          <a:spcPct val="100000"/>
                        </a:lnSpc>
                        <a:spcBef>
                          <a:spcPct val="0"/>
                        </a:spcBef>
                        <a:spcAft>
                          <a:spcPct val="20000"/>
                        </a:spcAft>
                        <a:buClrTx/>
                        <a:buSzPct val="90000"/>
                        <a:buFont typeface="Arial Unicode MS" pitchFamily="34" charset="-128"/>
                        <a:buNone/>
                        <a:tabLst>
                          <a:tab pos="180975" algn="l"/>
                        </a:tabLst>
                      </a:pPr>
                      <a:r>
                        <a:rPr kumimoji="0" lang="zh-CN" altLang="en-US" sz="1100" u="none" strike="noStrike" cap="none" normalizeH="0" baseline="0" dirty="0">
                          <a:ln>
                            <a:noFill/>
                          </a:ln>
                          <a:effectLst/>
                          <a:latin typeface="+mj-lt"/>
                        </a:rPr>
                        <a:t>以下测试满足其一即可：</a:t>
                      </a:r>
                      <a:endParaRPr kumimoji="0" lang="en-US" altLang="zh-CN" sz="1100" u="none" strike="noStrike" cap="none" normalizeH="0" baseline="0" dirty="0">
                        <a:ln>
                          <a:noFill/>
                        </a:ln>
                        <a:effectLst/>
                        <a:latin typeface="+mj-lt"/>
                      </a:endParaRPr>
                    </a:p>
                    <a:p>
                      <a:pPr marL="266700" marR="0" lvl="0" indent="-266700" algn="l" defTabSz="914400" rtl="0" eaLnBrk="1" fontAlgn="base" latinLnBrk="0" hangingPunct="1">
                        <a:lnSpc>
                          <a:spcPct val="100000"/>
                        </a:lnSpc>
                        <a:spcBef>
                          <a:spcPct val="0"/>
                        </a:spcBef>
                        <a:spcAft>
                          <a:spcPct val="20000"/>
                        </a:spcAft>
                        <a:buClrTx/>
                        <a:buSzPct val="90000"/>
                        <a:buFont typeface="Arial Unicode MS" pitchFamily="34" charset="-128"/>
                        <a:buNone/>
                        <a:tabLst>
                          <a:tab pos="180975" algn="l"/>
                        </a:tabLst>
                      </a:pPr>
                      <a:r>
                        <a:rPr kumimoji="0" lang="en-US" altLang="zh-CN" sz="1100" u="none" strike="noStrike" cap="none" normalizeH="0" baseline="0" dirty="0">
                          <a:ln>
                            <a:noFill/>
                          </a:ln>
                          <a:effectLst/>
                          <a:latin typeface="+mj-lt"/>
                        </a:rPr>
                        <a:t>(</a:t>
                      </a:r>
                      <a:r>
                        <a:rPr kumimoji="0" lang="zh-CN" altLang="en-US" sz="1100" u="none" strike="noStrike" cap="none" normalizeH="0" baseline="0" dirty="0">
                          <a:ln>
                            <a:noFill/>
                          </a:ln>
                          <a:effectLst/>
                          <a:latin typeface="+mj-lt"/>
                        </a:rPr>
                        <a:t>甲</a:t>
                      </a:r>
                      <a:r>
                        <a:rPr kumimoji="0" lang="en-US" altLang="zh-CN" sz="1100" u="none" strike="noStrike" cap="none" normalizeH="0" baseline="0" dirty="0">
                          <a:ln>
                            <a:noFill/>
                          </a:ln>
                          <a:effectLst/>
                          <a:latin typeface="+mj-lt"/>
                        </a:rPr>
                        <a:t>) </a:t>
                      </a:r>
                      <a:r>
                        <a:rPr kumimoji="0" lang="zh-CN" altLang="en-GB" sz="1100" u="none" strike="noStrike" cap="none" normalizeH="0" baseline="0" dirty="0">
                          <a:ln>
                            <a:noFill/>
                          </a:ln>
                          <a:effectLst/>
                          <a:latin typeface="+mj-lt"/>
                        </a:rPr>
                        <a:t>盈利测试</a:t>
                      </a:r>
                    </a:p>
                    <a:p>
                      <a:pPr marL="361950" marR="0" lvl="1" indent="-95250" algn="l" defTabSz="914400" rtl="0" eaLnBrk="0" fontAlgn="base" latinLnBrk="0" hangingPunct="0">
                        <a:lnSpc>
                          <a:spcPct val="100000"/>
                        </a:lnSpc>
                        <a:spcBef>
                          <a:spcPct val="0"/>
                        </a:spcBef>
                        <a:spcAft>
                          <a:spcPct val="20000"/>
                        </a:spcAft>
                        <a:buClrTx/>
                        <a:buSzPct val="90000"/>
                        <a:buFont typeface="Arial Unicode MS" pitchFamily="34" charset="-128"/>
                        <a:buChar char="•"/>
                        <a:tabLst>
                          <a:tab pos="180975" algn="l"/>
                        </a:tabLst>
                      </a:pPr>
                      <a:r>
                        <a:rPr kumimoji="0" lang="zh-CN" altLang="en-US" sz="1100" u="none" strike="noStrike" cap="none" normalizeH="0" baseline="0" dirty="0">
                          <a:ln>
                            <a:noFill/>
                          </a:ln>
                          <a:effectLst/>
                          <a:latin typeface="+mj-lt"/>
                        </a:rPr>
                        <a:t>上市时市值至少</a:t>
                      </a:r>
                      <a:r>
                        <a:rPr kumimoji="0" lang="en-US" altLang="zh-CN" sz="1100" u="none" strike="noStrike" cap="none" normalizeH="0" baseline="0" dirty="0">
                          <a:ln>
                            <a:noFill/>
                          </a:ln>
                          <a:effectLst/>
                          <a:latin typeface="+mj-lt"/>
                        </a:rPr>
                        <a:t>2</a:t>
                      </a:r>
                      <a:r>
                        <a:rPr kumimoji="0" lang="zh-CN" altLang="en-US" sz="1100" u="none" strike="noStrike" cap="none" normalizeH="0" baseline="0" dirty="0">
                          <a:ln>
                            <a:noFill/>
                          </a:ln>
                          <a:effectLst/>
                          <a:latin typeface="+mj-lt"/>
                        </a:rPr>
                        <a:t>亿港元</a:t>
                      </a:r>
                    </a:p>
                    <a:p>
                      <a:pPr marL="361950" marR="0" lvl="1" indent="-95250" algn="l" defTabSz="914400" rtl="0" eaLnBrk="0" fontAlgn="base" latinLnBrk="0" hangingPunct="0">
                        <a:lnSpc>
                          <a:spcPct val="100000"/>
                        </a:lnSpc>
                        <a:spcBef>
                          <a:spcPct val="0"/>
                        </a:spcBef>
                        <a:spcAft>
                          <a:spcPct val="20000"/>
                        </a:spcAft>
                        <a:buClrTx/>
                        <a:buSzPct val="90000"/>
                        <a:buFont typeface="Arial Unicode MS" pitchFamily="34" charset="-128"/>
                        <a:buChar char="•"/>
                        <a:tabLst>
                          <a:tab pos="180975" algn="l"/>
                        </a:tabLst>
                      </a:pPr>
                      <a:r>
                        <a:rPr kumimoji="0" lang="en-US" altLang="zh-CN" sz="1100" u="none" strike="noStrike" cap="none" normalizeH="0" baseline="0" dirty="0">
                          <a:ln>
                            <a:noFill/>
                          </a:ln>
                          <a:effectLst/>
                          <a:latin typeface="+mj-lt"/>
                        </a:rPr>
                        <a:t>3</a:t>
                      </a:r>
                      <a:r>
                        <a:rPr kumimoji="0" lang="zh-CN" altLang="en-GB" sz="1100" u="none" strike="noStrike" cap="none" normalizeH="0" baseline="0" dirty="0">
                          <a:ln>
                            <a:noFill/>
                          </a:ln>
                          <a:effectLst/>
                          <a:latin typeface="+mj-lt"/>
                        </a:rPr>
                        <a:t>年活跃的经营记录</a:t>
                      </a:r>
                    </a:p>
                    <a:p>
                      <a:pPr marL="361950" marR="0" lvl="1" indent="-95250" algn="l" defTabSz="914400" rtl="0" eaLnBrk="0" fontAlgn="base" latinLnBrk="0" hangingPunct="0">
                        <a:lnSpc>
                          <a:spcPct val="100000"/>
                        </a:lnSpc>
                        <a:spcBef>
                          <a:spcPct val="0"/>
                        </a:spcBef>
                        <a:spcAft>
                          <a:spcPct val="20000"/>
                        </a:spcAft>
                        <a:buClrTx/>
                        <a:buSzPct val="90000"/>
                        <a:buFont typeface="Arial Unicode MS" pitchFamily="34" charset="-128"/>
                        <a:buChar char="•"/>
                        <a:tabLst>
                          <a:tab pos="180975" algn="l"/>
                        </a:tabLst>
                      </a:pPr>
                      <a:r>
                        <a:rPr kumimoji="0" lang="zh-CN" altLang="en-GB" sz="1100" u="none" strike="noStrike" cap="none" normalizeH="0" baseline="0" dirty="0">
                          <a:ln>
                            <a:noFill/>
                          </a:ln>
                          <a:effectLst/>
                          <a:latin typeface="+mj-lt"/>
                        </a:rPr>
                        <a:t>上市前</a:t>
                      </a:r>
                      <a:r>
                        <a:rPr kumimoji="0" lang="en-US" altLang="zh-CN" sz="1100" u="none" strike="noStrike" cap="none" normalizeH="0" baseline="0" dirty="0">
                          <a:ln>
                            <a:noFill/>
                          </a:ln>
                          <a:effectLst/>
                          <a:latin typeface="+mj-lt"/>
                        </a:rPr>
                        <a:t>3</a:t>
                      </a:r>
                      <a:r>
                        <a:rPr kumimoji="0" lang="zh-CN" altLang="en-GB" sz="1100" u="none" strike="noStrike" cap="none" normalizeH="0" baseline="0" dirty="0">
                          <a:ln>
                            <a:noFill/>
                          </a:ln>
                          <a:effectLst/>
                          <a:latin typeface="+mj-lt"/>
                        </a:rPr>
                        <a:t>年内须有盈利</a:t>
                      </a:r>
                      <a:r>
                        <a:rPr kumimoji="0" lang="en-US" altLang="zh-CN" sz="1100" u="none" strike="noStrike" cap="none" normalizeH="0" baseline="0" dirty="0">
                          <a:ln>
                            <a:noFill/>
                          </a:ln>
                          <a:effectLst/>
                          <a:latin typeface="+mj-lt"/>
                        </a:rPr>
                        <a:t>5000</a:t>
                      </a:r>
                      <a:r>
                        <a:rPr kumimoji="0" lang="zh-CN" altLang="en-GB" sz="1100" u="none" strike="noStrike" cap="none" normalizeH="0" baseline="0" dirty="0">
                          <a:ln>
                            <a:noFill/>
                          </a:ln>
                          <a:effectLst/>
                          <a:latin typeface="+mj-lt"/>
                        </a:rPr>
                        <a:t>万港元：第</a:t>
                      </a:r>
                      <a:r>
                        <a:rPr kumimoji="0" lang="en-US" altLang="zh-CN" sz="1100" u="none" strike="noStrike" cap="none" normalizeH="0" baseline="0" dirty="0">
                          <a:ln>
                            <a:noFill/>
                          </a:ln>
                          <a:effectLst/>
                          <a:latin typeface="+mj-lt"/>
                        </a:rPr>
                        <a:t>1</a:t>
                      </a:r>
                      <a:r>
                        <a:rPr kumimoji="0" lang="zh-CN" altLang="en-GB" sz="1100" u="none" strike="noStrike" cap="none" normalizeH="0" baseline="0" dirty="0">
                          <a:ln>
                            <a:noFill/>
                          </a:ln>
                          <a:effectLst/>
                          <a:latin typeface="+mj-lt"/>
                        </a:rPr>
                        <a:t>及</a:t>
                      </a:r>
                      <a:r>
                        <a:rPr kumimoji="0" lang="en-US" altLang="zh-CN" sz="1100" u="none" strike="noStrike" cap="none" normalizeH="0" baseline="0" dirty="0">
                          <a:ln>
                            <a:noFill/>
                          </a:ln>
                          <a:effectLst/>
                          <a:latin typeface="+mj-lt"/>
                        </a:rPr>
                        <a:t>2</a:t>
                      </a:r>
                      <a:r>
                        <a:rPr kumimoji="0" lang="zh-CN" altLang="en-GB" sz="1100" u="none" strike="noStrike" cap="none" normalizeH="0" baseline="0" dirty="0">
                          <a:ln>
                            <a:noFill/>
                          </a:ln>
                          <a:effectLst/>
                          <a:latin typeface="+mj-lt"/>
                        </a:rPr>
                        <a:t>年总计最少为</a:t>
                      </a:r>
                      <a:r>
                        <a:rPr kumimoji="0" lang="en-US" altLang="zh-CN" sz="1100" u="none" strike="noStrike" cap="none" normalizeH="0" baseline="0" dirty="0">
                          <a:ln>
                            <a:noFill/>
                          </a:ln>
                          <a:effectLst/>
                          <a:latin typeface="+mj-lt"/>
                        </a:rPr>
                        <a:t>3000</a:t>
                      </a:r>
                      <a:r>
                        <a:rPr kumimoji="0" lang="zh-CN" altLang="en-GB" sz="1100" u="none" strike="noStrike" cap="none" normalizeH="0" baseline="0" dirty="0">
                          <a:ln>
                            <a:noFill/>
                          </a:ln>
                          <a:effectLst/>
                          <a:latin typeface="+mj-lt"/>
                        </a:rPr>
                        <a:t>万港元；上市前最后</a:t>
                      </a:r>
                      <a:r>
                        <a:rPr kumimoji="0" lang="en-US" altLang="zh-CN" sz="1100" u="none" strike="noStrike" cap="none" normalizeH="0" baseline="0" dirty="0">
                          <a:ln>
                            <a:noFill/>
                          </a:ln>
                          <a:effectLst/>
                          <a:latin typeface="+mj-lt"/>
                        </a:rPr>
                        <a:t>1</a:t>
                      </a:r>
                      <a:r>
                        <a:rPr kumimoji="0" lang="zh-CN" altLang="en-GB" sz="1100" u="none" strike="noStrike" cap="none" normalizeH="0" baseline="0" dirty="0">
                          <a:ln>
                            <a:noFill/>
                          </a:ln>
                          <a:effectLst/>
                          <a:latin typeface="+mj-lt"/>
                        </a:rPr>
                        <a:t>年最少为</a:t>
                      </a:r>
                      <a:r>
                        <a:rPr kumimoji="0" lang="en-US" altLang="zh-CN" sz="1100" u="none" strike="noStrike" cap="none" normalizeH="0" baseline="0" dirty="0">
                          <a:ln>
                            <a:noFill/>
                          </a:ln>
                          <a:effectLst/>
                          <a:latin typeface="+mj-lt"/>
                        </a:rPr>
                        <a:t>2000</a:t>
                      </a:r>
                      <a:r>
                        <a:rPr kumimoji="0" lang="zh-CN" altLang="en-GB" sz="1100" u="none" strike="noStrike" cap="none" normalizeH="0" baseline="0" dirty="0">
                          <a:ln>
                            <a:noFill/>
                          </a:ln>
                          <a:effectLst/>
                          <a:latin typeface="+mj-lt"/>
                        </a:rPr>
                        <a:t>万港元</a:t>
                      </a:r>
                    </a:p>
                    <a:p>
                      <a:pPr marL="266700" marR="0" lvl="0" indent="-266700" algn="l" defTabSz="914400" rtl="0" eaLnBrk="0" fontAlgn="base" latinLnBrk="0" hangingPunct="0">
                        <a:lnSpc>
                          <a:spcPct val="100000"/>
                        </a:lnSpc>
                        <a:spcBef>
                          <a:spcPct val="0"/>
                        </a:spcBef>
                        <a:spcAft>
                          <a:spcPct val="20000"/>
                        </a:spcAft>
                        <a:buClrTx/>
                        <a:buSzPct val="90000"/>
                        <a:buFont typeface="Arial Unicode MS" pitchFamily="34" charset="-128"/>
                        <a:buNone/>
                        <a:tabLst>
                          <a:tab pos="180975" algn="l"/>
                        </a:tabLst>
                      </a:pPr>
                      <a:r>
                        <a:rPr kumimoji="0" lang="en-US" altLang="zh-CN" sz="1100" u="none" strike="noStrike" cap="none" normalizeH="0" baseline="0" dirty="0">
                          <a:ln>
                            <a:noFill/>
                          </a:ln>
                          <a:effectLst/>
                          <a:latin typeface="+mj-lt"/>
                        </a:rPr>
                        <a:t>(</a:t>
                      </a:r>
                      <a:r>
                        <a:rPr kumimoji="0" lang="zh-CN" altLang="en-US" sz="1100" u="none" strike="noStrike" cap="none" normalizeH="0" baseline="0" dirty="0">
                          <a:ln>
                            <a:noFill/>
                          </a:ln>
                          <a:effectLst/>
                          <a:latin typeface="+mj-lt"/>
                        </a:rPr>
                        <a:t>乙</a:t>
                      </a:r>
                      <a:r>
                        <a:rPr kumimoji="0" lang="en-US" altLang="zh-CN" sz="1100" u="none" strike="noStrike" cap="none" normalizeH="0" baseline="0" dirty="0">
                          <a:ln>
                            <a:noFill/>
                          </a:ln>
                          <a:effectLst/>
                          <a:latin typeface="+mj-lt"/>
                        </a:rPr>
                        <a:t>) </a:t>
                      </a:r>
                      <a:r>
                        <a:rPr kumimoji="0" lang="zh-CN" altLang="en-GB" sz="1100" u="none" strike="noStrike" cap="none" normalizeH="0" baseline="0" dirty="0">
                          <a:ln>
                            <a:noFill/>
                          </a:ln>
                          <a:effectLst/>
                          <a:latin typeface="+mj-lt"/>
                        </a:rPr>
                        <a:t>市值</a:t>
                      </a:r>
                      <a:r>
                        <a:rPr kumimoji="0" lang="en-GB" altLang="zh-CN" sz="1100" u="none" strike="noStrike" cap="none" normalizeH="0" baseline="0" dirty="0">
                          <a:ln>
                            <a:noFill/>
                          </a:ln>
                          <a:effectLst/>
                          <a:latin typeface="+mj-lt"/>
                        </a:rPr>
                        <a:t>/</a:t>
                      </a:r>
                      <a:r>
                        <a:rPr kumimoji="0" lang="zh-CN" altLang="en-GB" sz="1100" u="none" strike="noStrike" cap="none" normalizeH="0" baseline="0" dirty="0">
                          <a:ln>
                            <a:noFill/>
                          </a:ln>
                          <a:effectLst/>
                          <a:latin typeface="+mj-lt"/>
                        </a:rPr>
                        <a:t>收益测试</a:t>
                      </a:r>
                    </a:p>
                    <a:p>
                      <a:pPr marL="361950" marR="0" lvl="1" indent="-95250" algn="l" defTabSz="914400" rtl="0" eaLnBrk="0" fontAlgn="base" latinLnBrk="0" hangingPunct="0">
                        <a:lnSpc>
                          <a:spcPct val="100000"/>
                        </a:lnSpc>
                        <a:spcBef>
                          <a:spcPct val="0"/>
                        </a:spcBef>
                        <a:spcAft>
                          <a:spcPct val="20000"/>
                        </a:spcAft>
                        <a:buClrTx/>
                        <a:buSzPct val="90000"/>
                        <a:buFont typeface="Arial Unicode MS" pitchFamily="34" charset="-128"/>
                        <a:buChar char="•"/>
                        <a:tabLst>
                          <a:tab pos="180975" algn="l"/>
                        </a:tabLst>
                      </a:pPr>
                      <a:r>
                        <a:rPr kumimoji="0" lang="zh-CN" altLang="en-GB" sz="1100" u="none" strike="noStrike" cap="none" normalizeH="0" baseline="0" dirty="0">
                          <a:ln>
                            <a:noFill/>
                          </a:ln>
                          <a:effectLst/>
                          <a:latin typeface="+mj-lt"/>
                        </a:rPr>
                        <a:t>上市时市值至少</a:t>
                      </a:r>
                      <a:r>
                        <a:rPr kumimoji="0" lang="en-GB" altLang="zh-CN" sz="1100" u="none" strike="noStrike" cap="none" normalizeH="0" baseline="0" dirty="0">
                          <a:ln>
                            <a:noFill/>
                          </a:ln>
                          <a:effectLst/>
                          <a:latin typeface="+mj-lt"/>
                        </a:rPr>
                        <a:t>40</a:t>
                      </a:r>
                      <a:r>
                        <a:rPr kumimoji="0" lang="zh-CN" altLang="en-GB" sz="1100" u="none" strike="noStrike" cap="none" normalizeH="0" baseline="0" dirty="0">
                          <a:ln>
                            <a:noFill/>
                          </a:ln>
                          <a:effectLst/>
                          <a:latin typeface="+mj-lt"/>
                        </a:rPr>
                        <a:t>亿港元</a:t>
                      </a:r>
                    </a:p>
                    <a:p>
                      <a:pPr marL="361950" marR="0" lvl="1" indent="-95250" algn="l" defTabSz="914400" rtl="0" eaLnBrk="0" fontAlgn="base" latinLnBrk="0" hangingPunct="0">
                        <a:lnSpc>
                          <a:spcPct val="100000"/>
                        </a:lnSpc>
                        <a:spcBef>
                          <a:spcPct val="0"/>
                        </a:spcBef>
                        <a:spcAft>
                          <a:spcPct val="20000"/>
                        </a:spcAft>
                        <a:buClrTx/>
                        <a:buSzPct val="90000"/>
                        <a:buFont typeface="Arial Unicode MS" pitchFamily="34" charset="-128"/>
                        <a:buChar char="•"/>
                        <a:tabLst>
                          <a:tab pos="180975" algn="l"/>
                        </a:tabLst>
                      </a:pPr>
                      <a:r>
                        <a:rPr kumimoji="0" lang="zh-CN" altLang="en-GB" sz="1100" u="none" strike="noStrike" cap="none" normalizeH="0" baseline="0" dirty="0">
                          <a:ln>
                            <a:noFill/>
                          </a:ln>
                          <a:effectLst/>
                          <a:latin typeface="+mj-lt"/>
                        </a:rPr>
                        <a:t>最近</a:t>
                      </a:r>
                      <a:r>
                        <a:rPr kumimoji="0" lang="en-US" altLang="zh-CN" sz="1100" u="none" strike="noStrike" cap="none" normalizeH="0" baseline="0" dirty="0">
                          <a:ln>
                            <a:noFill/>
                          </a:ln>
                          <a:effectLst/>
                          <a:latin typeface="+mj-lt"/>
                        </a:rPr>
                        <a:t>1</a:t>
                      </a:r>
                      <a:r>
                        <a:rPr kumimoji="0" lang="zh-CN" altLang="en-GB" sz="1100" u="none" strike="noStrike" cap="none" normalizeH="0" baseline="0" dirty="0">
                          <a:ln>
                            <a:noFill/>
                          </a:ln>
                          <a:effectLst/>
                          <a:latin typeface="+mj-lt"/>
                        </a:rPr>
                        <a:t>个完整财政年度</a:t>
                      </a:r>
                      <a:r>
                        <a:rPr kumimoji="0" lang="en-GB" altLang="zh-CN" sz="1100" u="none" strike="noStrike" cap="none" normalizeH="0" baseline="0" dirty="0">
                          <a:ln>
                            <a:noFill/>
                          </a:ln>
                          <a:effectLst/>
                          <a:latin typeface="+mj-lt"/>
                        </a:rPr>
                        <a:t>(12</a:t>
                      </a:r>
                      <a:r>
                        <a:rPr kumimoji="0" lang="zh-CN" altLang="en-GB" sz="1100" u="none" strike="noStrike" cap="none" normalizeH="0" baseline="0" dirty="0">
                          <a:ln>
                            <a:noFill/>
                          </a:ln>
                          <a:effectLst/>
                          <a:latin typeface="+mj-lt"/>
                        </a:rPr>
                        <a:t>个月</a:t>
                      </a:r>
                      <a:r>
                        <a:rPr kumimoji="0" lang="en-GB" altLang="zh-CN" sz="1100" u="none" strike="noStrike" cap="none" normalizeH="0" baseline="0" dirty="0">
                          <a:ln>
                            <a:noFill/>
                          </a:ln>
                          <a:effectLst/>
                          <a:latin typeface="+mj-lt"/>
                        </a:rPr>
                        <a:t>)</a:t>
                      </a:r>
                      <a:r>
                        <a:rPr kumimoji="0" lang="zh-CN" altLang="en-GB" sz="1100" u="none" strike="noStrike" cap="none" normalizeH="0" baseline="0" dirty="0">
                          <a:ln>
                            <a:noFill/>
                          </a:ln>
                          <a:effectLst/>
                          <a:latin typeface="+mj-lt"/>
                        </a:rPr>
                        <a:t>收益至少</a:t>
                      </a:r>
                      <a:r>
                        <a:rPr kumimoji="0" lang="en-GB" altLang="zh-CN" sz="1100" u="none" strike="noStrike" cap="none" normalizeH="0" baseline="0" dirty="0">
                          <a:ln>
                            <a:noFill/>
                          </a:ln>
                          <a:effectLst/>
                          <a:latin typeface="+mj-lt"/>
                        </a:rPr>
                        <a:t>5</a:t>
                      </a:r>
                      <a:r>
                        <a:rPr kumimoji="0" lang="zh-CN" altLang="en-GB" sz="1100" u="none" strike="noStrike" cap="none" normalizeH="0" baseline="0" dirty="0">
                          <a:ln>
                            <a:noFill/>
                          </a:ln>
                          <a:effectLst/>
                          <a:latin typeface="+mj-lt"/>
                        </a:rPr>
                        <a:t>亿港元</a:t>
                      </a:r>
                    </a:p>
                    <a:p>
                      <a:pPr marL="361950" marR="0" lvl="1" indent="-95250" algn="l" defTabSz="914400" rtl="0" eaLnBrk="0" fontAlgn="base" latinLnBrk="0" hangingPunct="0">
                        <a:lnSpc>
                          <a:spcPct val="100000"/>
                        </a:lnSpc>
                        <a:spcBef>
                          <a:spcPct val="0"/>
                        </a:spcBef>
                        <a:spcAft>
                          <a:spcPct val="20000"/>
                        </a:spcAft>
                        <a:buClrTx/>
                        <a:buSzPct val="90000"/>
                        <a:buFont typeface="Arial Unicode MS" pitchFamily="34" charset="-128"/>
                        <a:buChar char="•"/>
                        <a:tabLst>
                          <a:tab pos="180975" algn="l"/>
                        </a:tabLst>
                      </a:pPr>
                      <a:r>
                        <a:rPr kumimoji="0" lang="zh-CN" altLang="en-GB" sz="1100" u="none" strike="noStrike" cap="none" normalizeH="0" baseline="0" dirty="0">
                          <a:ln>
                            <a:noFill/>
                          </a:ln>
                          <a:effectLst/>
                          <a:latin typeface="+mj-lt"/>
                        </a:rPr>
                        <a:t>可申请豁免遵守</a:t>
                      </a:r>
                      <a:r>
                        <a:rPr kumimoji="0" lang="en-US" altLang="zh-CN" sz="1100" u="none" strike="noStrike" cap="none" normalizeH="0" baseline="0" dirty="0">
                          <a:ln>
                            <a:noFill/>
                          </a:ln>
                          <a:effectLst/>
                          <a:latin typeface="+mj-lt"/>
                        </a:rPr>
                        <a:t>3</a:t>
                      </a:r>
                      <a:r>
                        <a:rPr kumimoji="0" lang="zh-CN" altLang="en-GB" sz="1100" u="none" strike="noStrike" cap="none" normalizeH="0" baseline="0" dirty="0">
                          <a:ln>
                            <a:noFill/>
                          </a:ln>
                          <a:effectLst/>
                          <a:latin typeface="+mj-lt"/>
                        </a:rPr>
                        <a:t>个财政年度的营业纪录期的规定</a:t>
                      </a:r>
                      <a:r>
                        <a:rPr kumimoji="0" lang="en-GB" altLang="zh-CN" sz="1100" u="none" strike="noStrike" cap="none" normalizeH="0" baseline="0" dirty="0">
                          <a:ln>
                            <a:noFill/>
                          </a:ln>
                          <a:effectLst/>
                          <a:latin typeface="+mj-lt"/>
                        </a:rPr>
                        <a:t>,</a:t>
                      </a:r>
                      <a:r>
                        <a:rPr kumimoji="0" lang="zh-CN" altLang="en-GB" sz="1100" u="none" strike="noStrike" cap="none" normalizeH="0" baseline="0" dirty="0">
                          <a:ln>
                            <a:noFill/>
                          </a:ln>
                          <a:effectLst/>
                          <a:latin typeface="+mj-lt"/>
                        </a:rPr>
                        <a:t>但至少</a:t>
                      </a:r>
                      <a:r>
                        <a:rPr kumimoji="0" lang="en-US" altLang="zh-CN" sz="1100" u="none" strike="noStrike" cap="none" normalizeH="0" baseline="0" dirty="0">
                          <a:ln>
                            <a:noFill/>
                          </a:ln>
                          <a:effectLst/>
                          <a:latin typeface="+mj-lt"/>
                        </a:rPr>
                        <a:t>1</a:t>
                      </a:r>
                      <a:r>
                        <a:rPr kumimoji="0" lang="zh-CN" altLang="en-GB" sz="1100" u="none" strike="noStrike" cap="none" normalizeH="0" baseline="0" dirty="0">
                          <a:ln>
                            <a:noFill/>
                          </a:ln>
                          <a:effectLst/>
                          <a:latin typeface="+mj-lt"/>
                        </a:rPr>
                        <a:t>个完整财政年度</a:t>
                      </a:r>
                    </a:p>
                    <a:p>
                      <a:pPr marL="266700" marR="0" lvl="0" indent="-266700" algn="l" defTabSz="914400" rtl="0" eaLnBrk="0" fontAlgn="base" latinLnBrk="0" hangingPunct="0">
                        <a:lnSpc>
                          <a:spcPct val="100000"/>
                        </a:lnSpc>
                        <a:spcBef>
                          <a:spcPct val="0"/>
                        </a:spcBef>
                        <a:spcAft>
                          <a:spcPct val="20000"/>
                        </a:spcAft>
                        <a:buClrTx/>
                        <a:buSzPct val="90000"/>
                        <a:buFont typeface="Arial Unicode MS" pitchFamily="34" charset="-128"/>
                        <a:buNone/>
                        <a:tabLst>
                          <a:tab pos="180975" algn="l"/>
                        </a:tabLst>
                      </a:pPr>
                      <a:r>
                        <a:rPr kumimoji="0" lang="en-US" altLang="zh-CN" sz="1100" u="none" strike="noStrike" cap="none" normalizeH="0" baseline="0" dirty="0">
                          <a:ln>
                            <a:noFill/>
                          </a:ln>
                          <a:effectLst/>
                          <a:latin typeface="+mj-lt"/>
                        </a:rPr>
                        <a:t>(</a:t>
                      </a:r>
                      <a:r>
                        <a:rPr kumimoji="0" lang="zh-CN" altLang="en-US" sz="1100" u="none" strike="noStrike" cap="none" normalizeH="0" baseline="0" dirty="0">
                          <a:ln>
                            <a:noFill/>
                          </a:ln>
                          <a:effectLst/>
                          <a:latin typeface="+mj-lt"/>
                        </a:rPr>
                        <a:t>丙</a:t>
                      </a:r>
                      <a:r>
                        <a:rPr kumimoji="0" lang="en-US" altLang="zh-CN" sz="1100" u="none" strike="noStrike" cap="none" normalizeH="0" baseline="0" dirty="0">
                          <a:ln>
                            <a:noFill/>
                          </a:ln>
                          <a:effectLst/>
                          <a:latin typeface="+mj-lt"/>
                        </a:rPr>
                        <a:t>) </a:t>
                      </a:r>
                      <a:r>
                        <a:rPr kumimoji="0" lang="zh-CN" altLang="en-GB" sz="1100" u="none" strike="noStrike" cap="none" normalizeH="0" baseline="0" dirty="0">
                          <a:ln>
                            <a:noFill/>
                          </a:ln>
                          <a:effectLst/>
                          <a:latin typeface="+mj-lt"/>
                        </a:rPr>
                        <a:t>市值</a:t>
                      </a:r>
                      <a:r>
                        <a:rPr kumimoji="0" lang="en-GB" altLang="zh-CN" sz="1100" u="none" strike="noStrike" cap="none" normalizeH="0" baseline="0" dirty="0">
                          <a:ln>
                            <a:noFill/>
                          </a:ln>
                          <a:effectLst/>
                          <a:latin typeface="+mj-lt"/>
                        </a:rPr>
                        <a:t>/</a:t>
                      </a:r>
                      <a:r>
                        <a:rPr kumimoji="0" lang="zh-CN" altLang="en-GB" sz="1100" u="none" strike="noStrike" cap="none" normalizeH="0" baseline="0" dirty="0">
                          <a:ln>
                            <a:noFill/>
                          </a:ln>
                          <a:effectLst/>
                          <a:latin typeface="+mj-lt"/>
                        </a:rPr>
                        <a:t>收益</a:t>
                      </a:r>
                      <a:r>
                        <a:rPr kumimoji="0" lang="en-GB" altLang="zh-CN" sz="1100" u="none" strike="noStrike" cap="none" normalizeH="0" baseline="0" dirty="0">
                          <a:ln>
                            <a:noFill/>
                          </a:ln>
                          <a:effectLst/>
                          <a:latin typeface="+mj-lt"/>
                        </a:rPr>
                        <a:t>/</a:t>
                      </a:r>
                      <a:r>
                        <a:rPr kumimoji="0" lang="zh-CN" altLang="en-GB" sz="1100" u="none" strike="noStrike" cap="none" normalizeH="0" baseline="0" dirty="0">
                          <a:ln>
                            <a:noFill/>
                          </a:ln>
                          <a:effectLst/>
                          <a:latin typeface="+mj-lt"/>
                        </a:rPr>
                        <a:t>现金流量测试</a:t>
                      </a:r>
                    </a:p>
                    <a:p>
                      <a:pPr marL="361950" marR="0" lvl="1" indent="-95250" algn="l" defTabSz="914400" rtl="0" eaLnBrk="0" fontAlgn="base" latinLnBrk="0" hangingPunct="0">
                        <a:lnSpc>
                          <a:spcPct val="100000"/>
                        </a:lnSpc>
                        <a:spcBef>
                          <a:spcPct val="0"/>
                        </a:spcBef>
                        <a:spcAft>
                          <a:spcPct val="20000"/>
                        </a:spcAft>
                        <a:buClrTx/>
                        <a:buSzPct val="90000"/>
                        <a:buFont typeface="Arial Unicode MS" pitchFamily="34" charset="-128"/>
                        <a:buChar char="•"/>
                        <a:tabLst>
                          <a:tab pos="180975" algn="l"/>
                        </a:tabLst>
                      </a:pPr>
                      <a:r>
                        <a:rPr kumimoji="0" lang="zh-CN" altLang="en-GB" sz="1100" u="none" strike="noStrike" cap="none" normalizeH="0" baseline="0" dirty="0">
                          <a:ln>
                            <a:noFill/>
                          </a:ln>
                          <a:effectLst/>
                          <a:latin typeface="+mj-lt"/>
                        </a:rPr>
                        <a:t>上市时市值至少</a:t>
                      </a:r>
                      <a:r>
                        <a:rPr kumimoji="0" lang="en-GB" altLang="zh-CN" sz="1100" u="none" strike="noStrike" cap="none" normalizeH="0" baseline="0" dirty="0">
                          <a:ln>
                            <a:noFill/>
                          </a:ln>
                          <a:effectLst/>
                          <a:latin typeface="+mj-lt"/>
                        </a:rPr>
                        <a:t>20</a:t>
                      </a:r>
                      <a:r>
                        <a:rPr kumimoji="0" lang="zh-CN" altLang="en-GB" sz="1100" u="none" strike="noStrike" cap="none" normalizeH="0" baseline="0" dirty="0">
                          <a:ln>
                            <a:noFill/>
                          </a:ln>
                          <a:effectLst/>
                          <a:latin typeface="+mj-lt"/>
                        </a:rPr>
                        <a:t>亿港元</a:t>
                      </a:r>
                    </a:p>
                    <a:p>
                      <a:pPr marL="361950" marR="0" lvl="1" indent="-95250" algn="l" defTabSz="914400" rtl="0" eaLnBrk="0" fontAlgn="base" latinLnBrk="0" hangingPunct="0">
                        <a:lnSpc>
                          <a:spcPct val="100000"/>
                        </a:lnSpc>
                        <a:spcBef>
                          <a:spcPct val="0"/>
                        </a:spcBef>
                        <a:spcAft>
                          <a:spcPct val="20000"/>
                        </a:spcAft>
                        <a:buClrTx/>
                        <a:buSzPct val="90000"/>
                        <a:buFont typeface="Arial Unicode MS" pitchFamily="34" charset="-128"/>
                        <a:buChar char="•"/>
                        <a:tabLst>
                          <a:tab pos="180975" algn="l"/>
                        </a:tabLst>
                      </a:pPr>
                      <a:r>
                        <a:rPr kumimoji="0" lang="zh-CN" altLang="en-GB" sz="1100" u="none" strike="noStrike" cap="none" normalizeH="0" baseline="0" dirty="0">
                          <a:ln>
                            <a:noFill/>
                          </a:ln>
                          <a:effectLst/>
                          <a:latin typeface="+mj-lt"/>
                        </a:rPr>
                        <a:t>最近</a:t>
                      </a:r>
                      <a:r>
                        <a:rPr kumimoji="0" lang="en-US" altLang="zh-CN" sz="1100" u="none" strike="noStrike" cap="none" normalizeH="0" baseline="0" dirty="0">
                          <a:ln>
                            <a:noFill/>
                          </a:ln>
                          <a:effectLst/>
                          <a:latin typeface="+mj-lt"/>
                        </a:rPr>
                        <a:t>1</a:t>
                      </a:r>
                      <a:r>
                        <a:rPr kumimoji="0" lang="zh-CN" altLang="en-GB" sz="1100" u="none" strike="noStrike" cap="none" normalizeH="0" baseline="0" dirty="0">
                          <a:ln>
                            <a:noFill/>
                          </a:ln>
                          <a:effectLst/>
                          <a:latin typeface="+mj-lt"/>
                        </a:rPr>
                        <a:t>个完整财政年度</a:t>
                      </a:r>
                      <a:r>
                        <a:rPr kumimoji="0" lang="en-GB" altLang="zh-CN" sz="1100" u="none" strike="noStrike" cap="none" normalizeH="0" baseline="0" dirty="0">
                          <a:ln>
                            <a:noFill/>
                          </a:ln>
                          <a:effectLst/>
                          <a:latin typeface="+mj-lt"/>
                        </a:rPr>
                        <a:t>(12</a:t>
                      </a:r>
                      <a:r>
                        <a:rPr kumimoji="0" lang="zh-CN" altLang="en-GB" sz="1100" u="none" strike="noStrike" cap="none" normalizeH="0" baseline="0" dirty="0">
                          <a:ln>
                            <a:noFill/>
                          </a:ln>
                          <a:effectLst/>
                          <a:latin typeface="+mj-lt"/>
                        </a:rPr>
                        <a:t>个月</a:t>
                      </a:r>
                      <a:r>
                        <a:rPr kumimoji="0" lang="en-GB" altLang="zh-CN" sz="1100" u="none" strike="noStrike" cap="none" normalizeH="0" baseline="0" dirty="0">
                          <a:ln>
                            <a:noFill/>
                          </a:ln>
                          <a:effectLst/>
                          <a:latin typeface="+mj-lt"/>
                        </a:rPr>
                        <a:t>)</a:t>
                      </a:r>
                      <a:r>
                        <a:rPr kumimoji="0" lang="zh-CN" altLang="en-GB" sz="1100" u="none" strike="noStrike" cap="none" normalizeH="0" baseline="0" dirty="0">
                          <a:ln>
                            <a:noFill/>
                          </a:ln>
                          <a:effectLst/>
                          <a:latin typeface="+mj-lt"/>
                        </a:rPr>
                        <a:t>收益至少</a:t>
                      </a:r>
                      <a:r>
                        <a:rPr kumimoji="0" lang="en-GB" altLang="zh-CN" sz="1100" u="none" strike="noStrike" cap="none" normalizeH="0" baseline="0" dirty="0">
                          <a:ln>
                            <a:noFill/>
                          </a:ln>
                          <a:effectLst/>
                          <a:latin typeface="+mj-lt"/>
                        </a:rPr>
                        <a:t>5</a:t>
                      </a:r>
                      <a:r>
                        <a:rPr kumimoji="0" lang="zh-CN" altLang="en-GB" sz="1100" u="none" strike="noStrike" cap="none" normalizeH="0" baseline="0" dirty="0">
                          <a:ln>
                            <a:noFill/>
                          </a:ln>
                          <a:effectLst/>
                          <a:latin typeface="+mj-lt"/>
                        </a:rPr>
                        <a:t>亿港元</a:t>
                      </a:r>
                    </a:p>
                    <a:p>
                      <a:pPr marL="361950" marR="0" lvl="1" indent="-95250" algn="l" defTabSz="914400" rtl="0" eaLnBrk="0" fontAlgn="base" latinLnBrk="0" hangingPunct="0">
                        <a:lnSpc>
                          <a:spcPct val="100000"/>
                        </a:lnSpc>
                        <a:spcBef>
                          <a:spcPct val="0"/>
                        </a:spcBef>
                        <a:spcAft>
                          <a:spcPct val="20000"/>
                        </a:spcAft>
                        <a:buClrTx/>
                        <a:buSzPct val="90000"/>
                        <a:buFont typeface="Arial Unicode MS" pitchFamily="34" charset="-128"/>
                        <a:buChar char="•"/>
                        <a:tabLst>
                          <a:tab pos="180975" algn="l"/>
                        </a:tabLst>
                      </a:pPr>
                      <a:r>
                        <a:rPr kumimoji="0" lang="zh-CN" altLang="en-GB" sz="1100" u="none" strike="noStrike" cap="none" normalizeH="0" baseline="0" dirty="0">
                          <a:ln>
                            <a:noFill/>
                          </a:ln>
                          <a:effectLst/>
                          <a:latin typeface="+mj-lt"/>
                        </a:rPr>
                        <a:t>上市前</a:t>
                      </a:r>
                      <a:r>
                        <a:rPr kumimoji="0" lang="en-US" altLang="zh-CN" sz="1100" u="none" strike="noStrike" cap="none" normalizeH="0" baseline="0" dirty="0">
                          <a:ln>
                            <a:noFill/>
                          </a:ln>
                          <a:effectLst/>
                          <a:latin typeface="+mj-lt"/>
                        </a:rPr>
                        <a:t>3</a:t>
                      </a:r>
                      <a:r>
                        <a:rPr kumimoji="0" lang="zh-CN" altLang="en-GB" sz="1100" u="none" strike="noStrike" cap="none" normalizeH="0" baseline="0" dirty="0">
                          <a:ln>
                            <a:noFill/>
                          </a:ln>
                          <a:effectLst/>
                          <a:latin typeface="+mj-lt"/>
                        </a:rPr>
                        <a:t>个财政年度上市业务所产生的净现金流入合计至少达</a:t>
                      </a:r>
                      <a:r>
                        <a:rPr kumimoji="0" lang="en-GB" altLang="zh-CN" sz="1100" u="none" strike="noStrike" cap="none" normalizeH="0" baseline="0" dirty="0">
                          <a:ln>
                            <a:noFill/>
                          </a:ln>
                          <a:effectLst/>
                          <a:latin typeface="+mj-lt"/>
                        </a:rPr>
                        <a:t>1</a:t>
                      </a:r>
                      <a:r>
                        <a:rPr kumimoji="0" lang="zh-CN" altLang="en-GB" sz="1100" u="none" strike="noStrike" cap="none" normalizeH="0" baseline="0" dirty="0">
                          <a:ln>
                            <a:noFill/>
                          </a:ln>
                          <a:effectLst/>
                          <a:latin typeface="+mj-lt"/>
                        </a:rPr>
                        <a:t>亿港元</a:t>
                      </a:r>
                    </a:p>
                    <a:p>
                      <a:pPr marL="361950" marR="0" lvl="1" indent="-95250" algn="l" defTabSz="914400" rtl="0" eaLnBrk="0" fontAlgn="base" latinLnBrk="0" hangingPunct="0">
                        <a:lnSpc>
                          <a:spcPct val="100000"/>
                        </a:lnSpc>
                        <a:spcBef>
                          <a:spcPct val="0"/>
                        </a:spcBef>
                        <a:spcAft>
                          <a:spcPct val="20000"/>
                        </a:spcAft>
                        <a:buClrTx/>
                        <a:buSzPct val="90000"/>
                        <a:buFont typeface="Arial Unicode MS" pitchFamily="34" charset="-128"/>
                        <a:buChar char="•"/>
                        <a:tabLst>
                          <a:tab pos="180975" algn="l"/>
                        </a:tabLst>
                      </a:pPr>
                      <a:r>
                        <a:rPr kumimoji="0" lang="en-US" altLang="zh-CN" sz="1100" u="none" strike="noStrike" cap="none" normalizeH="0" baseline="0" dirty="0">
                          <a:ln>
                            <a:noFill/>
                          </a:ln>
                          <a:effectLst/>
                          <a:latin typeface="+mj-lt"/>
                        </a:rPr>
                        <a:t>3</a:t>
                      </a:r>
                      <a:r>
                        <a:rPr kumimoji="0" lang="zh-CN" altLang="en-GB" sz="1100" u="none" strike="noStrike" cap="none" normalizeH="0" baseline="0" dirty="0">
                          <a:ln>
                            <a:noFill/>
                          </a:ln>
                          <a:effectLst/>
                          <a:latin typeface="+mj-lt"/>
                        </a:rPr>
                        <a:t>年活跃的营业纪录</a:t>
                      </a:r>
                      <a:endParaRPr kumimoji="0" lang="zh-CN" altLang="en-GB" sz="1100" b="0" i="0" u="none" strike="noStrike" cap="none" normalizeH="0" baseline="0" dirty="0">
                        <a:ln>
                          <a:noFill/>
                        </a:ln>
                        <a:solidFill>
                          <a:schemeClr val="tx1"/>
                        </a:solidFill>
                        <a:effectLst/>
                        <a:latin typeface="+mj-lt"/>
                        <a:ea typeface="宋体" panose="02010600030101010101" pitchFamily="2" charset="-122"/>
                        <a:cs typeface="Arial Unicode MS" pitchFamily="34" charset="-128"/>
                      </a:endParaRPr>
                    </a:p>
                  </a:txBody>
                  <a:tcPr marL="91405" marR="36001" marT="45710" marB="45710" horzOverflow="overflow"/>
                </a:tc>
                <a:tc>
                  <a:txBody>
                    <a:bodyPr/>
                    <a:lstStyle/>
                    <a:p>
                      <a:pPr marL="85725" marR="0" lvl="1" indent="-85725" algn="l" defTabSz="914400" rtl="0" eaLnBrk="0" fontAlgn="base" latinLnBrk="0" hangingPunct="0">
                        <a:lnSpc>
                          <a:spcPct val="100000"/>
                        </a:lnSpc>
                        <a:spcBef>
                          <a:spcPct val="0"/>
                        </a:spcBef>
                        <a:spcAft>
                          <a:spcPct val="20000"/>
                        </a:spcAft>
                        <a:buClrTx/>
                        <a:buSzPct val="90000"/>
                        <a:buFont typeface="Arial Unicode MS" pitchFamily="34" charset="-128"/>
                        <a:buChar char="•"/>
                        <a:tabLst/>
                      </a:pPr>
                      <a:r>
                        <a:rPr kumimoji="0" lang="zh-CN" altLang="en-GB" sz="1100" u="none" strike="noStrike" kern="1200" cap="none" normalizeH="0" baseline="0" dirty="0">
                          <a:ln>
                            <a:noFill/>
                          </a:ln>
                          <a:solidFill>
                            <a:schemeClr val="dk1"/>
                          </a:solidFill>
                          <a:effectLst/>
                          <a:latin typeface="+mj-lt"/>
                          <a:ea typeface="+mn-ea"/>
                          <a:cs typeface="+mn-cs"/>
                        </a:rPr>
                        <a:t>两年活跃的经营记录</a:t>
                      </a:r>
                      <a:endParaRPr kumimoji="0" lang="zh-CN" altLang="zh-TW" sz="1100" u="none" strike="noStrike" kern="1200" cap="none" normalizeH="0" baseline="0" dirty="0">
                        <a:ln>
                          <a:noFill/>
                        </a:ln>
                        <a:solidFill>
                          <a:schemeClr val="dk1"/>
                        </a:solidFill>
                        <a:effectLst/>
                        <a:latin typeface="+mj-lt"/>
                        <a:ea typeface="+mn-ea"/>
                        <a:cs typeface="+mn-cs"/>
                      </a:endParaRPr>
                    </a:p>
                    <a:p>
                      <a:pPr marL="85725" marR="0" lvl="1" indent="-85725" algn="l" defTabSz="914400" rtl="0" eaLnBrk="0" fontAlgn="base" latinLnBrk="0" hangingPunct="0">
                        <a:lnSpc>
                          <a:spcPct val="100000"/>
                        </a:lnSpc>
                        <a:spcBef>
                          <a:spcPct val="0"/>
                        </a:spcBef>
                        <a:spcAft>
                          <a:spcPct val="20000"/>
                        </a:spcAft>
                        <a:buClrTx/>
                        <a:buSzPct val="90000"/>
                        <a:buFont typeface="Arial Unicode MS" pitchFamily="34" charset="-128"/>
                        <a:buChar char="•"/>
                        <a:tabLst/>
                      </a:pPr>
                      <a:r>
                        <a:rPr kumimoji="0" lang="zh-TW" altLang="en-US" sz="1100" u="none" strike="noStrike" cap="none" normalizeH="0" baseline="0" dirty="0">
                          <a:ln>
                            <a:noFill/>
                          </a:ln>
                          <a:effectLst/>
                          <a:latin typeface="+mj-lt"/>
                        </a:rPr>
                        <a:t>上市時市值至少</a:t>
                      </a:r>
                      <a:r>
                        <a:rPr kumimoji="0" lang="en-US" altLang="zh-TW" sz="1100" u="none" strike="noStrike" cap="none" normalizeH="0" baseline="0" dirty="0">
                          <a:ln>
                            <a:noFill/>
                          </a:ln>
                          <a:effectLst/>
                          <a:latin typeface="+mj-lt"/>
                        </a:rPr>
                        <a:t>1</a:t>
                      </a:r>
                      <a:r>
                        <a:rPr kumimoji="0" lang="zh-TW" altLang="en-US" sz="1100" u="none" strike="noStrike" cap="none" normalizeH="0" baseline="0" dirty="0">
                          <a:ln>
                            <a:noFill/>
                          </a:ln>
                          <a:effectLst/>
                          <a:latin typeface="+mj-lt"/>
                        </a:rPr>
                        <a:t>億港元</a:t>
                      </a:r>
                      <a:endParaRPr kumimoji="0" lang="zh-TW" altLang="zh-TW" sz="1100" u="none" strike="noStrike" cap="none" normalizeH="0" baseline="0" dirty="0">
                        <a:ln>
                          <a:noFill/>
                        </a:ln>
                        <a:effectLst/>
                        <a:latin typeface="+mj-lt"/>
                      </a:endParaRPr>
                    </a:p>
                    <a:p>
                      <a:pPr marL="85725" marR="0" lvl="1" indent="-85725" algn="l" defTabSz="914400" rtl="0" eaLnBrk="0" fontAlgn="base" latinLnBrk="0" hangingPunct="0">
                        <a:lnSpc>
                          <a:spcPct val="100000"/>
                        </a:lnSpc>
                        <a:spcBef>
                          <a:spcPct val="0"/>
                        </a:spcBef>
                        <a:spcAft>
                          <a:spcPct val="20000"/>
                        </a:spcAft>
                        <a:buClrTx/>
                        <a:buSzPct val="90000"/>
                        <a:buFont typeface="Arial Unicode MS" pitchFamily="34" charset="-128"/>
                        <a:buChar char="•"/>
                        <a:tabLst/>
                      </a:pPr>
                      <a:r>
                        <a:rPr kumimoji="0" lang="zh-CN" altLang="en-GB" sz="1100" u="none" strike="noStrike" cap="none" normalizeH="0" baseline="0" dirty="0">
                          <a:ln>
                            <a:noFill/>
                          </a:ln>
                          <a:effectLst/>
                          <a:latin typeface="+mj-lt"/>
                        </a:rPr>
                        <a:t>上市前</a:t>
                      </a:r>
                      <a:r>
                        <a:rPr kumimoji="0" lang="en-US" altLang="zh-CN" sz="1100" u="none" strike="noStrike" cap="none" normalizeH="0" baseline="0" dirty="0">
                          <a:ln>
                            <a:noFill/>
                          </a:ln>
                          <a:effectLst/>
                          <a:latin typeface="+mj-lt"/>
                        </a:rPr>
                        <a:t>2</a:t>
                      </a:r>
                      <a:r>
                        <a:rPr kumimoji="0" lang="zh-CN" altLang="en-GB" sz="1100" u="none" strike="noStrike" cap="none" normalizeH="0" baseline="0" dirty="0">
                          <a:ln>
                            <a:noFill/>
                          </a:ln>
                          <a:effectLst/>
                          <a:latin typeface="+mj-lt"/>
                        </a:rPr>
                        <a:t>个财政年度来自业务活动所产生的净现金流入合计至少达</a:t>
                      </a:r>
                      <a:r>
                        <a:rPr kumimoji="0" lang="en-US" altLang="zh-CN" sz="1100" u="none" strike="noStrike" cap="none" normalizeH="0" baseline="0" dirty="0">
                          <a:ln>
                            <a:noFill/>
                          </a:ln>
                          <a:effectLst/>
                          <a:latin typeface="+mj-lt"/>
                        </a:rPr>
                        <a:t>2000</a:t>
                      </a:r>
                      <a:r>
                        <a:rPr kumimoji="0" lang="zh-CN" altLang="en-GB" sz="1100" u="none" strike="noStrike" cap="none" normalizeH="0" baseline="0" dirty="0">
                          <a:ln>
                            <a:noFill/>
                          </a:ln>
                          <a:effectLst/>
                          <a:latin typeface="+mj-lt"/>
                        </a:rPr>
                        <a:t>万港元</a:t>
                      </a:r>
                    </a:p>
                    <a:p>
                      <a:pPr marL="85725" marR="0" lvl="1" indent="-85725" algn="l" defTabSz="914400" rtl="0" eaLnBrk="0" fontAlgn="base" latinLnBrk="0" hangingPunct="0">
                        <a:lnSpc>
                          <a:spcPct val="100000"/>
                        </a:lnSpc>
                        <a:spcBef>
                          <a:spcPct val="0"/>
                        </a:spcBef>
                        <a:spcAft>
                          <a:spcPct val="20000"/>
                        </a:spcAft>
                        <a:buClrTx/>
                        <a:buSzPct val="90000"/>
                        <a:buFont typeface="Arial Unicode MS" pitchFamily="34" charset="-128"/>
                        <a:buChar char="•"/>
                        <a:tabLst/>
                      </a:pPr>
                      <a:r>
                        <a:rPr kumimoji="0" lang="zh-CN" altLang="en-GB" sz="1100" u="none" strike="noStrike" cap="none" normalizeH="0" baseline="0" dirty="0">
                          <a:ln>
                            <a:noFill/>
                          </a:ln>
                          <a:effectLst/>
                          <a:latin typeface="+mj-lt"/>
                        </a:rPr>
                        <a:t>不设最低盈利要求</a:t>
                      </a:r>
                      <a:endParaRPr kumimoji="0" lang="zh-CN" altLang="en-GB" sz="1100" b="0" i="0" u="none" strike="noStrike" cap="none" normalizeH="0" baseline="0" dirty="0">
                        <a:ln>
                          <a:noFill/>
                        </a:ln>
                        <a:solidFill>
                          <a:schemeClr val="tx1"/>
                        </a:solidFill>
                        <a:effectLst/>
                        <a:latin typeface="+mj-lt"/>
                        <a:ea typeface="宋体" panose="02010600030101010101" pitchFamily="2" charset="-122"/>
                        <a:cs typeface="Arial Unicode MS" pitchFamily="34" charset="-128"/>
                      </a:endParaRPr>
                    </a:p>
                  </a:txBody>
                  <a:tcPr marL="91405" marR="36001" marT="45710" marB="45710" horzOverflow="overflow"/>
                </a:tc>
                <a:tc>
                  <a:txBody>
                    <a:bodyPr/>
                    <a:lstStyle/>
                    <a:p>
                      <a:pPr marL="228600" marR="0" lvl="0" indent="-22860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pPr>
                      <a:r>
                        <a:rPr kumimoji="0" lang="zh-CN" altLang="en-GB" sz="1100" u="none" strike="noStrike" cap="none" normalizeH="0" baseline="0" dirty="0">
                          <a:ln>
                            <a:noFill/>
                          </a:ln>
                          <a:effectLst/>
                          <a:latin typeface="+mj-lt"/>
                        </a:rPr>
                        <a:t>最近</a:t>
                      </a:r>
                      <a:r>
                        <a:rPr kumimoji="0" lang="en-US" altLang="zh-CN" sz="1100" u="none" strike="noStrike" cap="none" normalizeH="0" baseline="0" dirty="0">
                          <a:ln>
                            <a:noFill/>
                          </a:ln>
                          <a:effectLst/>
                          <a:latin typeface="+mj-lt"/>
                        </a:rPr>
                        <a:t>3</a:t>
                      </a:r>
                      <a:r>
                        <a:rPr kumimoji="0" lang="zh-CN" altLang="en-GB" sz="1100" u="none" strike="noStrike" cap="none" normalizeH="0" baseline="0" dirty="0">
                          <a:ln>
                            <a:noFill/>
                          </a:ln>
                          <a:effectLst/>
                          <a:latin typeface="+mj-lt"/>
                        </a:rPr>
                        <a:t>个会计年度净利润均为正数且累计超过人民币</a:t>
                      </a:r>
                      <a:r>
                        <a:rPr kumimoji="0" lang="en-US" altLang="zh-CN" sz="1100" u="none" strike="noStrike" cap="none" normalizeH="0" baseline="0" dirty="0">
                          <a:ln>
                            <a:noFill/>
                          </a:ln>
                          <a:effectLst/>
                          <a:latin typeface="+mj-lt"/>
                        </a:rPr>
                        <a:t>3000</a:t>
                      </a:r>
                      <a:r>
                        <a:rPr kumimoji="0" lang="zh-CN" altLang="en-GB" sz="1100" u="none" strike="noStrike" cap="none" normalizeH="0" baseline="0" dirty="0">
                          <a:ln>
                            <a:noFill/>
                          </a:ln>
                          <a:effectLst/>
                          <a:latin typeface="+mj-lt"/>
                        </a:rPr>
                        <a:t>万元，净利润以扣除非经常性损益前后较低者为计算依据；</a:t>
                      </a:r>
                      <a:r>
                        <a:rPr kumimoji="0" lang="zh-CN" altLang="en-US" sz="1100" u="none" strike="noStrike" cap="none" normalizeH="0" baseline="0" dirty="0">
                          <a:ln>
                            <a:noFill/>
                          </a:ln>
                          <a:effectLst/>
                          <a:latin typeface="+mj-lt"/>
                        </a:rPr>
                        <a:t>且</a:t>
                      </a:r>
                      <a:endParaRPr kumimoji="0" lang="zh-CN" altLang="en-GB" sz="1100" u="none" strike="noStrike" cap="none" normalizeH="0" baseline="0" dirty="0">
                        <a:ln>
                          <a:noFill/>
                        </a:ln>
                        <a:effectLst/>
                        <a:latin typeface="+mj-lt"/>
                      </a:endParaRPr>
                    </a:p>
                    <a:p>
                      <a:pPr marL="228600" marR="0" lvl="0" indent="-22860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pPr>
                      <a:r>
                        <a:rPr kumimoji="0" lang="zh-CN" altLang="en-GB" sz="1100" u="none" strike="noStrike" cap="none" normalizeH="0" baseline="0" dirty="0">
                          <a:ln>
                            <a:noFill/>
                          </a:ln>
                          <a:effectLst/>
                          <a:latin typeface="+mj-lt"/>
                        </a:rPr>
                        <a:t>最近</a:t>
                      </a:r>
                      <a:r>
                        <a:rPr kumimoji="0" lang="en-US" altLang="zh-CN" sz="1100" u="none" strike="noStrike" cap="none" normalizeH="0" baseline="0" dirty="0">
                          <a:ln>
                            <a:noFill/>
                          </a:ln>
                          <a:effectLst/>
                          <a:latin typeface="+mj-lt"/>
                        </a:rPr>
                        <a:t>3</a:t>
                      </a:r>
                      <a:r>
                        <a:rPr kumimoji="0" lang="zh-CN" altLang="en-GB" sz="1100" u="none" strike="noStrike" cap="none" normalizeH="0" baseline="0" dirty="0">
                          <a:ln>
                            <a:noFill/>
                          </a:ln>
                          <a:effectLst/>
                          <a:latin typeface="+mj-lt"/>
                        </a:rPr>
                        <a:t>个会计年度经营活动产生的现金流量净额累计超过人民币</a:t>
                      </a:r>
                      <a:r>
                        <a:rPr kumimoji="0" lang="en-US" altLang="zh-CN" sz="1100" u="none" strike="noStrike" cap="none" normalizeH="0" baseline="0" dirty="0">
                          <a:ln>
                            <a:noFill/>
                          </a:ln>
                          <a:effectLst/>
                          <a:latin typeface="+mj-lt"/>
                        </a:rPr>
                        <a:t>5000</a:t>
                      </a:r>
                      <a:r>
                        <a:rPr kumimoji="0" lang="zh-CN" altLang="en-GB" sz="1100" u="none" strike="noStrike" cap="none" normalizeH="0" baseline="0" dirty="0">
                          <a:ln>
                            <a:noFill/>
                          </a:ln>
                          <a:effectLst/>
                          <a:latin typeface="+mj-lt"/>
                        </a:rPr>
                        <a:t>万元；或者最近</a:t>
                      </a:r>
                      <a:r>
                        <a:rPr kumimoji="0" lang="en-US" altLang="zh-CN" sz="1100" u="none" strike="noStrike" cap="none" normalizeH="0" baseline="0" dirty="0">
                          <a:ln>
                            <a:noFill/>
                          </a:ln>
                          <a:effectLst/>
                          <a:latin typeface="+mj-lt"/>
                        </a:rPr>
                        <a:t>3</a:t>
                      </a:r>
                      <a:r>
                        <a:rPr kumimoji="0" lang="zh-CN" altLang="en-GB" sz="1100" u="none" strike="noStrike" cap="none" normalizeH="0" baseline="0" dirty="0">
                          <a:ln>
                            <a:noFill/>
                          </a:ln>
                          <a:effectLst/>
                          <a:latin typeface="+mj-lt"/>
                        </a:rPr>
                        <a:t>个会计年度营业收入累计超过人民币</a:t>
                      </a:r>
                      <a:r>
                        <a:rPr kumimoji="0" lang="en-US" altLang="zh-CN" sz="1100" u="none" strike="noStrike" cap="none" normalizeH="0" baseline="0" dirty="0">
                          <a:ln>
                            <a:noFill/>
                          </a:ln>
                          <a:effectLst/>
                          <a:latin typeface="+mj-lt"/>
                        </a:rPr>
                        <a:t>3</a:t>
                      </a:r>
                      <a:r>
                        <a:rPr kumimoji="0" lang="zh-CN" altLang="en-GB" sz="1100" u="none" strike="noStrike" cap="none" normalizeH="0" baseline="0" dirty="0">
                          <a:ln>
                            <a:noFill/>
                          </a:ln>
                          <a:effectLst/>
                          <a:latin typeface="+mj-lt"/>
                        </a:rPr>
                        <a:t>亿元；</a:t>
                      </a:r>
                      <a:r>
                        <a:rPr kumimoji="0" lang="zh-CN" altLang="en-US" sz="1100" u="none" strike="noStrike" cap="none" normalizeH="0" baseline="0" dirty="0">
                          <a:ln>
                            <a:noFill/>
                          </a:ln>
                          <a:effectLst/>
                          <a:latin typeface="+mj-lt"/>
                        </a:rPr>
                        <a:t>且</a:t>
                      </a:r>
                      <a:endParaRPr kumimoji="0" lang="zh-CN" altLang="en-GB" sz="1100" u="none" strike="noStrike" cap="none" normalizeH="0" baseline="0" dirty="0">
                        <a:ln>
                          <a:noFill/>
                        </a:ln>
                        <a:effectLst/>
                        <a:latin typeface="+mj-lt"/>
                      </a:endParaRPr>
                    </a:p>
                    <a:p>
                      <a:pPr marL="228600" marR="0" lvl="0" indent="-22860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pPr>
                      <a:r>
                        <a:rPr kumimoji="0" lang="zh-CN" altLang="en-GB" sz="1100" u="none" strike="noStrike" cap="none" normalizeH="0" baseline="0" dirty="0">
                          <a:ln>
                            <a:noFill/>
                          </a:ln>
                          <a:effectLst/>
                          <a:latin typeface="+mj-lt"/>
                        </a:rPr>
                        <a:t>发行前股本总额不少于人民币</a:t>
                      </a:r>
                      <a:r>
                        <a:rPr kumimoji="0" lang="en-US" altLang="zh-CN" sz="1100" u="none" strike="noStrike" cap="none" normalizeH="0" baseline="0" dirty="0">
                          <a:ln>
                            <a:noFill/>
                          </a:ln>
                          <a:effectLst/>
                          <a:latin typeface="+mj-lt"/>
                        </a:rPr>
                        <a:t>3000</a:t>
                      </a:r>
                      <a:r>
                        <a:rPr kumimoji="0" lang="zh-CN" altLang="en-GB" sz="1100" u="none" strike="noStrike" cap="none" normalizeH="0" baseline="0" dirty="0">
                          <a:ln>
                            <a:noFill/>
                          </a:ln>
                          <a:effectLst/>
                          <a:latin typeface="+mj-lt"/>
                        </a:rPr>
                        <a:t>万元；最近一期末无形资产（扣除土地使用权、水面养殖权和采矿权等后）占净资产的比例不高于</a:t>
                      </a:r>
                      <a:r>
                        <a:rPr kumimoji="0" lang="en-US" altLang="zh-CN" sz="1100" u="none" strike="noStrike" cap="none" normalizeH="0" baseline="0" dirty="0">
                          <a:ln>
                            <a:noFill/>
                          </a:ln>
                          <a:effectLst/>
                          <a:latin typeface="+mj-lt"/>
                        </a:rPr>
                        <a:t>20%</a:t>
                      </a:r>
                      <a:r>
                        <a:rPr kumimoji="0" lang="zh-CN" altLang="en-GB" sz="1100" u="none" strike="noStrike" cap="none" normalizeH="0" baseline="0" dirty="0">
                          <a:ln>
                            <a:noFill/>
                          </a:ln>
                          <a:effectLst/>
                          <a:latin typeface="+mj-lt"/>
                        </a:rPr>
                        <a:t>；</a:t>
                      </a:r>
                      <a:r>
                        <a:rPr kumimoji="0" lang="zh-CN" altLang="en-US" sz="1100" u="none" strike="noStrike" cap="none" normalizeH="0" baseline="0" dirty="0">
                          <a:ln>
                            <a:noFill/>
                          </a:ln>
                          <a:effectLst/>
                          <a:latin typeface="+mj-lt"/>
                        </a:rPr>
                        <a:t>且</a:t>
                      </a:r>
                      <a:endParaRPr kumimoji="0" lang="zh-CN" altLang="en-GB" sz="1100" u="none" strike="noStrike" cap="none" normalizeH="0" baseline="0" dirty="0">
                        <a:ln>
                          <a:noFill/>
                        </a:ln>
                        <a:effectLst/>
                        <a:latin typeface="+mj-lt"/>
                      </a:endParaRPr>
                    </a:p>
                    <a:p>
                      <a:pPr marL="228600" marR="0" lvl="0" indent="-22860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pPr>
                      <a:r>
                        <a:rPr kumimoji="0" lang="zh-CN" altLang="en-GB" sz="1100" u="none" strike="noStrike" cap="none" normalizeH="0" baseline="0" dirty="0">
                          <a:ln>
                            <a:noFill/>
                          </a:ln>
                          <a:effectLst/>
                          <a:latin typeface="+mj-lt"/>
                        </a:rPr>
                        <a:t>最近一期末不存在未弥补亏损。</a:t>
                      </a:r>
                      <a:endParaRPr kumimoji="0" lang="en-GB" altLang="zh-CN" sz="1100" b="0" i="0" u="none" strike="noStrike" cap="none" normalizeH="0" baseline="0" dirty="0">
                        <a:ln>
                          <a:noFill/>
                        </a:ln>
                        <a:solidFill>
                          <a:schemeClr val="tx1"/>
                        </a:solidFill>
                        <a:effectLst/>
                        <a:latin typeface="+mj-lt"/>
                        <a:ea typeface="宋体" panose="02010600030101010101" pitchFamily="2" charset="-122"/>
                        <a:cs typeface="Arial Unicode MS" pitchFamily="34" charset="-128"/>
                      </a:endParaRPr>
                    </a:p>
                  </a:txBody>
                  <a:tcPr marL="91405" marR="91405" marT="45710" marB="45710" horzOverflow="overflow"/>
                </a:tc>
                <a:tc>
                  <a:txBody>
                    <a:bodyPr/>
                    <a:lstStyle/>
                    <a:p>
                      <a:pPr marL="228600" marR="0" lvl="0" indent="-22860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tab pos="266700" algn="l"/>
                          <a:tab pos="838200" algn="l"/>
                          <a:tab pos="952500" algn="l"/>
                          <a:tab pos="1028700" algn="l"/>
                        </a:tabLst>
                      </a:pPr>
                      <a:r>
                        <a:rPr kumimoji="0" lang="zh-CN" altLang="en-GB" sz="1100" u="none" strike="noStrike" cap="none" normalizeH="0" baseline="0" dirty="0">
                          <a:ln>
                            <a:noFill/>
                          </a:ln>
                          <a:effectLst/>
                          <a:latin typeface="+mj-lt"/>
                        </a:rPr>
                        <a:t>最近</a:t>
                      </a:r>
                      <a:r>
                        <a:rPr kumimoji="0" lang="en-US" altLang="zh-CN" sz="1100" u="none" strike="noStrike" cap="none" normalizeH="0" baseline="0" dirty="0">
                          <a:ln>
                            <a:noFill/>
                          </a:ln>
                          <a:effectLst/>
                          <a:latin typeface="+mj-lt"/>
                        </a:rPr>
                        <a:t>2</a:t>
                      </a:r>
                      <a:r>
                        <a:rPr kumimoji="0" lang="zh-CN" altLang="en-GB" sz="1100" u="none" strike="noStrike" cap="none" normalizeH="0" baseline="0" dirty="0">
                          <a:ln>
                            <a:noFill/>
                          </a:ln>
                          <a:effectLst/>
                          <a:latin typeface="+mj-lt"/>
                        </a:rPr>
                        <a:t>年连续盈利，最近</a:t>
                      </a:r>
                      <a:r>
                        <a:rPr kumimoji="0" lang="en-US" altLang="zh-CN" sz="1100" u="none" strike="noStrike" cap="none" normalizeH="0" baseline="0" dirty="0">
                          <a:ln>
                            <a:noFill/>
                          </a:ln>
                          <a:effectLst/>
                          <a:latin typeface="+mj-lt"/>
                        </a:rPr>
                        <a:t>2</a:t>
                      </a:r>
                      <a:r>
                        <a:rPr kumimoji="0" lang="zh-CN" altLang="en-GB" sz="1100" u="none" strike="noStrike" cap="none" normalizeH="0" baseline="0" dirty="0">
                          <a:ln>
                            <a:noFill/>
                          </a:ln>
                          <a:effectLst/>
                          <a:latin typeface="+mj-lt"/>
                        </a:rPr>
                        <a:t>年净利润累计不少于</a:t>
                      </a:r>
                      <a:r>
                        <a:rPr kumimoji="0" lang="en-US" altLang="zh-CN" sz="1100" u="none" strike="noStrike" cap="none" normalizeH="0" baseline="0" dirty="0">
                          <a:ln>
                            <a:noFill/>
                          </a:ln>
                          <a:effectLst/>
                          <a:latin typeface="+mj-lt"/>
                        </a:rPr>
                        <a:t>1000</a:t>
                      </a:r>
                      <a:r>
                        <a:rPr kumimoji="0" lang="zh-CN" altLang="en-GB" sz="1100" u="none" strike="noStrike" cap="none" normalizeH="0" baseline="0" dirty="0">
                          <a:ln>
                            <a:noFill/>
                          </a:ln>
                          <a:effectLst/>
                          <a:latin typeface="+mj-lt"/>
                        </a:rPr>
                        <a:t>万元，且持续增长；或者最近</a:t>
                      </a:r>
                      <a:r>
                        <a:rPr kumimoji="0" lang="en-US" altLang="zh-CN" sz="1100" u="none" strike="noStrike" cap="none" normalizeH="0" baseline="0" dirty="0">
                          <a:ln>
                            <a:noFill/>
                          </a:ln>
                          <a:effectLst/>
                          <a:latin typeface="+mj-lt"/>
                        </a:rPr>
                        <a:t>1</a:t>
                      </a:r>
                      <a:r>
                        <a:rPr kumimoji="0" lang="zh-CN" altLang="en-GB" sz="1100" u="none" strike="noStrike" cap="none" normalizeH="0" baseline="0" dirty="0">
                          <a:ln>
                            <a:noFill/>
                          </a:ln>
                          <a:effectLst/>
                          <a:latin typeface="+mj-lt"/>
                        </a:rPr>
                        <a:t>年盈利，且净利润不少于</a:t>
                      </a:r>
                      <a:r>
                        <a:rPr kumimoji="0" lang="en-US" altLang="zh-CN" sz="1100" u="none" strike="noStrike" cap="none" normalizeH="0" baseline="0" dirty="0">
                          <a:ln>
                            <a:noFill/>
                          </a:ln>
                          <a:effectLst/>
                          <a:latin typeface="+mj-lt"/>
                        </a:rPr>
                        <a:t>500</a:t>
                      </a:r>
                      <a:r>
                        <a:rPr kumimoji="0" lang="zh-CN" altLang="en-GB" sz="1100" u="none" strike="noStrike" cap="none" normalizeH="0" baseline="0" dirty="0">
                          <a:ln>
                            <a:noFill/>
                          </a:ln>
                          <a:effectLst/>
                          <a:latin typeface="+mj-lt"/>
                        </a:rPr>
                        <a:t>万元，最近</a:t>
                      </a:r>
                      <a:r>
                        <a:rPr kumimoji="0" lang="en-US" altLang="zh-CN" sz="1100" u="none" strike="noStrike" cap="none" normalizeH="0" baseline="0" dirty="0">
                          <a:ln>
                            <a:noFill/>
                          </a:ln>
                          <a:effectLst/>
                          <a:latin typeface="+mj-lt"/>
                        </a:rPr>
                        <a:t>1</a:t>
                      </a:r>
                      <a:r>
                        <a:rPr kumimoji="0" lang="zh-CN" altLang="en-GB" sz="1100" u="none" strike="noStrike" cap="none" normalizeH="0" baseline="0" dirty="0">
                          <a:ln>
                            <a:noFill/>
                          </a:ln>
                          <a:effectLst/>
                          <a:latin typeface="+mj-lt"/>
                        </a:rPr>
                        <a:t>年营业收入不少于</a:t>
                      </a:r>
                      <a:r>
                        <a:rPr kumimoji="0" lang="en-US" altLang="zh-CN" sz="1100" u="none" strike="noStrike" cap="none" normalizeH="0" baseline="0" dirty="0">
                          <a:ln>
                            <a:noFill/>
                          </a:ln>
                          <a:effectLst/>
                          <a:latin typeface="+mj-lt"/>
                        </a:rPr>
                        <a:t>5000</a:t>
                      </a:r>
                      <a:r>
                        <a:rPr kumimoji="0" lang="zh-CN" altLang="en-GB" sz="1100" u="none" strike="noStrike" cap="none" normalizeH="0" baseline="0" dirty="0">
                          <a:ln>
                            <a:noFill/>
                          </a:ln>
                          <a:effectLst/>
                          <a:latin typeface="+mj-lt"/>
                        </a:rPr>
                        <a:t>万元，最近</a:t>
                      </a:r>
                      <a:r>
                        <a:rPr kumimoji="0" lang="en-US" altLang="zh-CN" sz="1100" u="none" strike="noStrike" cap="none" normalizeH="0" baseline="0" dirty="0">
                          <a:ln>
                            <a:noFill/>
                          </a:ln>
                          <a:effectLst/>
                          <a:latin typeface="+mj-lt"/>
                        </a:rPr>
                        <a:t>2</a:t>
                      </a:r>
                      <a:r>
                        <a:rPr kumimoji="0" lang="zh-CN" altLang="en-GB" sz="1100" u="none" strike="noStrike" cap="none" normalizeH="0" baseline="0" dirty="0">
                          <a:ln>
                            <a:noFill/>
                          </a:ln>
                          <a:effectLst/>
                          <a:latin typeface="+mj-lt"/>
                        </a:rPr>
                        <a:t>年营业收入增长率均不低于</a:t>
                      </a:r>
                      <a:r>
                        <a:rPr kumimoji="0" lang="en-US" altLang="zh-CN" sz="1100" u="none" strike="noStrike" cap="none" normalizeH="0" baseline="0" dirty="0">
                          <a:ln>
                            <a:noFill/>
                          </a:ln>
                          <a:effectLst/>
                          <a:latin typeface="+mj-lt"/>
                        </a:rPr>
                        <a:t>30%</a:t>
                      </a:r>
                      <a:r>
                        <a:rPr kumimoji="0" lang="zh-CN" altLang="en-GB" sz="1100" u="none" strike="noStrike" cap="none" normalizeH="0" baseline="0" dirty="0">
                          <a:ln>
                            <a:noFill/>
                          </a:ln>
                          <a:effectLst/>
                          <a:latin typeface="+mj-lt"/>
                        </a:rPr>
                        <a:t>。净利润以扣除非经常性损益前后孰低者为计算依据；</a:t>
                      </a:r>
                      <a:r>
                        <a:rPr kumimoji="0" lang="zh-CN" altLang="en-US" sz="1100" u="none" strike="noStrike" cap="none" normalizeH="0" baseline="0" dirty="0">
                          <a:ln>
                            <a:noFill/>
                          </a:ln>
                          <a:effectLst/>
                          <a:latin typeface="+mj-lt"/>
                        </a:rPr>
                        <a:t>且</a:t>
                      </a:r>
                      <a:endParaRPr kumimoji="0" lang="zh-CN" altLang="en-GB" sz="1100" u="none" strike="noStrike" cap="none" normalizeH="0" baseline="0" dirty="0">
                        <a:ln>
                          <a:noFill/>
                        </a:ln>
                        <a:effectLst/>
                        <a:latin typeface="+mj-lt"/>
                      </a:endParaRPr>
                    </a:p>
                    <a:p>
                      <a:pPr marL="228600" marR="0" lvl="0" indent="-228600" algn="l" defTabSz="914400" rtl="0" eaLnBrk="0" fontAlgn="base" latinLnBrk="0" hangingPunct="0">
                        <a:lnSpc>
                          <a:spcPct val="100000"/>
                        </a:lnSpc>
                        <a:spcBef>
                          <a:spcPct val="0"/>
                        </a:spcBef>
                        <a:spcAft>
                          <a:spcPct val="20000"/>
                        </a:spcAft>
                        <a:buClrTx/>
                        <a:buSzPct val="90000"/>
                        <a:buFont typeface="Arial" panose="020B0604020202020204" pitchFamily="34" charset="0"/>
                        <a:buChar char="•"/>
                        <a:tabLst>
                          <a:tab pos="266700" algn="l"/>
                          <a:tab pos="838200" algn="l"/>
                          <a:tab pos="952500" algn="l"/>
                          <a:tab pos="1028700" algn="l"/>
                        </a:tabLst>
                      </a:pPr>
                      <a:r>
                        <a:rPr kumimoji="0" lang="zh-CN" altLang="en-GB" sz="1100" u="none" strike="noStrike" cap="none" normalizeH="0" baseline="0" dirty="0">
                          <a:ln>
                            <a:noFill/>
                          </a:ln>
                          <a:effectLst/>
                          <a:latin typeface="+mj-lt"/>
                        </a:rPr>
                        <a:t>发行前净资产不少于</a:t>
                      </a:r>
                      <a:r>
                        <a:rPr kumimoji="0" lang="en-US" altLang="zh-CN" sz="1100" u="none" strike="noStrike" cap="none" normalizeH="0" baseline="0" dirty="0">
                          <a:ln>
                            <a:noFill/>
                          </a:ln>
                          <a:effectLst/>
                          <a:latin typeface="+mj-lt"/>
                        </a:rPr>
                        <a:t>2000</a:t>
                      </a:r>
                      <a:r>
                        <a:rPr kumimoji="0" lang="zh-CN" altLang="en-GB" sz="1100" u="none" strike="noStrike" cap="none" normalizeH="0" baseline="0" dirty="0">
                          <a:ln>
                            <a:noFill/>
                          </a:ln>
                          <a:effectLst/>
                          <a:latin typeface="+mj-lt"/>
                        </a:rPr>
                        <a:t>万元；</a:t>
                      </a:r>
                      <a:r>
                        <a:rPr kumimoji="0" lang="zh-CN" altLang="en-US" sz="1100" u="none" strike="noStrike" cap="none" normalizeH="0" baseline="0" dirty="0">
                          <a:ln>
                            <a:noFill/>
                          </a:ln>
                          <a:effectLst/>
                          <a:latin typeface="+mj-lt"/>
                        </a:rPr>
                        <a:t>且</a:t>
                      </a:r>
                      <a:endParaRPr kumimoji="0" lang="zh-CN" altLang="en-GB" sz="1100" u="none" strike="noStrike" cap="none" normalizeH="0" baseline="0" dirty="0">
                        <a:ln>
                          <a:noFill/>
                        </a:ln>
                        <a:effectLst/>
                        <a:latin typeface="+mj-lt"/>
                      </a:endParaRPr>
                    </a:p>
                    <a:p>
                      <a:pPr marL="228600" marR="0" lvl="0" indent="-228600" algn="l" defTabSz="914400" rtl="0" eaLnBrk="0" fontAlgn="base" latinLnBrk="0" hangingPunct="0">
                        <a:lnSpc>
                          <a:spcPct val="100000"/>
                        </a:lnSpc>
                        <a:spcBef>
                          <a:spcPct val="0"/>
                        </a:spcBef>
                        <a:spcAft>
                          <a:spcPct val="20000"/>
                        </a:spcAft>
                        <a:buClrTx/>
                        <a:buSzPct val="90000"/>
                        <a:buFont typeface="Arial" panose="020B0604020202020204" pitchFamily="34" charset="0"/>
                        <a:buChar char="•"/>
                        <a:tabLst>
                          <a:tab pos="266700" algn="l"/>
                          <a:tab pos="838200" algn="l"/>
                          <a:tab pos="952500" algn="l"/>
                          <a:tab pos="1028700" algn="l"/>
                        </a:tabLst>
                      </a:pPr>
                      <a:r>
                        <a:rPr kumimoji="0" lang="zh-CN" altLang="en-GB" sz="1100" u="none" strike="noStrike" cap="none" normalizeH="0" baseline="0" dirty="0">
                          <a:ln>
                            <a:noFill/>
                          </a:ln>
                          <a:effectLst/>
                          <a:latin typeface="+mj-lt"/>
                        </a:rPr>
                        <a:t>最近一期末不存在未弥补亏损；</a:t>
                      </a:r>
                      <a:r>
                        <a:rPr kumimoji="0" lang="zh-CN" altLang="en-US" sz="1100" u="none" strike="noStrike" cap="none" normalizeH="0" baseline="0" dirty="0">
                          <a:ln>
                            <a:noFill/>
                          </a:ln>
                          <a:effectLst/>
                          <a:latin typeface="+mj-lt"/>
                        </a:rPr>
                        <a:t>且</a:t>
                      </a:r>
                      <a:endParaRPr kumimoji="0" lang="zh-CN" altLang="en-GB" sz="1100" u="none" strike="noStrike" cap="none" normalizeH="0" baseline="0" dirty="0">
                        <a:ln>
                          <a:noFill/>
                        </a:ln>
                        <a:effectLst/>
                        <a:latin typeface="+mj-lt"/>
                      </a:endParaRPr>
                    </a:p>
                    <a:p>
                      <a:pPr marL="228600" marR="0" lvl="0" indent="-228600" algn="l" defTabSz="914400" rtl="0" eaLnBrk="0" fontAlgn="base" latinLnBrk="0" hangingPunct="0">
                        <a:lnSpc>
                          <a:spcPct val="100000"/>
                        </a:lnSpc>
                        <a:spcBef>
                          <a:spcPct val="0"/>
                        </a:spcBef>
                        <a:spcAft>
                          <a:spcPct val="20000"/>
                        </a:spcAft>
                        <a:buClrTx/>
                        <a:buSzPct val="90000"/>
                        <a:buFont typeface="Arial" panose="020B0604020202020204" pitchFamily="34" charset="0"/>
                        <a:buChar char="•"/>
                        <a:tabLst>
                          <a:tab pos="266700" algn="l"/>
                          <a:tab pos="838200" algn="l"/>
                          <a:tab pos="952500" algn="l"/>
                          <a:tab pos="1028700" algn="l"/>
                        </a:tabLst>
                      </a:pPr>
                      <a:r>
                        <a:rPr kumimoji="0" lang="zh-CN" altLang="en-GB" sz="1100" u="none" strike="noStrike" cap="none" normalizeH="0" baseline="0" dirty="0">
                          <a:ln>
                            <a:noFill/>
                          </a:ln>
                          <a:effectLst/>
                          <a:latin typeface="+mj-lt"/>
                        </a:rPr>
                        <a:t>发行后股本总额不少于</a:t>
                      </a:r>
                      <a:r>
                        <a:rPr kumimoji="0" lang="en-US" altLang="zh-CN" sz="1100" u="none" strike="noStrike" cap="none" normalizeH="0" baseline="0" dirty="0">
                          <a:ln>
                            <a:noFill/>
                          </a:ln>
                          <a:effectLst/>
                          <a:latin typeface="+mj-lt"/>
                        </a:rPr>
                        <a:t>3000</a:t>
                      </a:r>
                      <a:r>
                        <a:rPr kumimoji="0" lang="zh-CN" altLang="en-GB" sz="1100" u="none" strike="noStrike" cap="none" normalizeH="0" baseline="0" dirty="0">
                          <a:ln>
                            <a:noFill/>
                          </a:ln>
                          <a:effectLst/>
                          <a:latin typeface="+mj-lt"/>
                        </a:rPr>
                        <a:t>万元。</a:t>
                      </a:r>
                      <a:endParaRPr kumimoji="0" lang="zh-CN" altLang="en-GB" sz="1100" b="1" i="0" u="none" strike="noStrike" cap="none" normalizeH="0" baseline="0" dirty="0">
                        <a:ln>
                          <a:noFill/>
                        </a:ln>
                        <a:solidFill>
                          <a:schemeClr val="tx1"/>
                        </a:solidFill>
                        <a:effectLst/>
                        <a:latin typeface="+mj-lt"/>
                        <a:ea typeface="宋体" panose="02010600030101010101" pitchFamily="2" charset="-122"/>
                        <a:cs typeface="Arial Unicode MS" pitchFamily="34" charset="-128"/>
                      </a:endParaRPr>
                    </a:p>
                  </a:txBody>
                  <a:tcPr marL="91405" marR="91405" marT="45710" marB="45710" horzOverflow="overflow"/>
                </a:tc>
                <a:extLst>
                  <a:ext uri="{0D108BD9-81ED-4DB2-BD59-A6C34878D82A}">
                    <a16:rowId xmlns:a16="http://schemas.microsoft.com/office/drawing/2014/main" xmlns="" val="10001"/>
                  </a:ext>
                </a:extLst>
              </a:tr>
            </a:tbl>
          </a:graphicData>
        </a:graphic>
      </p:graphicFrame>
      <p:sp>
        <p:nvSpPr>
          <p:cNvPr id="2" name="Title 1"/>
          <p:cNvSpPr>
            <a:spLocks noGrp="1"/>
          </p:cNvSpPr>
          <p:nvPr>
            <p:ph type="title"/>
          </p:nvPr>
        </p:nvSpPr>
        <p:spPr>
          <a:xfrm>
            <a:off x="533400" y="685800"/>
            <a:ext cx="8077200" cy="510952"/>
          </a:xfrm>
        </p:spPr>
        <p:txBody>
          <a:bodyPr vert="horz" lIns="0" tIns="0" rIns="0" bIns="0" rtlCol="0" anchor="t" anchorCtr="0">
            <a:noAutofit/>
          </a:bodyPr>
          <a:lstStyle/>
          <a:p>
            <a:r>
              <a:rPr lang="zh-CN" altLang="en-US" i="0" dirty="0">
                <a:ea typeface="宋体" panose="02010600030101010101" pitchFamily="2" charset="-122"/>
              </a:rPr>
              <a:t>港股和</a:t>
            </a:r>
            <a:r>
              <a:rPr lang="en-US" altLang="zh-CN" i="0" dirty="0">
                <a:ea typeface="+mn-ea"/>
              </a:rPr>
              <a:t>A</a:t>
            </a:r>
            <a:r>
              <a:rPr lang="zh-CN" altLang="en-US" i="0" dirty="0">
                <a:ea typeface="宋体" panose="02010600030101010101" pitchFamily="2" charset="-122"/>
              </a:rPr>
              <a:t>股的上市规则比较</a:t>
            </a:r>
            <a:r>
              <a:rPr lang="en-US" altLang="zh-CN" sz="4000" dirty="0"/>
              <a:t/>
            </a:r>
            <a:br>
              <a:rPr lang="en-US" altLang="zh-CN" sz="4000" dirty="0"/>
            </a:br>
            <a:endParaRPr lang="en-GB" altLang="en-US" sz="3200" i="0" dirty="0">
              <a:ea typeface="宋体" panose="02010600030101010101" pitchFamily="2" charset="-122"/>
            </a:endParaRPr>
          </a:p>
        </p:txBody>
      </p:sp>
      <p:cxnSp>
        <p:nvCxnSpPr>
          <p:cNvPr id="34" name="Shape 3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3" name="Slide Number Placeholder 42"/>
          <p:cNvSpPr>
            <a:spLocks noGrp="1"/>
          </p:cNvSpPr>
          <p:nvPr>
            <p:ph type="sldNum" sz="quarter" idx="4"/>
          </p:nvPr>
        </p:nvSpPr>
        <p:spPr/>
        <p:txBody>
          <a:bodyPr/>
          <a:lstStyle/>
          <a:p>
            <a:fld id="{9EBD5762-3BDC-484D-9503-7EA6D5A9A8CE}" type="slidenum">
              <a:rPr lang="en-US" smtClean="0">
                <a:solidFill>
                  <a:srgbClr val="000000"/>
                </a:solidFill>
                <a:latin typeface="+mj-lt"/>
                <a:ea typeface="宋体" panose="02010600030101010101" pitchFamily="2" charset="-122"/>
              </a:rPr>
              <a:pPr/>
              <a:t>22</a:t>
            </a:fld>
            <a:endParaRPr lang="en-US" dirty="0">
              <a:solidFill>
                <a:srgbClr val="000000"/>
              </a:solidFill>
              <a:latin typeface="+mj-lt"/>
              <a:ea typeface="宋体" panose="02010600030101010101" pitchFamily="2" charset="-122"/>
            </a:endParaRPr>
          </a:p>
        </p:txBody>
      </p:sp>
    </p:spTree>
    <p:extLst>
      <p:ext uri="{BB962C8B-B14F-4D97-AF65-F5344CB8AC3E}">
        <p14:creationId xmlns:p14="http://schemas.microsoft.com/office/powerpoint/2010/main" val="29045014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i="0" dirty="0">
                <a:ea typeface="宋体" panose="02010600030101010101" pitchFamily="2" charset="-122"/>
              </a:rPr>
              <a:t>港股和</a:t>
            </a:r>
            <a:r>
              <a:rPr lang="en-US" altLang="zh-CN" i="0" dirty="0"/>
              <a:t>A</a:t>
            </a:r>
            <a:r>
              <a:rPr lang="zh-CN" altLang="en-US" i="0" dirty="0">
                <a:ea typeface="宋体" panose="02010600030101010101" pitchFamily="2" charset="-122"/>
              </a:rPr>
              <a:t>股的上市规则比较</a:t>
            </a:r>
            <a:endParaRPr lang="en-GB" dirty="0"/>
          </a:p>
        </p:txBody>
      </p:sp>
      <p:graphicFrame>
        <p:nvGraphicFramePr>
          <p:cNvPr id="5" name="Content Placeholder 4"/>
          <p:cNvGraphicFramePr>
            <a:graphicFrameLocks noGrp="1"/>
          </p:cNvGraphicFramePr>
          <p:nvPr>
            <p:ph sz="quarter" idx="15"/>
            <p:extLst>
              <p:ext uri="{D42A27DB-BD31-4B8C-83A1-F6EECF244321}">
                <p14:modId xmlns:p14="http://schemas.microsoft.com/office/powerpoint/2010/main" val="1300418535"/>
              </p:ext>
            </p:extLst>
          </p:nvPr>
        </p:nvGraphicFramePr>
        <p:xfrm>
          <a:off x="395536" y="1268760"/>
          <a:ext cx="8496944" cy="3124516"/>
        </p:xfrm>
        <a:graphic>
          <a:graphicData uri="http://schemas.openxmlformats.org/drawingml/2006/table">
            <a:tbl>
              <a:tblPr firstRow="1" firstCol="1">
                <a:tableStyleId>{5C22544A-7EE6-4342-B048-85BDC9FD1C3A}</a:tableStyleId>
              </a:tblPr>
              <a:tblGrid>
                <a:gridCol w="720080">
                  <a:extLst>
                    <a:ext uri="{9D8B030D-6E8A-4147-A177-3AD203B41FA5}">
                      <a16:colId xmlns:a16="http://schemas.microsoft.com/office/drawing/2014/main" xmlns="" val="20000"/>
                    </a:ext>
                  </a:extLst>
                </a:gridCol>
                <a:gridCol w="2016224">
                  <a:extLst>
                    <a:ext uri="{9D8B030D-6E8A-4147-A177-3AD203B41FA5}">
                      <a16:colId xmlns:a16="http://schemas.microsoft.com/office/drawing/2014/main" xmlns="" val="20001"/>
                    </a:ext>
                  </a:extLst>
                </a:gridCol>
                <a:gridCol w="1944216">
                  <a:extLst>
                    <a:ext uri="{9D8B030D-6E8A-4147-A177-3AD203B41FA5}">
                      <a16:colId xmlns:a16="http://schemas.microsoft.com/office/drawing/2014/main" xmlns="" val="20002"/>
                    </a:ext>
                  </a:extLst>
                </a:gridCol>
                <a:gridCol w="1656184">
                  <a:extLst>
                    <a:ext uri="{9D8B030D-6E8A-4147-A177-3AD203B41FA5}">
                      <a16:colId xmlns:a16="http://schemas.microsoft.com/office/drawing/2014/main" xmlns="" val="20003"/>
                    </a:ext>
                  </a:extLst>
                </a:gridCol>
                <a:gridCol w="2160240">
                  <a:extLst>
                    <a:ext uri="{9D8B030D-6E8A-4147-A177-3AD203B41FA5}">
                      <a16:colId xmlns:a16="http://schemas.microsoft.com/office/drawing/2014/main" xmlns="" val="20004"/>
                    </a:ext>
                  </a:extLst>
                </a:gridCol>
              </a:tblGrid>
              <a:tr h="360040">
                <a:tc>
                  <a:txBody>
                    <a:bodyPr/>
                    <a:lstStyle/>
                    <a:p>
                      <a:pPr marL="0" marR="0" lvl="0" indent="0" algn="ctr" defTabSz="914400" rtl="0" eaLnBrk="1" fontAlgn="base" latinLnBrk="0" hangingPunct="1">
                        <a:lnSpc>
                          <a:spcPct val="100000"/>
                        </a:lnSpc>
                        <a:spcBef>
                          <a:spcPct val="20000"/>
                        </a:spcBef>
                        <a:spcAft>
                          <a:spcPct val="20000"/>
                        </a:spcAft>
                        <a:buClrTx/>
                        <a:buSzPct val="90000"/>
                        <a:buFont typeface="Arial Unicode MS" pitchFamily="34" charset="-128"/>
                        <a:buNone/>
                        <a:tabLst/>
                      </a:pPr>
                      <a:endParaRPr kumimoji="0" lang="zh-TW" altLang="zh-TW" sz="1200" b="0" i="0" u="none" strike="noStrike" cap="none" normalizeH="0" baseline="0" dirty="0">
                        <a:ln>
                          <a:noFill/>
                        </a:ln>
                        <a:solidFill>
                          <a:schemeClr val="tx2"/>
                        </a:solidFill>
                        <a:effectLst/>
                        <a:latin typeface="+mj-lt"/>
                        <a:ea typeface="SimSun" pitchFamily="2" charset="-122"/>
                        <a:cs typeface="Arial Unicode MS" pitchFamily="34" charset="-128"/>
                      </a:endParaRPr>
                    </a:p>
                  </a:txBody>
                  <a:tcPr marL="91405" marR="91405" marT="45710" marB="45710" anchor="ctr"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zh-CN" altLang="en-GB" sz="1400" u="none" strike="noStrike" cap="none" normalizeH="0" baseline="0" dirty="0">
                          <a:ln>
                            <a:noFill/>
                          </a:ln>
                          <a:effectLst/>
                          <a:latin typeface="+mj-lt"/>
                        </a:rPr>
                        <a:t>香港主板</a:t>
                      </a:r>
                      <a:endParaRPr kumimoji="0" lang="zh-CN" altLang="en-GB" sz="1400" b="1" i="0" u="none" strike="noStrike" cap="none" normalizeH="0" baseline="0" dirty="0">
                        <a:ln>
                          <a:noFill/>
                        </a:ln>
                        <a:solidFill>
                          <a:schemeClr val="tx2"/>
                        </a:solidFill>
                        <a:effectLst/>
                        <a:latin typeface="+mj-lt"/>
                        <a:ea typeface="宋体" panose="02010600030101010101" pitchFamily="2" charset="-122"/>
                        <a:cs typeface="Arial Unicode MS" pitchFamily="34" charset="-128"/>
                      </a:endParaRPr>
                    </a:p>
                  </a:txBody>
                  <a:tcPr marL="91405" marR="91405" marT="45710" marB="45710" anchor="ctr"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zh-CN" altLang="en-GB" sz="1400" u="none" strike="noStrike" cap="none" normalizeH="0" baseline="0" dirty="0">
                          <a:ln>
                            <a:noFill/>
                          </a:ln>
                          <a:effectLst/>
                          <a:latin typeface="+mj-lt"/>
                        </a:rPr>
                        <a:t>香港创业板</a:t>
                      </a:r>
                      <a:endParaRPr kumimoji="0" lang="zh-CN" altLang="en-GB" sz="1400" b="1" i="0" u="none" strike="noStrike" cap="none" normalizeH="0" baseline="0" dirty="0">
                        <a:ln>
                          <a:noFill/>
                        </a:ln>
                        <a:solidFill>
                          <a:schemeClr val="tx2"/>
                        </a:solidFill>
                        <a:effectLst/>
                        <a:latin typeface="+mj-lt"/>
                        <a:ea typeface="宋体" panose="02010600030101010101" pitchFamily="2" charset="-122"/>
                        <a:cs typeface="Arial Unicode MS" pitchFamily="34" charset="-128"/>
                      </a:endParaRPr>
                    </a:p>
                  </a:txBody>
                  <a:tcPr marL="91405" marR="91405" marT="45710" marB="45710" anchor="ctr"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en-GB" altLang="zh-CN" sz="1400" u="none" strike="noStrike" cap="none" normalizeH="0" baseline="0" dirty="0">
                          <a:ln>
                            <a:noFill/>
                          </a:ln>
                          <a:effectLst/>
                          <a:latin typeface="+mj-lt"/>
                        </a:rPr>
                        <a:t>A</a:t>
                      </a:r>
                      <a:r>
                        <a:rPr kumimoji="0" lang="zh-CN" altLang="en-GB" sz="1400" u="none" strike="noStrike" cap="none" normalizeH="0" baseline="0" dirty="0">
                          <a:ln>
                            <a:noFill/>
                          </a:ln>
                          <a:effectLst/>
                          <a:latin typeface="+mj-lt"/>
                        </a:rPr>
                        <a:t>股主板及中小板</a:t>
                      </a:r>
                      <a:endParaRPr kumimoji="0" lang="zh-CN" altLang="en-GB" sz="1400" b="1" i="0" u="none" strike="noStrike" cap="none" normalizeH="0" baseline="0" dirty="0">
                        <a:ln>
                          <a:noFill/>
                        </a:ln>
                        <a:solidFill>
                          <a:schemeClr val="tx2"/>
                        </a:solidFill>
                        <a:effectLst/>
                        <a:latin typeface="+mj-lt"/>
                        <a:ea typeface="宋体" panose="02010600030101010101" pitchFamily="2" charset="-122"/>
                        <a:cs typeface="Arial Unicode MS" pitchFamily="34" charset="-128"/>
                      </a:endParaRPr>
                    </a:p>
                  </a:txBody>
                  <a:tcPr marL="91405" marR="91405" marT="45710" marB="45710" anchor="ctr"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en-US" altLang="zh-CN" sz="1400" u="none" strike="noStrike" cap="none" normalizeH="0" baseline="0" dirty="0">
                          <a:ln>
                            <a:noFill/>
                          </a:ln>
                          <a:effectLst/>
                          <a:latin typeface="+mj-lt"/>
                        </a:rPr>
                        <a:t>A</a:t>
                      </a:r>
                      <a:r>
                        <a:rPr kumimoji="0" lang="zh-CN" altLang="en-US" sz="1400" u="none" strike="noStrike" cap="none" normalizeH="0" baseline="0" dirty="0">
                          <a:ln>
                            <a:noFill/>
                          </a:ln>
                          <a:effectLst/>
                          <a:latin typeface="+mj-lt"/>
                        </a:rPr>
                        <a:t>股</a:t>
                      </a:r>
                      <a:r>
                        <a:rPr kumimoji="0" lang="zh-CN" altLang="en-GB" sz="1400" u="none" strike="noStrike" cap="none" normalizeH="0" baseline="0" dirty="0">
                          <a:ln>
                            <a:noFill/>
                          </a:ln>
                          <a:effectLst/>
                          <a:latin typeface="+mj-lt"/>
                        </a:rPr>
                        <a:t>创业板</a:t>
                      </a:r>
                      <a:endParaRPr kumimoji="0" lang="zh-CN" altLang="en-GB" sz="1400" b="1" i="0" u="none" strike="noStrike" cap="none" normalizeH="0" baseline="0" dirty="0">
                        <a:ln>
                          <a:noFill/>
                        </a:ln>
                        <a:solidFill>
                          <a:schemeClr val="tx2"/>
                        </a:solidFill>
                        <a:effectLst/>
                        <a:latin typeface="+mj-lt"/>
                        <a:ea typeface="宋体" panose="02010600030101010101" pitchFamily="2" charset="-122"/>
                        <a:cs typeface="Arial Unicode MS" pitchFamily="34" charset="-128"/>
                      </a:endParaRPr>
                    </a:p>
                  </a:txBody>
                  <a:tcPr marL="91405" marR="91405" marT="45710" marB="45710" anchor="ctr" horzOverflow="overflow"/>
                </a:tc>
                <a:extLst>
                  <a:ext uri="{0D108BD9-81ED-4DB2-BD59-A6C34878D82A}">
                    <a16:rowId xmlns:a16="http://schemas.microsoft.com/office/drawing/2014/main" xmlns="" val="10000"/>
                  </a:ext>
                </a:extLst>
              </a:tr>
              <a:tr h="1080120">
                <a:tc>
                  <a:txBody>
                    <a:bodyPr/>
                    <a:lstStyle/>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8"/>
                        <a:buNone/>
                        <a:tabLst/>
                      </a:pPr>
                      <a:endParaRPr kumimoji="0" lang="en-US" altLang="zh-CN" sz="1400" u="none" strike="noStrike" cap="none" normalizeH="0" baseline="0" dirty="0">
                        <a:ln>
                          <a:noFill/>
                        </a:ln>
                        <a:effectLst/>
                        <a:latin typeface="+mj-lt"/>
                      </a:endParaRPr>
                    </a:p>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zh-CN" altLang="en-GB" sz="1400" u="none" strike="noStrike" cap="none" normalizeH="0" baseline="0" dirty="0">
                          <a:ln>
                            <a:noFill/>
                          </a:ln>
                          <a:effectLst/>
                          <a:latin typeface="+mj-lt"/>
                        </a:rPr>
                        <a:t>企业业务要求</a:t>
                      </a:r>
                      <a:endParaRPr kumimoji="0" lang="zh-CN" altLang="en-GB" sz="1400" b="1" i="0" u="none" strike="noStrike" cap="none" normalizeH="0" baseline="0" dirty="0">
                        <a:ln>
                          <a:noFill/>
                        </a:ln>
                        <a:solidFill>
                          <a:schemeClr val="tx2"/>
                        </a:solidFill>
                        <a:effectLst/>
                        <a:latin typeface="+mj-lt"/>
                        <a:ea typeface="SimSun" pitchFamily="2" charset="-122"/>
                        <a:cs typeface="Arial Unicode MS" pitchFamily="34" charset="-128"/>
                      </a:endParaRPr>
                    </a:p>
                  </a:txBody>
                  <a:tcPr marL="91405" marR="91405" marT="45710" marB="45710" horzOverflow="overflow"/>
                </a:tc>
                <a:tc>
                  <a:txBody>
                    <a:bodyPr/>
                    <a:lstStyle/>
                    <a:p>
                      <a:pPr marL="171450" marR="0" lvl="0" indent="-17145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pPr>
                      <a:r>
                        <a:rPr kumimoji="0" lang="zh-CN" altLang="en-GB" sz="1100" u="none" strike="noStrike" cap="none" normalizeH="0" baseline="0" dirty="0">
                          <a:ln>
                            <a:noFill/>
                          </a:ln>
                          <a:effectLst/>
                          <a:latin typeface="+mj-lt"/>
                        </a:rPr>
                        <a:t>无特别要求</a:t>
                      </a:r>
                      <a:r>
                        <a:rPr kumimoji="0" lang="en-US" altLang="zh-CN" sz="1100" u="none" strike="noStrike" cap="none" normalizeH="0" baseline="0" dirty="0">
                          <a:ln>
                            <a:noFill/>
                          </a:ln>
                          <a:effectLst/>
                          <a:latin typeface="+mj-lt"/>
                        </a:rPr>
                        <a:t>(</a:t>
                      </a:r>
                      <a:r>
                        <a:rPr kumimoji="0" lang="zh-CN" altLang="en-GB" sz="1100" u="none" strike="noStrike" cap="none" normalizeH="0" baseline="0" dirty="0">
                          <a:ln>
                            <a:noFill/>
                          </a:ln>
                          <a:effectLst/>
                          <a:latin typeface="+mj-lt"/>
                        </a:rPr>
                        <a:t>主要的商业项目需符合最低的盈利要求</a:t>
                      </a:r>
                      <a:r>
                        <a:rPr kumimoji="0" lang="en-US" altLang="zh-CN" sz="1100" u="none" strike="noStrike" cap="none" normalizeH="0" baseline="0" dirty="0">
                          <a:ln>
                            <a:noFill/>
                          </a:ln>
                          <a:effectLst/>
                          <a:latin typeface="+mj-lt"/>
                        </a:rPr>
                        <a:t>)</a:t>
                      </a:r>
                      <a:endParaRPr kumimoji="0" lang="en-US" altLang="zh-CN" sz="1100" b="0" i="0" u="none" strike="noStrike" cap="none" normalizeH="0" baseline="0" dirty="0">
                        <a:ln>
                          <a:noFill/>
                        </a:ln>
                        <a:solidFill>
                          <a:schemeClr val="tx1"/>
                        </a:solidFill>
                        <a:effectLst/>
                        <a:latin typeface="+mj-lt"/>
                        <a:ea typeface="宋体" panose="02010600030101010101" pitchFamily="2" charset="-122"/>
                        <a:cs typeface="Arial Unicode MS" pitchFamily="34" charset="-128"/>
                      </a:endParaRPr>
                    </a:p>
                  </a:txBody>
                  <a:tcPr marL="91405" marR="36001" marT="45710" marB="45710" horzOverflow="overflow"/>
                </a:tc>
                <a:tc>
                  <a:txBody>
                    <a:bodyPr/>
                    <a:lstStyle/>
                    <a:p>
                      <a:pPr marL="171450" marR="0" lvl="0" indent="-17145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pPr>
                      <a:r>
                        <a:rPr kumimoji="0" lang="zh-CN" altLang="en-GB" sz="1100" u="none" strike="noStrike" cap="none" normalizeH="0" baseline="0" dirty="0">
                          <a:ln>
                            <a:noFill/>
                          </a:ln>
                          <a:effectLst/>
                          <a:latin typeface="+mj-lt"/>
                        </a:rPr>
                        <a:t>无特别要求</a:t>
                      </a:r>
                      <a:endParaRPr kumimoji="0" lang="zh-CN" altLang="en-GB" sz="1100" b="0" i="0" u="none" strike="noStrike" cap="none" normalizeH="0" baseline="0" dirty="0">
                        <a:ln>
                          <a:noFill/>
                        </a:ln>
                        <a:solidFill>
                          <a:schemeClr val="tx1"/>
                        </a:solidFill>
                        <a:effectLst/>
                        <a:latin typeface="+mj-lt"/>
                        <a:ea typeface="宋体" panose="02010600030101010101" pitchFamily="2" charset="-122"/>
                        <a:cs typeface="Times New Roman" pitchFamily="18" charset="0"/>
                      </a:endParaRPr>
                    </a:p>
                  </a:txBody>
                  <a:tcPr marL="91405" marR="36001" marT="45710" marB="45710" horzOverflow="overflow"/>
                </a:tc>
                <a:tc>
                  <a:txBody>
                    <a:bodyPr/>
                    <a:lstStyle/>
                    <a:p>
                      <a:pPr marL="171450" marR="0" lvl="0" indent="-17145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pPr>
                      <a:r>
                        <a:rPr kumimoji="0" lang="zh-CN" altLang="en-GB" sz="1100" u="none" strike="noStrike" cap="none" normalizeH="0" baseline="0" dirty="0">
                          <a:ln>
                            <a:noFill/>
                          </a:ln>
                          <a:effectLst/>
                          <a:latin typeface="+mj-lt"/>
                        </a:rPr>
                        <a:t>生产经营符合国家产业政策，及在最近</a:t>
                      </a:r>
                      <a:r>
                        <a:rPr kumimoji="0" lang="en-US" altLang="zh-CN" sz="1100" u="none" strike="noStrike" cap="none" normalizeH="0" baseline="0" dirty="0">
                          <a:ln>
                            <a:noFill/>
                          </a:ln>
                          <a:effectLst/>
                          <a:latin typeface="+mj-lt"/>
                        </a:rPr>
                        <a:t>3</a:t>
                      </a:r>
                      <a:r>
                        <a:rPr kumimoji="0" lang="zh-CN" altLang="en-GB" sz="1100" u="none" strike="noStrike" cap="none" normalizeH="0" baseline="0" dirty="0">
                          <a:ln>
                            <a:noFill/>
                          </a:ln>
                          <a:effectLst/>
                          <a:latin typeface="+mj-lt"/>
                        </a:rPr>
                        <a:t>年内无重大违法行为，财务会计报告无虚假记载，</a:t>
                      </a:r>
                      <a:r>
                        <a:rPr kumimoji="0" lang="zh-CN" altLang="zh-CN" sz="1100" u="none" strike="noStrike" cap="none" normalizeH="0" baseline="0" dirty="0">
                          <a:ln>
                            <a:noFill/>
                          </a:ln>
                          <a:effectLst/>
                          <a:latin typeface="+mj-lt"/>
                        </a:rPr>
                        <a:t>主营业务</a:t>
                      </a:r>
                      <a:r>
                        <a:rPr kumimoji="0" lang="en-US" altLang="zh-CN" sz="1100" u="none" strike="noStrike" cap="none" normalizeH="0" baseline="0" dirty="0">
                          <a:ln>
                            <a:noFill/>
                          </a:ln>
                          <a:effectLst/>
                          <a:latin typeface="+mj-lt"/>
                        </a:rPr>
                        <a:t>3</a:t>
                      </a:r>
                      <a:r>
                        <a:rPr kumimoji="0" lang="zh-CN" altLang="zh-CN" sz="1100" u="none" strike="noStrike" cap="none" normalizeH="0" baseline="0" dirty="0">
                          <a:ln>
                            <a:noFill/>
                          </a:ln>
                          <a:effectLst/>
                          <a:latin typeface="+mj-lt"/>
                        </a:rPr>
                        <a:t>年没有重大变化</a:t>
                      </a:r>
                      <a:endParaRPr kumimoji="0" lang="en-GB" altLang="zh-CN" sz="1100" b="0" i="0" u="none" strike="noStrike" cap="none" normalizeH="0" baseline="0" dirty="0">
                        <a:ln>
                          <a:noFill/>
                        </a:ln>
                        <a:solidFill>
                          <a:schemeClr val="tx1"/>
                        </a:solidFill>
                        <a:effectLst/>
                        <a:latin typeface="+mj-lt"/>
                        <a:ea typeface="宋体" panose="02010600030101010101" pitchFamily="2" charset="-122"/>
                        <a:cs typeface="Arial Unicode MS" pitchFamily="34" charset="-128"/>
                      </a:endParaRPr>
                    </a:p>
                  </a:txBody>
                  <a:tcPr marL="91405" marR="91405" marT="45710" marB="45710" horzOverflow="overflow"/>
                </a:tc>
                <a:tc>
                  <a:txBody>
                    <a:bodyPr/>
                    <a:lstStyle/>
                    <a:p>
                      <a:pPr marL="171450" marR="0" lvl="0" indent="-17145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pPr>
                      <a:r>
                        <a:rPr kumimoji="0" lang="zh-CN" altLang="en-GB" sz="1100" u="none" strike="noStrike" cap="none" normalizeH="0" baseline="0" dirty="0">
                          <a:ln>
                            <a:noFill/>
                          </a:ln>
                          <a:effectLst/>
                          <a:latin typeface="+mj-lt"/>
                        </a:rPr>
                        <a:t>发行人应当主要经营一种业务，其生产经营活动符合法律、行政法规和公司章程的规定</a:t>
                      </a:r>
                      <a:endParaRPr kumimoji="0" lang="zh-CN" altLang="en-GB" sz="1100" b="0" i="0" u="none" strike="noStrike" cap="none" normalizeH="0" baseline="0" dirty="0">
                        <a:ln>
                          <a:noFill/>
                        </a:ln>
                        <a:solidFill>
                          <a:schemeClr val="tx1"/>
                        </a:solidFill>
                        <a:effectLst/>
                        <a:latin typeface="+mj-lt"/>
                        <a:ea typeface="宋体" panose="02010600030101010101" pitchFamily="2" charset="-122"/>
                        <a:cs typeface="Times New Roman" pitchFamily="18" charset="0"/>
                      </a:endParaRPr>
                    </a:p>
                  </a:txBody>
                  <a:tcPr marL="91405" marR="91405" marT="45710" marB="45710" horzOverflow="overflow"/>
                </a:tc>
                <a:extLst>
                  <a:ext uri="{0D108BD9-81ED-4DB2-BD59-A6C34878D82A}">
                    <a16:rowId xmlns:a16="http://schemas.microsoft.com/office/drawing/2014/main" xmlns="" val="10001"/>
                  </a:ext>
                </a:extLst>
              </a:tr>
              <a:tr h="911034">
                <a:tc>
                  <a:txBody>
                    <a:bodyPr/>
                    <a:lstStyle/>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0"/>
                        <a:buNone/>
                        <a:tabLst/>
                      </a:pPr>
                      <a:endParaRPr kumimoji="0" lang="en-US" altLang="zh-CN" sz="1400" u="none" strike="noStrike" cap="none" normalizeH="0" baseline="0" dirty="0">
                        <a:ln>
                          <a:noFill/>
                        </a:ln>
                        <a:effectLst/>
                        <a:latin typeface="+mj-lt"/>
                      </a:endParaRPr>
                    </a:p>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0"/>
                        <a:buNone/>
                        <a:tabLst/>
                      </a:pPr>
                      <a:endParaRPr kumimoji="0" lang="en-US" altLang="zh-CN" sz="1400" u="none" strike="noStrike" cap="none" normalizeH="0" baseline="0" dirty="0">
                        <a:ln>
                          <a:noFill/>
                        </a:ln>
                        <a:effectLst/>
                        <a:latin typeface="+mj-lt"/>
                      </a:endParaRPr>
                    </a:p>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0"/>
                        <a:buNone/>
                        <a:tabLst/>
                      </a:pPr>
                      <a:endParaRPr kumimoji="0" lang="en-US" altLang="zh-CN" sz="1400" u="none" strike="noStrike" cap="none" normalizeH="0" baseline="0" dirty="0">
                        <a:ln>
                          <a:noFill/>
                        </a:ln>
                        <a:effectLst/>
                        <a:latin typeface="+mj-lt"/>
                      </a:endParaRPr>
                    </a:p>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0"/>
                        <a:buNone/>
                        <a:tabLst/>
                      </a:pPr>
                      <a:r>
                        <a:rPr kumimoji="0" lang="zh-CN" altLang="en-GB" sz="1400" u="none" strike="noStrike" cap="none" normalizeH="0" baseline="0" dirty="0">
                          <a:ln>
                            <a:noFill/>
                          </a:ln>
                          <a:effectLst/>
                          <a:latin typeface="+mj-lt"/>
                        </a:rPr>
                        <a:t>最低公众持股量</a:t>
                      </a:r>
                      <a:endParaRPr kumimoji="0" lang="zh-CN" altLang="en-GB" sz="1400" b="1" i="0" u="none" strike="noStrike" cap="none" normalizeH="0" baseline="0" dirty="0">
                        <a:ln>
                          <a:noFill/>
                        </a:ln>
                        <a:solidFill>
                          <a:schemeClr val="bg1"/>
                        </a:solidFill>
                        <a:effectLst/>
                        <a:latin typeface="+mj-lt"/>
                        <a:ea typeface="SimSun" pitchFamily="2" charset="-122"/>
                        <a:cs typeface="Arial" pitchFamily="34" charset="0"/>
                      </a:endParaRPr>
                    </a:p>
                  </a:txBody>
                  <a:tcPr marL="91407" marR="91407" marT="45700" marB="45700" horzOverflow="overflow"/>
                </a:tc>
                <a:tc>
                  <a:txBody>
                    <a:bodyPr/>
                    <a:lstStyle/>
                    <a:p>
                      <a:pPr marL="171450" marR="0" lvl="0" indent="-17145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pPr>
                      <a:r>
                        <a:rPr kumimoji="0" lang="zh-CN" altLang="en-US" sz="1100" u="none" strike="noStrike" cap="none" normalizeH="0" baseline="0" dirty="0">
                          <a:ln>
                            <a:noFill/>
                          </a:ln>
                          <a:effectLst/>
                          <a:latin typeface="+mj-lt"/>
                        </a:rPr>
                        <a:t>最少</a:t>
                      </a:r>
                      <a:r>
                        <a:rPr kumimoji="0" lang="en-US" altLang="zh-CN" sz="1100" u="none" strike="noStrike" cap="none" normalizeH="0" baseline="0" dirty="0">
                          <a:ln>
                            <a:noFill/>
                          </a:ln>
                          <a:effectLst/>
                          <a:latin typeface="+mj-lt"/>
                        </a:rPr>
                        <a:t>5</a:t>
                      </a:r>
                      <a:r>
                        <a:rPr kumimoji="0" lang="zh-CN" altLang="en-US" sz="1100" u="none" strike="noStrike" cap="none" normalizeH="0" baseline="0" dirty="0">
                          <a:ln>
                            <a:noFill/>
                          </a:ln>
                          <a:effectLst/>
                          <a:latin typeface="+mj-lt"/>
                        </a:rPr>
                        <a:t>仟万港元</a:t>
                      </a:r>
                      <a:r>
                        <a:rPr kumimoji="0" lang="en-US" altLang="zh-CN" sz="1100" u="none" strike="noStrike" cap="none" normalizeH="0" baseline="0" dirty="0">
                          <a:ln>
                            <a:noFill/>
                          </a:ln>
                          <a:effectLst/>
                          <a:latin typeface="+mj-lt"/>
                        </a:rPr>
                        <a:t>;</a:t>
                      </a:r>
                      <a:r>
                        <a:rPr kumimoji="0" lang="zh-CN" altLang="en-US" sz="1100" u="none" strike="noStrike" cap="none" normalizeH="0" baseline="0" dirty="0">
                          <a:ln>
                            <a:noFill/>
                          </a:ln>
                          <a:effectLst/>
                          <a:latin typeface="+mj-lt"/>
                        </a:rPr>
                        <a:t>及市值</a:t>
                      </a:r>
                      <a:r>
                        <a:rPr kumimoji="0" lang="en-US" altLang="zh-CN" sz="1100" u="none" strike="noStrike" cap="none" normalizeH="0" baseline="0" dirty="0">
                          <a:ln>
                            <a:noFill/>
                          </a:ln>
                          <a:effectLst/>
                          <a:latin typeface="+mj-lt"/>
                        </a:rPr>
                        <a:t>100</a:t>
                      </a:r>
                      <a:r>
                        <a:rPr kumimoji="0" lang="zh-CN" altLang="en-US" sz="1100" u="none" strike="noStrike" cap="none" normalizeH="0" baseline="0" dirty="0">
                          <a:ln>
                            <a:noFill/>
                          </a:ln>
                          <a:effectLst/>
                          <a:latin typeface="+mj-lt"/>
                        </a:rPr>
                        <a:t>亿港元以下：</a:t>
                      </a:r>
                      <a:r>
                        <a:rPr kumimoji="0" lang="zh-TW" altLang="en-US" sz="1100" u="none" strike="noStrike" cap="none" normalizeH="0" baseline="0" dirty="0">
                          <a:ln>
                            <a:noFill/>
                          </a:ln>
                          <a:effectLst/>
                          <a:latin typeface="+mj-lt"/>
                        </a:rPr>
                        <a:t>最</a:t>
                      </a:r>
                      <a:r>
                        <a:rPr kumimoji="0" lang="zh-CN" altLang="en-US" sz="1100" u="none" strike="noStrike" cap="none" normalizeH="0" baseline="0" dirty="0">
                          <a:ln>
                            <a:noFill/>
                          </a:ln>
                          <a:effectLst/>
                          <a:latin typeface="+mj-lt"/>
                        </a:rPr>
                        <a:t>少</a:t>
                      </a:r>
                      <a:r>
                        <a:rPr kumimoji="0" lang="en-US" altLang="zh-CN" sz="1100" u="none" strike="noStrike" cap="none" normalizeH="0" baseline="0" dirty="0">
                          <a:ln>
                            <a:noFill/>
                          </a:ln>
                          <a:effectLst/>
                          <a:latin typeface="+mj-lt"/>
                        </a:rPr>
                        <a:t>25%</a:t>
                      </a:r>
                      <a:r>
                        <a:rPr kumimoji="0" lang="zh-CN" altLang="en-US" sz="1100" u="none" strike="noStrike" cap="none" normalizeH="0" baseline="0" dirty="0">
                          <a:ln>
                            <a:noFill/>
                          </a:ln>
                          <a:effectLst/>
                          <a:latin typeface="+mj-lt"/>
                        </a:rPr>
                        <a:t>已发行股本</a:t>
                      </a:r>
                      <a:endParaRPr kumimoji="0" lang="zh-CN" altLang="en-GB" sz="1100" u="none" strike="noStrike" cap="none" normalizeH="0" baseline="0" dirty="0">
                        <a:ln>
                          <a:noFill/>
                        </a:ln>
                        <a:effectLst/>
                        <a:latin typeface="+mj-lt"/>
                      </a:endParaRPr>
                    </a:p>
                    <a:p>
                      <a:pPr marL="171450" marR="0" lvl="0" indent="-171450" algn="l" defTabSz="914400" rtl="0" eaLnBrk="0" fontAlgn="base" latinLnBrk="0" hangingPunct="0">
                        <a:lnSpc>
                          <a:spcPct val="100000"/>
                        </a:lnSpc>
                        <a:spcBef>
                          <a:spcPct val="0"/>
                        </a:spcBef>
                        <a:spcAft>
                          <a:spcPct val="20000"/>
                        </a:spcAft>
                        <a:buClrTx/>
                        <a:buSzPct val="90000"/>
                        <a:buFont typeface="Arial" panose="020B0604020202020204" pitchFamily="34" charset="0"/>
                        <a:buChar char="•"/>
                        <a:tabLst/>
                      </a:pPr>
                      <a:r>
                        <a:rPr kumimoji="0" lang="zh-CN" altLang="en-GB" sz="1100" u="none" strike="noStrike" cap="none" normalizeH="0" baseline="0" dirty="0">
                          <a:ln>
                            <a:noFill/>
                          </a:ln>
                          <a:effectLst/>
                          <a:latin typeface="+mj-lt"/>
                        </a:rPr>
                        <a:t>市值</a:t>
                      </a:r>
                      <a:r>
                        <a:rPr kumimoji="0" lang="en-GB" altLang="zh-CN" sz="1100" u="none" strike="noStrike" cap="none" normalizeH="0" baseline="0" dirty="0">
                          <a:ln>
                            <a:noFill/>
                          </a:ln>
                          <a:effectLst/>
                          <a:latin typeface="+mj-lt"/>
                        </a:rPr>
                        <a:t>100</a:t>
                      </a:r>
                      <a:r>
                        <a:rPr kumimoji="0" lang="zh-CN" altLang="en-GB" sz="1100" u="none" strike="noStrike" cap="none" normalizeH="0" baseline="0" dirty="0">
                          <a:ln>
                            <a:noFill/>
                          </a:ln>
                          <a:effectLst/>
                          <a:latin typeface="+mj-lt"/>
                        </a:rPr>
                        <a:t>亿港元以上：</a:t>
                      </a:r>
                      <a:r>
                        <a:rPr kumimoji="0" lang="zh-TW" altLang="en-GB" sz="1100" u="none" strike="noStrike" cap="none" normalizeH="0" baseline="0" dirty="0">
                          <a:ln>
                            <a:noFill/>
                          </a:ln>
                          <a:effectLst/>
                          <a:latin typeface="+mj-lt"/>
                        </a:rPr>
                        <a:t>最少</a:t>
                      </a:r>
                      <a:r>
                        <a:rPr kumimoji="0" lang="en-GB" altLang="zh-CN" sz="1100" u="none" strike="noStrike" cap="none" normalizeH="0" baseline="0" dirty="0">
                          <a:ln>
                            <a:noFill/>
                          </a:ln>
                          <a:effectLst/>
                          <a:latin typeface="+mj-lt"/>
                        </a:rPr>
                        <a:t>15%</a:t>
                      </a:r>
                      <a:r>
                        <a:rPr kumimoji="0" lang="zh-CN" altLang="en-GB" sz="1100" u="none" strike="noStrike" cap="none" normalizeH="0" baseline="0" dirty="0">
                          <a:ln>
                            <a:noFill/>
                          </a:ln>
                          <a:effectLst/>
                          <a:latin typeface="+mj-lt"/>
                        </a:rPr>
                        <a:t>至</a:t>
                      </a:r>
                      <a:r>
                        <a:rPr kumimoji="0" lang="en-GB" altLang="zh-CN" sz="1100" u="none" strike="noStrike" cap="none" normalizeH="0" baseline="0" dirty="0">
                          <a:ln>
                            <a:noFill/>
                          </a:ln>
                          <a:effectLst/>
                          <a:latin typeface="+mj-lt"/>
                        </a:rPr>
                        <a:t>25%</a:t>
                      </a:r>
                      <a:r>
                        <a:rPr kumimoji="0" lang="zh-CN" altLang="en-GB" sz="1100" u="none" strike="noStrike" cap="none" normalizeH="0" baseline="0" dirty="0">
                          <a:ln>
                            <a:noFill/>
                          </a:ln>
                          <a:effectLst/>
                          <a:latin typeface="+mj-lt"/>
                        </a:rPr>
                        <a:t>已发行股本</a:t>
                      </a:r>
                      <a:endParaRPr kumimoji="0" lang="en-US" altLang="zh-CN" sz="1100" u="none" strike="noStrike" cap="none" normalizeH="0" baseline="0" dirty="0">
                        <a:ln>
                          <a:noFill/>
                        </a:ln>
                        <a:effectLst/>
                        <a:latin typeface="+mj-lt"/>
                      </a:endParaRPr>
                    </a:p>
                    <a:p>
                      <a:pPr marL="171450" marR="0" lvl="0" indent="-171450" algn="l" defTabSz="914400" rtl="0" eaLnBrk="0" fontAlgn="base" latinLnBrk="0" hangingPunct="0">
                        <a:lnSpc>
                          <a:spcPct val="100000"/>
                        </a:lnSpc>
                        <a:spcBef>
                          <a:spcPct val="0"/>
                        </a:spcBef>
                        <a:spcAft>
                          <a:spcPct val="20000"/>
                        </a:spcAft>
                        <a:buClrTx/>
                        <a:buSzPct val="90000"/>
                        <a:buFont typeface="Arial" panose="020B0604020202020204" pitchFamily="34" charset="0"/>
                        <a:buChar char="•"/>
                        <a:tabLst/>
                      </a:pPr>
                      <a:r>
                        <a:rPr kumimoji="0" lang="zh-CN" altLang="en-GB" sz="1100" u="none" strike="noStrike" cap="none" normalizeH="0" baseline="0" dirty="0">
                          <a:ln>
                            <a:noFill/>
                          </a:ln>
                          <a:effectLst/>
                          <a:latin typeface="+mj-lt"/>
                        </a:rPr>
                        <a:t>公众股东不得少于</a:t>
                      </a:r>
                      <a:r>
                        <a:rPr kumimoji="0" lang="en-GB" altLang="zh-CN" sz="1100" u="none" strike="noStrike" cap="none" normalizeH="0" baseline="0" dirty="0">
                          <a:ln>
                            <a:noFill/>
                          </a:ln>
                          <a:effectLst/>
                          <a:latin typeface="+mj-lt"/>
                        </a:rPr>
                        <a:t>300</a:t>
                      </a:r>
                      <a:r>
                        <a:rPr kumimoji="0" lang="zh-CN" altLang="en-GB" sz="1100" u="none" strike="noStrike" cap="none" normalizeH="0" baseline="0" dirty="0">
                          <a:ln>
                            <a:noFill/>
                          </a:ln>
                          <a:effectLst/>
                          <a:latin typeface="+mj-lt"/>
                        </a:rPr>
                        <a:t>名</a:t>
                      </a:r>
                      <a:r>
                        <a:rPr kumimoji="0" lang="en-GB" altLang="zh-CN" sz="1100" u="none" strike="noStrike" cap="none" normalizeH="0" baseline="0" dirty="0">
                          <a:ln>
                            <a:noFill/>
                          </a:ln>
                          <a:effectLst/>
                          <a:latin typeface="+mj-lt"/>
                        </a:rPr>
                        <a:t>(</a:t>
                      </a:r>
                      <a:r>
                        <a:rPr kumimoji="0" lang="zh-CN" altLang="en-GB" sz="1100" u="none" strike="noStrike" cap="none" normalizeH="0" baseline="0" dirty="0">
                          <a:ln>
                            <a:noFill/>
                          </a:ln>
                          <a:effectLst/>
                          <a:latin typeface="+mj-lt"/>
                        </a:rPr>
                        <a:t>以市值</a:t>
                      </a:r>
                      <a:r>
                        <a:rPr kumimoji="0" lang="en-GB" altLang="zh-CN" sz="1100" u="none" strike="noStrike" cap="none" normalizeH="0" baseline="0" dirty="0">
                          <a:ln>
                            <a:noFill/>
                          </a:ln>
                          <a:effectLst/>
                          <a:latin typeface="+mj-lt"/>
                        </a:rPr>
                        <a:t>/</a:t>
                      </a:r>
                      <a:r>
                        <a:rPr kumimoji="0" lang="zh-CN" altLang="en-GB" sz="1100" u="none" strike="noStrike" cap="none" normalizeH="0" baseline="0" dirty="0">
                          <a:ln>
                            <a:noFill/>
                          </a:ln>
                          <a:effectLst/>
                          <a:latin typeface="+mj-lt"/>
                        </a:rPr>
                        <a:t>收益测试基准上市企业之公众股东不得少于</a:t>
                      </a:r>
                      <a:r>
                        <a:rPr kumimoji="0" lang="en-GB" altLang="zh-CN" sz="1100" u="none" strike="noStrike" cap="none" normalizeH="0" baseline="0" dirty="0">
                          <a:ln>
                            <a:noFill/>
                          </a:ln>
                          <a:effectLst/>
                          <a:latin typeface="+mj-lt"/>
                        </a:rPr>
                        <a:t>1000</a:t>
                      </a:r>
                      <a:r>
                        <a:rPr kumimoji="0" lang="zh-CN" altLang="en-GB" sz="1100" u="none" strike="noStrike" cap="none" normalizeH="0" baseline="0" dirty="0">
                          <a:ln>
                            <a:noFill/>
                          </a:ln>
                          <a:effectLst/>
                          <a:latin typeface="+mj-lt"/>
                        </a:rPr>
                        <a:t>名</a:t>
                      </a:r>
                      <a:r>
                        <a:rPr kumimoji="0" lang="en-GB" altLang="zh-CN" sz="1100" u="none" strike="noStrike" cap="none" normalizeH="0" baseline="0" dirty="0">
                          <a:ln>
                            <a:noFill/>
                          </a:ln>
                          <a:effectLst/>
                          <a:latin typeface="+mj-lt"/>
                        </a:rPr>
                        <a:t>)</a:t>
                      </a:r>
                      <a:endParaRPr kumimoji="0" lang="en-GB" altLang="zh-CN" sz="1100" b="0" i="0" u="none" strike="noStrike" cap="none" normalizeH="0" baseline="0" dirty="0">
                        <a:ln>
                          <a:noFill/>
                        </a:ln>
                        <a:solidFill>
                          <a:schemeClr val="tx1"/>
                        </a:solidFill>
                        <a:effectLst/>
                        <a:latin typeface="+mj-lt"/>
                        <a:ea typeface="宋体" panose="02010600030101010101" pitchFamily="2" charset="-122"/>
                        <a:cs typeface="Arial Unicode MS" pitchFamily="34" charset="-120"/>
                      </a:endParaRPr>
                    </a:p>
                  </a:txBody>
                  <a:tcPr marL="91407" marR="91407" marT="45700" marB="45700" horzOverflow="overflow"/>
                </a:tc>
                <a:tc>
                  <a:txBody>
                    <a:bodyPr/>
                    <a:lstStyle/>
                    <a:p>
                      <a:pPr marL="171450" marR="0" lvl="0" indent="-17145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pPr>
                      <a:r>
                        <a:rPr kumimoji="0" lang="zh-TW" altLang="en-US" sz="1100" u="none" strike="noStrike" cap="none" normalizeH="0" baseline="0" dirty="0">
                          <a:ln>
                            <a:noFill/>
                          </a:ln>
                          <a:effectLst/>
                          <a:latin typeface="+mj-lt"/>
                        </a:rPr>
                        <a:t>最少</a:t>
                      </a:r>
                      <a:r>
                        <a:rPr kumimoji="0" lang="en-US" altLang="zh-TW" sz="1100" u="none" strike="noStrike" cap="none" normalizeH="0" baseline="0" dirty="0">
                          <a:ln>
                            <a:noFill/>
                          </a:ln>
                          <a:effectLst/>
                          <a:latin typeface="+mj-lt"/>
                        </a:rPr>
                        <a:t>3</a:t>
                      </a:r>
                      <a:r>
                        <a:rPr kumimoji="0" lang="zh-TW" altLang="en-US" sz="1100" u="none" strike="noStrike" cap="none" normalizeH="0" baseline="0" dirty="0">
                          <a:ln>
                            <a:noFill/>
                          </a:ln>
                          <a:effectLst/>
                          <a:latin typeface="+mj-lt"/>
                        </a:rPr>
                        <a:t>仟萬港元</a:t>
                      </a:r>
                      <a:r>
                        <a:rPr kumimoji="0" lang="en-US" altLang="zh-TW" sz="1100" u="none" strike="noStrike" cap="none" normalizeH="0" baseline="0" dirty="0">
                          <a:ln>
                            <a:noFill/>
                          </a:ln>
                          <a:effectLst/>
                          <a:latin typeface="+mj-lt"/>
                        </a:rPr>
                        <a:t>;</a:t>
                      </a:r>
                      <a:r>
                        <a:rPr kumimoji="0" lang="zh-TW" altLang="en-US" sz="1100" u="none" strike="noStrike" cap="none" normalizeH="0" baseline="0" dirty="0">
                          <a:ln>
                            <a:noFill/>
                          </a:ln>
                          <a:effectLst/>
                          <a:latin typeface="+mj-lt"/>
                        </a:rPr>
                        <a:t>及</a:t>
                      </a:r>
                      <a:endParaRPr kumimoji="0" lang="zh-TW" altLang="zh-TW" sz="1100" u="none" strike="noStrike" cap="none" normalizeH="0" baseline="0" dirty="0">
                        <a:ln>
                          <a:noFill/>
                        </a:ln>
                        <a:effectLst/>
                        <a:latin typeface="+mj-lt"/>
                      </a:endParaRPr>
                    </a:p>
                    <a:p>
                      <a:pPr marL="171450" marR="0" lvl="0" indent="-17145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pPr>
                      <a:r>
                        <a:rPr kumimoji="0" lang="zh-CN" altLang="en-GB" sz="1100" u="none" strike="noStrike" cap="none" normalizeH="0" baseline="0" dirty="0">
                          <a:ln>
                            <a:noFill/>
                          </a:ln>
                          <a:effectLst/>
                          <a:latin typeface="+mj-lt"/>
                        </a:rPr>
                        <a:t>市值</a:t>
                      </a:r>
                      <a:r>
                        <a:rPr kumimoji="0" lang="en-GB" altLang="zh-CN" sz="1100" u="none" strike="noStrike" cap="none" normalizeH="0" baseline="0" dirty="0">
                          <a:ln>
                            <a:noFill/>
                          </a:ln>
                          <a:effectLst/>
                          <a:latin typeface="+mj-lt"/>
                        </a:rPr>
                        <a:t>100</a:t>
                      </a:r>
                      <a:r>
                        <a:rPr kumimoji="0" lang="zh-CN" altLang="en-GB" sz="1100" u="none" strike="noStrike" cap="none" normalizeH="0" baseline="0" dirty="0">
                          <a:ln>
                            <a:noFill/>
                          </a:ln>
                          <a:effectLst/>
                          <a:latin typeface="+mj-lt"/>
                        </a:rPr>
                        <a:t>亿港元以下：</a:t>
                      </a:r>
                      <a:r>
                        <a:rPr kumimoji="0" lang="zh-TW" altLang="en-GB" sz="1100" u="none" strike="noStrike" cap="none" normalizeH="0" baseline="0" dirty="0">
                          <a:ln>
                            <a:noFill/>
                          </a:ln>
                          <a:effectLst/>
                          <a:latin typeface="+mj-lt"/>
                        </a:rPr>
                        <a:t>最少</a:t>
                      </a:r>
                      <a:r>
                        <a:rPr kumimoji="0" lang="en-GB" altLang="zh-CN" sz="1100" u="none" strike="noStrike" cap="none" normalizeH="0" baseline="0" dirty="0">
                          <a:ln>
                            <a:noFill/>
                          </a:ln>
                          <a:effectLst/>
                          <a:latin typeface="+mj-lt"/>
                        </a:rPr>
                        <a:t>25%</a:t>
                      </a:r>
                      <a:r>
                        <a:rPr kumimoji="0" lang="zh-CN" altLang="en-GB" sz="1100" u="none" strike="noStrike" cap="none" normalizeH="0" baseline="0" dirty="0">
                          <a:ln>
                            <a:noFill/>
                          </a:ln>
                          <a:effectLst/>
                          <a:latin typeface="+mj-lt"/>
                        </a:rPr>
                        <a:t>已发行股本市值</a:t>
                      </a:r>
                      <a:r>
                        <a:rPr kumimoji="0" lang="en-GB" altLang="zh-CN" sz="1100" u="none" strike="noStrike" cap="none" normalizeH="0" baseline="0" dirty="0">
                          <a:ln>
                            <a:noFill/>
                          </a:ln>
                          <a:effectLst/>
                          <a:latin typeface="+mj-lt"/>
                        </a:rPr>
                        <a:t>100</a:t>
                      </a:r>
                      <a:r>
                        <a:rPr kumimoji="0" lang="zh-CN" altLang="en-GB" sz="1100" u="none" strike="noStrike" cap="none" normalizeH="0" baseline="0" dirty="0">
                          <a:ln>
                            <a:noFill/>
                          </a:ln>
                          <a:effectLst/>
                          <a:latin typeface="+mj-lt"/>
                        </a:rPr>
                        <a:t>亿港元以上：</a:t>
                      </a:r>
                      <a:r>
                        <a:rPr kumimoji="0" lang="zh-TW" altLang="en-GB" sz="1100" u="none" strike="noStrike" cap="none" normalizeH="0" baseline="0" dirty="0">
                          <a:ln>
                            <a:noFill/>
                          </a:ln>
                          <a:effectLst/>
                          <a:latin typeface="+mj-lt"/>
                        </a:rPr>
                        <a:t>最少</a:t>
                      </a:r>
                      <a:r>
                        <a:rPr kumimoji="0" lang="en-GB" altLang="zh-CN" sz="1100" u="none" strike="noStrike" cap="none" normalizeH="0" baseline="0" dirty="0">
                          <a:ln>
                            <a:noFill/>
                          </a:ln>
                          <a:effectLst/>
                          <a:latin typeface="+mj-lt"/>
                        </a:rPr>
                        <a:t>15-25%</a:t>
                      </a:r>
                      <a:r>
                        <a:rPr kumimoji="0" lang="zh-CN" altLang="en-GB" sz="1100" u="none" strike="noStrike" cap="none" normalizeH="0" baseline="0" dirty="0">
                          <a:ln>
                            <a:noFill/>
                          </a:ln>
                          <a:effectLst/>
                          <a:latin typeface="+mj-lt"/>
                        </a:rPr>
                        <a:t>已发行股本公众股东不得少于</a:t>
                      </a:r>
                      <a:r>
                        <a:rPr kumimoji="0" lang="en-GB" altLang="zh-CN" sz="1100" u="none" strike="noStrike" cap="none" normalizeH="0" baseline="0" dirty="0">
                          <a:ln>
                            <a:noFill/>
                          </a:ln>
                          <a:effectLst/>
                          <a:latin typeface="+mj-lt"/>
                        </a:rPr>
                        <a:t>100</a:t>
                      </a:r>
                      <a:r>
                        <a:rPr kumimoji="0" lang="zh-CN" altLang="en-GB" sz="1100" u="none" strike="noStrike" cap="none" normalizeH="0" baseline="0" dirty="0">
                          <a:ln>
                            <a:noFill/>
                          </a:ln>
                          <a:effectLst/>
                          <a:latin typeface="+mj-lt"/>
                        </a:rPr>
                        <a:t>名</a:t>
                      </a:r>
                      <a:endParaRPr kumimoji="0" lang="zh-CN" altLang="en-GB" sz="1100" b="0" i="0" u="none" strike="noStrike" cap="none" normalizeH="0" baseline="0" dirty="0">
                        <a:ln>
                          <a:noFill/>
                        </a:ln>
                        <a:solidFill>
                          <a:schemeClr val="tx1"/>
                        </a:solidFill>
                        <a:effectLst/>
                        <a:latin typeface="+mj-lt"/>
                        <a:ea typeface="宋体" panose="02010600030101010101" pitchFamily="2" charset="-122"/>
                        <a:cs typeface="Arial" pitchFamily="34" charset="0"/>
                      </a:endParaRPr>
                    </a:p>
                  </a:txBody>
                  <a:tcPr marL="91407" marR="91407" marT="45700" marB="45700" horzOverflow="overflow"/>
                </a:tc>
                <a:tc>
                  <a:txBody>
                    <a:bodyPr/>
                    <a:lstStyle/>
                    <a:p>
                      <a:pPr marL="171450" marR="0" lvl="0" indent="-17145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pPr>
                      <a:r>
                        <a:rPr kumimoji="0" lang="zh-CN" altLang="en-GB" sz="1100" u="none" strike="noStrike" cap="none" normalizeH="0" baseline="0" dirty="0">
                          <a:ln>
                            <a:noFill/>
                          </a:ln>
                          <a:effectLst/>
                          <a:latin typeface="+mj-lt"/>
                        </a:rPr>
                        <a:t>股本总额人民币</a:t>
                      </a:r>
                      <a:r>
                        <a:rPr kumimoji="0" lang="en-GB" altLang="zh-CN" sz="1100" u="none" strike="noStrike" cap="none" normalizeH="0" baseline="0" dirty="0">
                          <a:ln>
                            <a:noFill/>
                          </a:ln>
                          <a:effectLst/>
                          <a:latin typeface="+mj-lt"/>
                        </a:rPr>
                        <a:t>4</a:t>
                      </a:r>
                      <a:r>
                        <a:rPr kumimoji="0" lang="zh-CN" altLang="en-GB" sz="1100" u="none" strike="noStrike" cap="none" normalizeH="0" baseline="0" dirty="0">
                          <a:ln>
                            <a:noFill/>
                          </a:ln>
                          <a:effectLst/>
                          <a:latin typeface="+mj-lt"/>
                        </a:rPr>
                        <a:t>亿元以下：</a:t>
                      </a:r>
                      <a:r>
                        <a:rPr kumimoji="0" lang="en-GB" altLang="zh-CN" sz="1100" u="none" strike="noStrike" cap="none" normalizeH="0" baseline="0" dirty="0">
                          <a:ln>
                            <a:noFill/>
                          </a:ln>
                          <a:effectLst/>
                          <a:latin typeface="+mj-lt"/>
                        </a:rPr>
                        <a:t>25%</a:t>
                      </a:r>
                      <a:r>
                        <a:rPr kumimoji="0" lang="zh-CN" altLang="en-GB" sz="1100" u="none" strike="noStrike" cap="none" normalizeH="0" baseline="0" dirty="0">
                          <a:ln>
                            <a:noFill/>
                          </a:ln>
                          <a:effectLst/>
                          <a:latin typeface="+mj-lt"/>
                        </a:rPr>
                        <a:t>公开发行股份</a:t>
                      </a:r>
                    </a:p>
                    <a:p>
                      <a:pPr marL="171450" marR="0" lvl="0" indent="-171450" algn="l" defTabSz="914400" rtl="0" eaLnBrk="0" fontAlgn="base" latinLnBrk="0" hangingPunct="0">
                        <a:lnSpc>
                          <a:spcPct val="100000"/>
                        </a:lnSpc>
                        <a:spcBef>
                          <a:spcPct val="0"/>
                        </a:spcBef>
                        <a:spcAft>
                          <a:spcPct val="20000"/>
                        </a:spcAft>
                        <a:buClrTx/>
                        <a:buSzPct val="90000"/>
                        <a:buFont typeface="Arial" panose="020B0604020202020204" pitchFamily="34" charset="0"/>
                        <a:buChar char="•"/>
                        <a:tabLst/>
                      </a:pPr>
                      <a:r>
                        <a:rPr kumimoji="0" lang="zh-CN" altLang="en-GB" sz="1100" u="none" strike="noStrike" cap="none" normalizeH="0" baseline="0" dirty="0">
                          <a:ln>
                            <a:noFill/>
                          </a:ln>
                          <a:effectLst/>
                          <a:latin typeface="+mj-lt"/>
                        </a:rPr>
                        <a:t>股本总额人民币</a:t>
                      </a:r>
                      <a:r>
                        <a:rPr kumimoji="0" lang="en-GB" altLang="zh-CN" sz="1100" u="none" strike="noStrike" cap="none" normalizeH="0" baseline="0" dirty="0">
                          <a:ln>
                            <a:noFill/>
                          </a:ln>
                          <a:effectLst/>
                          <a:latin typeface="+mj-lt"/>
                        </a:rPr>
                        <a:t>4</a:t>
                      </a:r>
                      <a:r>
                        <a:rPr kumimoji="0" lang="zh-CN" altLang="en-GB" sz="1100" u="none" strike="noStrike" cap="none" normalizeH="0" baseline="0" dirty="0">
                          <a:ln>
                            <a:noFill/>
                          </a:ln>
                          <a:effectLst/>
                          <a:latin typeface="+mj-lt"/>
                        </a:rPr>
                        <a:t>亿元以上：</a:t>
                      </a:r>
                      <a:r>
                        <a:rPr kumimoji="0" lang="en-GB" altLang="zh-CN" sz="1100" u="none" strike="noStrike" cap="none" normalizeH="0" baseline="0" dirty="0">
                          <a:ln>
                            <a:noFill/>
                          </a:ln>
                          <a:effectLst/>
                          <a:latin typeface="+mj-lt"/>
                        </a:rPr>
                        <a:t>15%</a:t>
                      </a:r>
                      <a:r>
                        <a:rPr kumimoji="0" lang="zh-CN" altLang="en-GB" sz="1100" u="none" strike="noStrike" cap="none" normalizeH="0" baseline="0" dirty="0">
                          <a:ln>
                            <a:noFill/>
                          </a:ln>
                          <a:effectLst/>
                          <a:latin typeface="+mj-lt"/>
                        </a:rPr>
                        <a:t>公开发行股份</a:t>
                      </a:r>
                      <a:endParaRPr kumimoji="0" lang="zh-CN" altLang="en-GB" sz="1100" b="0" i="0" u="none" strike="noStrike" cap="none" normalizeH="0" baseline="0" dirty="0">
                        <a:ln>
                          <a:noFill/>
                        </a:ln>
                        <a:solidFill>
                          <a:schemeClr val="tx1"/>
                        </a:solidFill>
                        <a:effectLst/>
                        <a:latin typeface="+mj-lt"/>
                        <a:ea typeface="宋体" panose="02010600030101010101" pitchFamily="2" charset="-122"/>
                        <a:cs typeface="Arial Unicode MS" pitchFamily="34" charset="-120"/>
                      </a:endParaRPr>
                    </a:p>
                  </a:txBody>
                  <a:tcPr marL="91407" marR="91407" marT="45700" marB="45700" horzOverflow="overflow"/>
                </a:tc>
                <a:tc>
                  <a:txBody>
                    <a:bodyPr/>
                    <a:lstStyle/>
                    <a:p>
                      <a:pPr marL="171450" marR="0" lvl="0" indent="-17145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pPr>
                      <a:r>
                        <a:rPr kumimoji="0" lang="zh-CN" altLang="en-GB" sz="1100" u="none" strike="noStrike" cap="none" normalizeH="0" baseline="0" dirty="0">
                          <a:ln>
                            <a:noFill/>
                          </a:ln>
                          <a:effectLst/>
                          <a:latin typeface="+mj-lt"/>
                        </a:rPr>
                        <a:t>股本总额人民币</a:t>
                      </a:r>
                      <a:r>
                        <a:rPr kumimoji="0" lang="en-GB" altLang="zh-CN" sz="1100" u="none" strike="noStrike" cap="none" normalizeH="0" baseline="0" dirty="0">
                          <a:ln>
                            <a:noFill/>
                          </a:ln>
                          <a:effectLst/>
                          <a:latin typeface="+mj-lt"/>
                        </a:rPr>
                        <a:t>4</a:t>
                      </a:r>
                      <a:r>
                        <a:rPr kumimoji="0" lang="zh-CN" altLang="en-GB" sz="1100" u="none" strike="noStrike" cap="none" normalizeH="0" baseline="0" dirty="0">
                          <a:ln>
                            <a:noFill/>
                          </a:ln>
                          <a:effectLst/>
                          <a:latin typeface="+mj-lt"/>
                        </a:rPr>
                        <a:t>亿元以下：</a:t>
                      </a:r>
                      <a:r>
                        <a:rPr kumimoji="0" lang="en-GB" altLang="zh-CN" sz="1100" u="none" strike="noStrike" cap="none" normalizeH="0" baseline="0" dirty="0">
                          <a:ln>
                            <a:noFill/>
                          </a:ln>
                          <a:effectLst/>
                          <a:latin typeface="+mj-lt"/>
                        </a:rPr>
                        <a:t>25%</a:t>
                      </a:r>
                      <a:r>
                        <a:rPr kumimoji="0" lang="zh-CN" altLang="en-GB" sz="1100" u="none" strike="noStrike" cap="none" normalizeH="0" baseline="0" dirty="0">
                          <a:ln>
                            <a:noFill/>
                          </a:ln>
                          <a:effectLst/>
                          <a:latin typeface="+mj-lt"/>
                        </a:rPr>
                        <a:t>公开发行股份</a:t>
                      </a:r>
                    </a:p>
                    <a:p>
                      <a:pPr marL="171450" marR="0" lvl="0" indent="-171450" algn="l" defTabSz="914400" rtl="0" eaLnBrk="0" fontAlgn="base" latinLnBrk="0" hangingPunct="0">
                        <a:lnSpc>
                          <a:spcPct val="100000"/>
                        </a:lnSpc>
                        <a:spcBef>
                          <a:spcPct val="0"/>
                        </a:spcBef>
                        <a:spcAft>
                          <a:spcPct val="20000"/>
                        </a:spcAft>
                        <a:buClrTx/>
                        <a:buSzPct val="90000"/>
                        <a:buFont typeface="Arial" panose="020B0604020202020204" pitchFamily="34" charset="0"/>
                        <a:buChar char="•"/>
                        <a:tabLst/>
                      </a:pPr>
                      <a:r>
                        <a:rPr kumimoji="0" lang="zh-CN" altLang="en-GB" sz="1100" u="none" strike="noStrike" cap="none" normalizeH="0" baseline="0" dirty="0">
                          <a:ln>
                            <a:noFill/>
                          </a:ln>
                          <a:effectLst/>
                          <a:latin typeface="+mj-lt"/>
                        </a:rPr>
                        <a:t>股本总额人民币</a:t>
                      </a:r>
                      <a:r>
                        <a:rPr kumimoji="0" lang="en-GB" altLang="zh-CN" sz="1100" u="none" strike="noStrike" cap="none" normalizeH="0" baseline="0" dirty="0">
                          <a:ln>
                            <a:noFill/>
                          </a:ln>
                          <a:effectLst/>
                          <a:latin typeface="+mj-lt"/>
                        </a:rPr>
                        <a:t>4</a:t>
                      </a:r>
                      <a:r>
                        <a:rPr kumimoji="0" lang="zh-CN" altLang="en-GB" sz="1100" u="none" strike="noStrike" cap="none" normalizeH="0" baseline="0" dirty="0">
                          <a:ln>
                            <a:noFill/>
                          </a:ln>
                          <a:effectLst/>
                          <a:latin typeface="+mj-lt"/>
                        </a:rPr>
                        <a:t>亿元以上：</a:t>
                      </a:r>
                      <a:r>
                        <a:rPr kumimoji="0" lang="en-GB" altLang="zh-CN" sz="1100" u="none" strike="noStrike" cap="none" normalizeH="0" baseline="0" dirty="0">
                          <a:ln>
                            <a:noFill/>
                          </a:ln>
                          <a:effectLst/>
                          <a:latin typeface="+mj-lt"/>
                        </a:rPr>
                        <a:t>15%</a:t>
                      </a:r>
                      <a:r>
                        <a:rPr kumimoji="0" lang="zh-CN" altLang="en-GB" sz="1100" u="none" strike="noStrike" cap="none" normalizeH="0" baseline="0" dirty="0">
                          <a:ln>
                            <a:noFill/>
                          </a:ln>
                          <a:effectLst/>
                          <a:latin typeface="+mj-lt"/>
                        </a:rPr>
                        <a:t>公开发行股份</a:t>
                      </a:r>
                      <a:endParaRPr kumimoji="0" lang="zh-CN" altLang="en-GB" sz="1100" b="0" i="0" u="none" strike="noStrike" cap="none" normalizeH="0" baseline="0" dirty="0">
                        <a:ln>
                          <a:noFill/>
                        </a:ln>
                        <a:solidFill>
                          <a:schemeClr val="tx1"/>
                        </a:solidFill>
                        <a:effectLst/>
                        <a:latin typeface="+mj-lt"/>
                        <a:ea typeface="宋体" panose="02010600030101010101" pitchFamily="2" charset="-122"/>
                        <a:cs typeface="Arial" pitchFamily="34" charset="0"/>
                      </a:endParaRPr>
                    </a:p>
                  </a:txBody>
                  <a:tcPr marL="91407" marR="91407" marT="45700" marB="45700" horzOverflow="overflow"/>
                </a:tc>
                <a:extLst>
                  <a:ext uri="{0D108BD9-81ED-4DB2-BD59-A6C34878D82A}">
                    <a16:rowId xmlns:a16="http://schemas.microsoft.com/office/drawing/2014/main" xmlns="" val="10002"/>
                  </a:ext>
                </a:extLst>
              </a:tr>
            </a:tbl>
          </a:graphicData>
        </a:graphic>
      </p:graphicFrame>
      <p:sp>
        <p:nvSpPr>
          <p:cNvPr id="4" name="Slide Number Placeholder 3"/>
          <p:cNvSpPr>
            <a:spLocks noGrp="1"/>
          </p:cNvSpPr>
          <p:nvPr>
            <p:ph type="sldNum" sz="quarter" idx="4"/>
          </p:nvPr>
        </p:nvSpPr>
        <p:spPr/>
        <p:txBody>
          <a:bodyPr/>
          <a:lstStyle/>
          <a:p>
            <a:fld id="{9EBD5762-3BDC-484D-9503-7EA6D5A9A8CE}" type="slidenum">
              <a:rPr lang="en-US" smtClean="0">
                <a:solidFill>
                  <a:srgbClr val="000000"/>
                </a:solidFill>
                <a:latin typeface="+mj-lt"/>
              </a:rPr>
              <a:pPr/>
              <a:t>23</a:t>
            </a:fld>
            <a:endParaRPr lang="en-US">
              <a:solidFill>
                <a:srgbClr val="000000"/>
              </a:solidFill>
              <a:latin typeface="+mj-lt"/>
            </a:endParaRPr>
          </a:p>
        </p:txBody>
      </p:sp>
    </p:spTree>
    <p:extLst>
      <p:ext uri="{BB962C8B-B14F-4D97-AF65-F5344CB8AC3E}">
        <p14:creationId xmlns:p14="http://schemas.microsoft.com/office/powerpoint/2010/main" val="4908242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510952"/>
          </a:xfrm>
        </p:spPr>
        <p:txBody>
          <a:bodyPr vert="horz" lIns="0" tIns="0" rIns="0" bIns="0" rtlCol="0" anchor="t" anchorCtr="0">
            <a:noAutofit/>
          </a:bodyPr>
          <a:lstStyle/>
          <a:p>
            <a:r>
              <a:rPr lang="zh-CN" altLang="en-US" i="0" dirty="0">
                <a:ea typeface="宋体" panose="02010600030101010101" pitchFamily="2" charset="-122"/>
              </a:rPr>
              <a:t>港股和</a:t>
            </a:r>
            <a:r>
              <a:rPr lang="en-US" altLang="zh-CN" i="0" dirty="0"/>
              <a:t>A</a:t>
            </a:r>
            <a:r>
              <a:rPr lang="zh-CN" altLang="en-US" i="0" dirty="0">
                <a:ea typeface="宋体" panose="02010600030101010101" pitchFamily="2" charset="-122"/>
              </a:rPr>
              <a:t>股的上市规则比较</a:t>
            </a:r>
            <a:r>
              <a:rPr lang="en-US" altLang="zh-CN" sz="4000" dirty="0"/>
              <a:t/>
            </a:r>
            <a:br>
              <a:rPr lang="en-US" altLang="zh-CN" sz="4000" dirty="0"/>
            </a:br>
            <a:endParaRPr lang="en-GB" altLang="en-US" sz="3200" i="0" dirty="0">
              <a:ea typeface="宋体" panose="02010600030101010101" pitchFamily="2" charset="-122"/>
            </a:endParaRPr>
          </a:p>
        </p:txBody>
      </p:sp>
      <p:cxnSp>
        <p:nvCxnSpPr>
          <p:cNvPr id="34" name="Shape 3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3" name="Slide Number Placeholder 42"/>
          <p:cNvSpPr>
            <a:spLocks noGrp="1"/>
          </p:cNvSpPr>
          <p:nvPr>
            <p:ph type="sldNum" sz="quarter" idx="4"/>
          </p:nvPr>
        </p:nvSpPr>
        <p:spPr/>
        <p:txBody>
          <a:bodyPr/>
          <a:lstStyle/>
          <a:p>
            <a:fld id="{9EBD5762-3BDC-484D-9503-7EA6D5A9A8CE}" type="slidenum">
              <a:rPr lang="en-US" smtClean="0">
                <a:solidFill>
                  <a:srgbClr val="000000"/>
                </a:solidFill>
                <a:latin typeface="+mj-lt"/>
                <a:ea typeface="宋体" panose="02010600030101010101" pitchFamily="2" charset="-122"/>
              </a:rPr>
              <a:pPr/>
              <a:t>24</a:t>
            </a:fld>
            <a:endParaRPr lang="en-US" dirty="0">
              <a:solidFill>
                <a:srgbClr val="000000"/>
              </a:solidFill>
              <a:latin typeface="+mj-lt"/>
              <a:ea typeface="宋体" panose="02010600030101010101" pitchFamily="2" charset="-122"/>
            </a:endParaRPr>
          </a:p>
        </p:txBody>
      </p:sp>
      <p:graphicFrame>
        <p:nvGraphicFramePr>
          <p:cNvPr id="6" name="Group 37"/>
          <p:cNvGraphicFramePr>
            <a:graphicFrameLocks noGrp="1"/>
          </p:cNvGraphicFramePr>
          <p:nvPr>
            <p:extLst>
              <p:ext uri="{D42A27DB-BD31-4B8C-83A1-F6EECF244321}">
                <p14:modId xmlns:p14="http://schemas.microsoft.com/office/powerpoint/2010/main" val="1996807575"/>
              </p:ext>
            </p:extLst>
          </p:nvPr>
        </p:nvGraphicFramePr>
        <p:xfrm>
          <a:off x="395536" y="1268760"/>
          <a:ext cx="8496944" cy="3096344"/>
        </p:xfrm>
        <a:graphic>
          <a:graphicData uri="http://schemas.openxmlformats.org/drawingml/2006/table">
            <a:tbl>
              <a:tblPr firstRow="1" firstCol="1">
                <a:tableStyleId>{5C22544A-7EE6-4342-B048-85BDC9FD1C3A}</a:tableStyleId>
              </a:tblPr>
              <a:tblGrid>
                <a:gridCol w="720080">
                  <a:extLst>
                    <a:ext uri="{9D8B030D-6E8A-4147-A177-3AD203B41FA5}">
                      <a16:colId xmlns:a16="http://schemas.microsoft.com/office/drawing/2014/main" xmlns="" val="20000"/>
                    </a:ext>
                  </a:extLst>
                </a:gridCol>
                <a:gridCol w="2016224">
                  <a:extLst>
                    <a:ext uri="{9D8B030D-6E8A-4147-A177-3AD203B41FA5}">
                      <a16:colId xmlns:a16="http://schemas.microsoft.com/office/drawing/2014/main" xmlns="" val="20001"/>
                    </a:ext>
                  </a:extLst>
                </a:gridCol>
                <a:gridCol w="1944216">
                  <a:extLst>
                    <a:ext uri="{9D8B030D-6E8A-4147-A177-3AD203B41FA5}">
                      <a16:colId xmlns:a16="http://schemas.microsoft.com/office/drawing/2014/main" xmlns="" val="20002"/>
                    </a:ext>
                  </a:extLst>
                </a:gridCol>
                <a:gridCol w="1656184">
                  <a:extLst>
                    <a:ext uri="{9D8B030D-6E8A-4147-A177-3AD203B41FA5}">
                      <a16:colId xmlns:a16="http://schemas.microsoft.com/office/drawing/2014/main" xmlns="" val="20003"/>
                    </a:ext>
                  </a:extLst>
                </a:gridCol>
                <a:gridCol w="2160240">
                  <a:extLst>
                    <a:ext uri="{9D8B030D-6E8A-4147-A177-3AD203B41FA5}">
                      <a16:colId xmlns:a16="http://schemas.microsoft.com/office/drawing/2014/main" xmlns="" val="20004"/>
                    </a:ext>
                  </a:extLst>
                </a:gridCol>
              </a:tblGrid>
              <a:tr h="360040">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endParaRPr kumimoji="0" lang="zh-TW" altLang="zh-TW" sz="1400" b="1" u="none" strike="noStrike" kern="1200" cap="none" normalizeH="0" baseline="0" dirty="0">
                        <a:ln>
                          <a:noFill/>
                        </a:ln>
                        <a:solidFill>
                          <a:schemeClr val="lt1"/>
                        </a:solidFill>
                        <a:effectLst/>
                        <a:latin typeface="+mj-lt"/>
                        <a:ea typeface="+mn-ea"/>
                        <a:cs typeface="+mn-cs"/>
                      </a:endParaRPr>
                    </a:p>
                  </a:txBody>
                  <a:tcPr marL="91407" marR="91407" marT="45700" marB="45700" anchor="ctr"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zh-CN" altLang="en-GB" sz="1400" b="1" u="none" strike="noStrike" kern="1200" cap="none" normalizeH="0" baseline="0" dirty="0">
                          <a:ln>
                            <a:noFill/>
                          </a:ln>
                          <a:solidFill>
                            <a:schemeClr val="lt1"/>
                          </a:solidFill>
                          <a:effectLst/>
                          <a:latin typeface="+mj-lt"/>
                          <a:ea typeface="+mn-ea"/>
                          <a:cs typeface="+mn-cs"/>
                        </a:rPr>
                        <a:t>香港主板</a:t>
                      </a:r>
                    </a:p>
                  </a:txBody>
                  <a:tcPr marL="91407" marR="91407" marT="45700" marB="45700" anchor="ctr"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zh-CN" altLang="en-GB" sz="1400" b="1" u="none" strike="noStrike" kern="1200" cap="none" normalizeH="0" baseline="0" dirty="0">
                          <a:ln>
                            <a:noFill/>
                          </a:ln>
                          <a:solidFill>
                            <a:schemeClr val="lt1"/>
                          </a:solidFill>
                          <a:effectLst/>
                          <a:latin typeface="+mj-lt"/>
                          <a:ea typeface="+mn-ea"/>
                          <a:cs typeface="+mn-cs"/>
                        </a:rPr>
                        <a:t>香港创业板</a:t>
                      </a:r>
                    </a:p>
                  </a:txBody>
                  <a:tcPr marL="91407" marR="91407" marT="45700" marB="45700" anchor="ctr"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en-GB" altLang="zh-CN" sz="1400" b="1" u="none" strike="noStrike" kern="1200" cap="none" normalizeH="0" baseline="0" dirty="0">
                          <a:ln>
                            <a:noFill/>
                          </a:ln>
                          <a:solidFill>
                            <a:schemeClr val="lt1"/>
                          </a:solidFill>
                          <a:effectLst/>
                          <a:latin typeface="+mj-lt"/>
                          <a:ea typeface="+mn-ea"/>
                          <a:cs typeface="+mn-cs"/>
                        </a:rPr>
                        <a:t>A</a:t>
                      </a:r>
                      <a:r>
                        <a:rPr kumimoji="0" lang="zh-CN" altLang="en-GB" sz="1400" b="1" u="none" strike="noStrike" kern="1200" cap="none" normalizeH="0" baseline="0" dirty="0">
                          <a:ln>
                            <a:noFill/>
                          </a:ln>
                          <a:solidFill>
                            <a:schemeClr val="lt1"/>
                          </a:solidFill>
                          <a:effectLst/>
                          <a:latin typeface="+mj-lt"/>
                          <a:ea typeface="+mn-ea"/>
                          <a:cs typeface="+mn-cs"/>
                        </a:rPr>
                        <a:t>股主板及中小板</a:t>
                      </a:r>
                    </a:p>
                  </a:txBody>
                  <a:tcPr marL="91407" marR="91407" marT="45700" marB="45700" anchor="ctr"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en-US" altLang="zh-CN" sz="1400" b="1" u="none" strike="noStrike" kern="1200" cap="none" normalizeH="0" baseline="0" dirty="0">
                          <a:ln>
                            <a:noFill/>
                          </a:ln>
                          <a:solidFill>
                            <a:schemeClr val="lt1"/>
                          </a:solidFill>
                          <a:effectLst/>
                          <a:latin typeface="+mj-lt"/>
                          <a:ea typeface="+mn-ea"/>
                          <a:cs typeface="+mn-cs"/>
                        </a:rPr>
                        <a:t>A</a:t>
                      </a:r>
                      <a:r>
                        <a:rPr kumimoji="0" lang="zh-CN" altLang="en-US" sz="1400" b="1" u="none" strike="noStrike" kern="1200" cap="none" normalizeH="0" baseline="0" dirty="0">
                          <a:ln>
                            <a:noFill/>
                          </a:ln>
                          <a:solidFill>
                            <a:schemeClr val="lt1"/>
                          </a:solidFill>
                          <a:effectLst/>
                          <a:latin typeface="+mj-lt"/>
                          <a:ea typeface="+mn-ea"/>
                          <a:cs typeface="+mn-cs"/>
                        </a:rPr>
                        <a:t>股</a:t>
                      </a:r>
                      <a:r>
                        <a:rPr kumimoji="0" lang="zh-CN" altLang="en-GB" sz="1400" b="1" u="none" strike="noStrike" kern="1200" cap="none" normalizeH="0" baseline="0" dirty="0">
                          <a:ln>
                            <a:noFill/>
                          </a:ln>
                          <a:solidFill>
                            <a:schemeClr val="lt1"/>
                          </a:solidFill>
                          <a:effectLst/>
                          <a:latin typeface="+mj-lt"/>
                          <a:ea typeface="+mn-ea"/>
                          <a:cs typeface="+mn-cs"/>
                        </a:rPr>
                        <a:t>创业板</a:t>
                      </a:r>
                    </a:p>
                  </a:txBody>
                  <a:tcPr marL="91407" marR="91407" marT="45700" marB="45700" anchor="ctr" horzOverflow="overflow"/>
                </a:tc>
                <a:extLst>
                  <a:ext uri="{0D108BD9-81ED-4DB2-BD59-A6C34878D82A}">
                    <a16:rowId xmlns:a16="http://schemas.microsoft.com/office/drawing/2014/main" xmlns="" val="10000"/>
                  </a:ext>
                </a:extLst>
              </a:tr>
              <a:tr h="1679893">
                <a:tc>
                  <a:txBody>
                    <a:bodyPr/>
                    <a:lstStyle/>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0"/>
                        <a:buNone/>
                        <a:tabLst/>
                      </a:pPr>
                      <a:endParaRPr kumimoji="0" lang="en-US" altLang="zh-CN" sz="1400" u="none" strike="noStrike" cap="none" normalizeH="0" baseline="0" dirty="0">
                        <a:ln>
                          <a:noFill/>
                        </a:ln>
                        <a:effectLst/>
                        <a:latin typeface="+mj-lt"/>
                      </a:endParaRPr>
                    </a:p>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0"/>
                        <a:buNone/>
                        <a:tabLst/>
                      </a:pPr>
                      <a:endParaRPr kumimoji="0" lang="en-US" altLang="zh-CN" sz="1400" u="none" strike="noStrike" cap="none" normalizeH="0" baseline="0" dirty="0">
                        <a:ln>
                          <a:noFill/>
                        </a:ln>
                        <a:effectLst/>
                        <a:latin typeface="+mj-lt"/>
                      </a:endParaRPr>
                    </a:p>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0"/>
                        <a:buNone/>
                        <a:tabLst/>
                      </a:pPr>
                      <a:r>
                        <a:rPr kumimoji="0" lang="zh-CN" altLang="en-GB" sz="1400" u="none" strike="noStrike" cap="none" normalizeH="0" baseline="0" dirty="0">
                          <a:ln>
                            <a:noFill/>
                          </a:ln>
                          <a:effectLst/>
                          <a:latin typeface="+mj-lt"/>
                        </a:rPr>
                        <a:t>公司治理</a:t>
                      </a:r>
                      <a:endParaRPr kumimoji="0" lang="zh-CN" altLang="en-GB" sz="1400" b="1" i="0" u="none" strike="noStrike" cap="none" normalizeH="0" baseline="0" dirty="0">
                        <a:ln>
                          <a:noFill/>
                        </a:ln>
                        <a:solidFill>
                          <a:schemeClr val="tx2"/>
                        </a:solidFill>
                        <a:effectLst/>
                        <a:latin typeface="+mj-lt"/>
                        <a:ea typeface="SimSun" pitchFamily="2" charset="-122"/>
                        <a:cs typeface="Arial" pitchFamily="34" charset="0"/>
                      </a:endParaRPr>
                    </a:p>
                  </a:txBody>
                  <a:tcPr marL="91407" marR="91407" marT="45700" marB="45700" horzOverflow="overflow"/>
                </a:tc>
                <a:tc>
                  <a:txBody>
                    <a:bodyPr/>
                    <a:lstStyle/>
                    <a:p>
                      <a:pPr marL="171450" marR="0" lvl="0" indent="-17145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pPr>
                      <a:r>
                        <a:rPr kumimoji="0" lang="zh-CN" altLang="en-GB" sz="1100" u="none" strike="noStrike" cap="none" normalizeH="0" baseline="0" dirty="0">
                          <a:ln>
                            <a:noFill/>
                          </a:ln>
                          <a:effectLst/>
                          <a:latin typeface="+mj-lt"/>
                        </a:rPr>
                        <a:t>一名公司秘书</a:t>
                      </a:r>
                    </a:p>
                    <a:p>
                      <a:pPr marL="171450" marR="0" lvl="0" indent="-171450" algn="l" defTabSz="914400" rtl="0" eaLnBrk="0" fontAlgn="base" latinLnBrk="0" hangingPunct="0">
                        <a:lnSpc>
                          <a:spcPct val="100000"/>
                        </a:lnSpc>
                        <a:spcBef>
                          <a:spcPct val="0"/>
                        </a:spcBef>
                        <a:spcAft>
                          <a:spcPct val="20000"/>
                        </a:spcAft>
                        <a:buClrTx/>
                        <a:buSzPct val="90000"/>
                        <a:buFont typeface="Arial" panose="020B0604020202020204" pitchFamily="34" charset="0"/>
                        <a:buChar char="•"/>
                        <a:tabLst/>
                      </a:pPr>
                      <a:r>
                        <a:rPr kumimoji="0" lang="zh-CN" altLang="en-GB" sz="1100" u="none" strike="noStrike" cap="none" normalizeH="0" baseline="0" dirty="0">
                          <a:ln>
                            <a:noFill/>
                          </a:ln>
                          <a:effectLst/>
                          <a:latin typeface="+mj-lt"/>
                        </a:rPr>
                        <a:t>三名独立非执行董事</a:t>
                      </a:r>
                      <a:r>
                        <a:rPr kumimoji="0" lang="en-GB" altLang="zh-CN" sz="1100" u="none" strike="noStrike" cap="none" normalizeH="0" baseline="0" dirty="0">
                          <a:ln>
                            <a:noFill/>
                          </a:ln>
                          <a:effectLst/>
                          <a:latin typeface="+mj-lt"/>
                        </a:rPr>
                        <a:t>(</a:t>
                      </a:r>
                      <a:r>
                        <a:rPr kumimoji="0" lang="zh-CN" altLang="en-GB" sz="1100" u="none" strike="noStrike" cap="none" normalizeH="0" baseline="0" dirty="0">
                          <a:ln>
                            <a:noFill/>
                          </a:ln>
                          <a:effectLst/>
                          <a:latin typeface="+mj-lt"/>
                        </a:rPr>
                        <a:t>其中一名需具有适当专业资格或会计相关或财务管理知识</a:t>
                      </a:r>
                      <a:r>
                        <a:rPr kumimoji="0" lang="en-GB" altLang="zh-CN" sz="1100" u="none" strike="noStrike" cap="none" normalizeH="0" baseline="0" dirty="0">
                          <a:ln>
                            <a:noFill/>
                          </a:ln>
                          <a:effectLst/>
                          <a:latin typeface="+mj-lt"/>
                        </a:rPr>
                        <a:t>)</a:t>
                      </a:r>
                    </a:p>
                    <a:p>
                      <a:pPr marL="171450" marR="0" lvl="0" indent="-171450" algn="l" defTabSz="914400" rtl="0" eaLnBrk="0" fontAlgn="base" latinLnBrk="0" hangingPunct="0">
                        <a:lnSpc>
                          <a:spcPct val="100000"/>
                        </a:lnSpc>
                        <a:spcBef>
                          <a:spcPct val="0"/>
                        </a:spcBef>
                        <a:spcAft>
                          <a:spcPct val="20000"/>
                        </a:spcAft>
                        <a:buClrTx/>
                        <a:buSzPct val="90000"/>
                        <a:buFont typeface="Arial" panose="020B0604020202020204" pitchFamily="34" charset="0"/>
                        <a:buChar char="•"/>
                        <a:tabLst/>
                      </a:pPr>
                      <a:r>
                        <a:rPr kumimoji="0" lang="zh-CN" altLang="en-GB" sz="1100" u="none" strike="noStrike" cap="none" normalizeH="0" baseline="0" dirty="0">
                          <a:ln>
                            <a:noFill/>
                          </a:ln>
                          <a:effectLst/>
                          <a:latin typeface="+mj-lt"/>
                        </a:rPr>
                        <a:t>成立审核委员会</a:t>
                      </a:r>
                      <a:endParaRPr kumimoji="0" lang="zh-CN" altLang="en-GB" sz="1100" b="0" i="0" u="none" strike="noStrike" cap="none" normalizeH="0" baseline="0" dirty="0">
                        <a:ln>
                          <a:noFill/>
                        </a:ln>
                        <a:solidFill>
                          <a:schemeClr val="tx1"/>
                        </a:solidFill>
                        <a:effectLst/>
                        <a:latin typeface="+mj-lt"/>
                        <a:ea typeface="宋体" panose="02010600030101010101" pitchFamily="2" charset="-122"/>
                        <a:cs typeface="Arial Unicode MS" pitchFamily="34" charset="-120"/>
                      </a:endParaRPr>
                    </a:p>
                  </a:txBody>
                  <a:tcPr marL="91407" marR="91407" marT="45700" marB="45700" horzOverflow="overflow"/>
                </a:tc>
                <a:tc>
                  <a:txBody>
                    <a:bodyPr/>
                    <a:lstStyle/>
                    <a:p>
                      <a:pPr marL="171450" marR="0" lvl="0" indent="-17145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pPr>
                      <a:r>
                        <a:rPr kumimoji="0" lang="zh-CN" altLang="en-GB" sz="1100" u="none" strike="noStrike" cap="none" normalizeH="0" baseline="0" dirty="0">
                          <a:ln>
                            <a:noFill/>
                          </a:ln>
                          <a:effectLst/>
                          <a:latin typeface="+mj-lt"/>
                        </a:rPr>
                        <a:t>一名公司秘书及一名执行董事为监察主任</a:t>
                      </a:r>
                    </a:p>
                    <a:p>
                      <a:pPr marL="171450" marR="0" lvl="0" indent="-171450" algn="l" defTabSz="914400" rtl="0" eaLnBrk="0" fontAlgn="base" latinLnBrk="0" hangingPunct="0">
                        <a:lnSpc>
                          <a:spcPct val="100000"/>
                        </a:lnSpc>
                        <a:spcBef>
                          <a:spcPct val="0"/>
                        </a:spcBef>
                        <a:spcAft>
                          <a:spcPct val="20000"/>
                        </a:spcAft>
                        <a:buClrTx/>
                        <a:buSzPct val="90000"/>
                        <a:buFont typeface="Arial" panose="020B0604020202020204" pitchFamily="34" charset="0"/>
                        <a:buChar char="•"/>
                        <a:tabLst/>
                      </a:pPr>
                      <a:r>
                        <a:rPr kumimoji="0" lang="zh-CN" altLang="en-GB" sz="1100" u="none" strike="noStrike" cap="none" normalizeH="0" baseline="0" dirty="0">
                          <a:ln>
                            <a:noFill/>
                          </a:ln>
                          <a:effectLst/>
                          <a:latin typeface="+mj-lt"/>
                        </a:rPr>
                        <a:t>三名独立非执行董事</a:t>
                      </a:r>
                      <a:r>
                        <a:rPr kumimoji="0" lang="en-GB" altLang="zh-CN" sz="1100" u="none" strike="noStrike" cap="none" normalizeH="0" baseline="0" dirty="0">
                          <a:ln>
                            <a:noFill/>
                          </a:ln>
                          <a:effectLst/>
                          <a:latin typeface="+mj-lt"/>
                        </a:rPr>
                        <a:t>(</a:t>
                      </a:r>
                      <a:r>
                        <a:rPr kumimoji="0" lang="zh-CN" altLang="en-GB" sz="1100" u="none" strike="noStrike" cap="none" normalizeH="0" baseline="0" dirty="0">
                          <a:ln>
                            <a:noFill/>
                          </a:ln>
                          <a:effectLst/>
                          <a:latin typeface="+mj-lt"/>
                        </a:rPr>
                        <a:t>其中一名需具有适当专业资格或会计相关或财务管理知识</a:t>
                      </a:r>
                      <a:r>
                        <a:rPr kumimoji="0" lang="en-GB" altLang="zh-CN" sz="1100" u="none" strike="noStrike" cap="none" normalizeH="0" baseline="0" dirty="0">
                          <a:ln>
                            <a:noFill/>
                          </a:ln>
                          <a:effectLst/>
                          <a:latin typeface="+mj-lt"/>
                        </a:rPr>
                        <a:t>)</a:t>
                      </a:r>
                    </a:p>
                    <a:p>
                      <a:pPr marL="171450" marR="0" lvl="0" indent="-171450" algn="l" defTabSz="914400" rtl="0" eaLnBrk="0" fontAlgn="base" latinLnBrk="0" hangingPunct="0">
                        <a:lnSpc>
                          <a:spcPct val="100000"/>
                        </a:lnSpc>
                        <a:spcBef>
                          <a:spcPct val="0"/>
                        </a:spcBef>
                        <a:spcAft>
                          <a:spcPct val="20000"/>
                        </a:spcAft>
                        <a:buClrTx/>
                        <a:buSzPct val="90000"/>
                        <a:buFont typeface="Arial" panose="020B0604020202020204" pitchFamily="34" charset="0"/>
                        <a:buChar char="•"/>
                        <a:tabLst/>
                      </a:pPr>
                      <a:r>
                        <a:rPr kumimoji="0" lang="zh-CN" altLang="en-GB" sz="1100" u="none" strike="noStrike" cap="none" normalizeH="0" baseline="0" dirty="0">
                          <a:ln>
                            <a:noFill/>
                          </a:ln>
                          <a:effectLst/>
                          <a:latin typeface="+mj-lt"/>
                        </a:rPr>
                        <a:t>成立审核委员会</a:t>
                      </a:r>
                      <a:endParaRPr kumimoji="0" lang="zh-CN" altLang="en-GB" sz="1100" b="0" i="0" u="none" strike="noStrike" cap="none" normalizeH="0" baseline="0" dirty="0">
                        <a:ln>
                          <a:noFill/>
                        </a:ln>
                        <a:solidFill>
                          <a:schemeClr val="tx1"/>
                        </a:solidFill>
                        <a:effectLst/>
                        <a:latin typeface="+mj-lt"/>
                        <a:ea typeface="宋体" panose="02010600030101010101" pitchFamily="2" charset="-122"/>
                        <a:cs typeface="Arial Unicode MS" pitchFamily="34" charset="-120"/>
                      </a:endParaRPr>
                    </a:p>
                  </a:txBody>
                  <a:tcPr marL="91407" marR="91407" marT="45700" marB="45700" horzOverflow="overflow"/>
                </a:tc>
                <a:tc>
                  <a:txBody>
                    <a:bodyPr/>
                    <a:lstStyle/>
                    <a:p>
                      <a:pPr marL="171450" marR="0" lvl="0" indent="-17145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pPr>
                      <a:r>
                        <a:rPr kumimoji="0" lang="zh-CN" altLang="en-GB" sz="1100" u="none" strike="noStrike" cap="none" normalizeH="0" baseline="0" dirty="0">
                          <a:ln>
                            <a:noFill/>
                          </a:ln>
                          <a:effectLst/>
                          <a:latin typeface="+mj-lt"/>
                        </a:rPr>
                        <a:t>发行人具有完善的公司治理结构，依法建立健全股东大会、董事会、监事会以及独立董事、董事会秘书、审计委员会制度</a:t>
                      </a:r>
                      <a:r>
                        <a:rPr kumimoji="0" lang="en-GB" altLang="zh-CN" sz="1100" u="none" strike="noStrike" cap="none" normalizeH="0" baseline="0" dirty="0">
                          <a:ln>
                            <a:noFill/>
                          </a:ln>
                          <a:effectLst/>
                          <a:latin typeface="+mj-lt"/>
                        </a:rPr>
                        <a:t>,</a:t>
                      </a:r>
                      <a:r>
                        <a:rPr kumimoji="0" lang="zh-CN" altLang="en-GB" sz="1100" u="none" strike="noStrike" cap="none" normalizeH="0" baseline="0" dirty="0">
                          <a:ln>
                            <a:noFill/>
                          </a:ln>
                          <a:effectLst/>
                          <a:latin typeface="+mj-lt"/>
                        </a:rPr>
                        <a:t>相关机构和人员能够依法履行职责，其中一名独立董事需要会计专业相关要求。</a:t>
                      </a:r>
                      <a:endParaRPr kumimoji="0" lang="zh-CN" altLang="en-GB" sz="1100" b="0" i="0" u="none" strike="noStrike" cap="none" normalizeH="0" baseline="0" dirty="0">
                        <a:ln>
                          <a:noFill/>
                        </a:ln>
                        <a:solidFill>
                          <a:schemeClr val="tx1"/>
                        </a:solidFill>
                        <a:effectLst/>
                        <a:latin typeface="+mj-lt"/>
                        <a:ea typeface="宋体" panose="02010600030101010101" pitchFamily="2" charset="-122"/>
                        <a:cs typeface="Arial" pitchFamily="34" charset="0"/>
                      </a:endParaRPr>
                    </a:p>
                  </a:txBody>
                  <a:tcPr marL="91407" marR="91407" marT="45700" marB="45700" horzOverflow="overflow"/>
                </a:tc>
                <a:tc>
                  <a:txBody>
                    <a:bodyPr/>
                    <a:lstStyle/>
                    <a:p>
                      <a:pPr marL="171450" marR="0" lvl="0" indent="-17145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pPr>
                      <a:r>
                        <a:rPr kumimoji="0" lang="zh-CN" altLang="en-GB" sz="1100" u="none" strike="noStrike" cap="none" normalizeH="0" baseline="0" dirty="0">
                          <a:ln>
                            <a:noFill/>
                          </a:ln>
                          <a:effectLst/>
                          <a:latin typeface="+mj-lt"/>
                        </a:rPr>
                        <a:t>发行人具有完善的公司治理结构，依法建立健全股东大会、董事会、监事会以及独立董事、董事会秘书、审计委员会制度</a:t>
                      </a:r>
                      <a:r>
                        <a:rPr kumimoji="0" lang="en-GB" altLang="zh-CN" sz="1100" u="none" strike="noStrike" cap="none" normalizeH="0" baseline="0" dirty="0">
                          <a:ln>
                            <a:noFill/>
                          </a:ln>
                          <a:effectLst/>
                          <a:latin typeface="+mj-lt"/>
                        </a:rPr>
                        <a:t>,</a:t>
                      </a:r>
                      <a:r>
                        <a:rPr kumimoji="0" lang="zh-CN" altLang="en-GB" sz="1100" u="none" strike="noStrike" cap="none" normalizeH="0" baseline="0" dirty="0">
                          <a:ln>
                            <a:noFill/>
                          </a:ln>
                          <a:effectLst/>
                          <a:latin typeface="+mj-lt"/>
                        </a:rPr>
                        <a:t>相关机构和人员能够依法履行职责，其中一名独立董事需要会计专业相关要求。</a:t>
                      </a:r>
                      <a:endParaRPr kumimoji="0" lang="zh-CN" altLang="en-GB" sz="1100" b="0" i="0" u="none" strike="noStrike" cap="none" normalizeH="0" baseline="0" dirty="0">
                        <a:ln>
                          <a:noFill/>
                        </a:ln>
                        <a:solidFill>
                          <a:schemeClr val="tx1"/>
                        </a:solidFill>
                        <a:effectLst/>
                        <a:latin typeface="+mj-lt"/>
                        <a:ea typeface="宋体" panose="02010600030101010101" pitchFamily="2" charset="-122"/>
                        <a:cs typeface="Arial" pitchFamily="34" charset="0"/>
                      </a:endParaRPr>
                    </a:p>
                  </a:txBody>
                  <a:tcPr marL="91407" marR="91407" marT="45700" marB="45700" horzOverflow="overflow"/>
                </a:tc>
                <a:extLst>
                  <a:ext uri="{0D108BD9-81ED-4DB2-BD59-A6C34878D82A}">
                    <a16:rowId xmlns:a16="http://schemas.microsoft.com/office/drawing/2014/main" xmlns="" val="10001"/>
                  </a:ext>
                </a:extLst>
              </a:tr>
              <a:tr h="968504">
                <a:tc>
                  <a:txBody>
                    <a:bodyPr/>
                    <a:lstStyle/>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0"/>
                        <a:buNone/>
                        <a:tabLst/>
                      </a:pPr>
                      <a:endParaRPr kumimoji="0" lang="en-US" altLang="zh-CN" sz="1400" u="none" strike="noStrike" cap="none" normalizeH="0" baseline="0" dirty="0">
                        <a:ln>
                          <a:noFill/>
                        </a:ln>
                        <a:effectLst/>
                        <a:latin typeface="+mj-lt"/>
                      </a:endParaRPr>
                    </a:p>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0"/>
                        <a:buNone/>
                        <a:tabLst/>
                      </a:pPr>
                      <a:r>
                        <a:rPr kumimoji="0" lang="zh-CN" altLang="en-US" sz="1400" u="none" strike="noStrike" cap="none" normalizeH="0" baseline="0" dirty="0">
                          <a:ln>
                            <a:noFill/>
                          </a:ln>
                          <a:effectLst/>
                          <a:latin typeface="+mj-lt"/>
                        </a:rPr>
                        <a:t>资产控制权</a:t>
                      </a:r>
                      <a:endParaRPr kumimoji="0" lang="zh-CN" altLang="en-GB" sz="1400" b="1" i="0" u="none" strike="noStrike" cap="none" normalizeH="0" baseline="0" dirty="0">
                        <a:ln>
                          <a:noFill/>
                        </a:ln>
                        <a:solidFill>
                          <a:schemeClr val="bg1"/>
                        </a:solidFill>
                        <a:effectLst/>
                        <a:latin typeface="+mj-lt"/>
                        <a:ea typeface="SimSun" pitchFamily="2" charset="-122"/>
                        <a:cs typeface="Arial" pitchFamily="34" charset="0"/>
                      </a:endParaRPr>
                    </a:p>
                  </a:txBody>
                  <a:tcPr marL="91407" marR="91407" marT="45700" marB="45700" horzOverflow="overflow"/>
                </a:tc>
                <a:tc>
                  <a:txBody>
                    <a:bodyPr/>
                    <a:lstStyle/>
                    <a:p>
                      <a:pPr marL="171450" marR="0" lvl="0" indent="-171450" algn="l" defTabSz="914400" rtl="0" eaLnBrk="0" fontAlgn="base" latinLnBrk="0" hangingPunct="0">
                        <a:lnSpc>
                          <a:spcPct val="100000"/>
                        </a:lnSpc>
                        <a:spcBef>
                          <a:spcPct val="0"/>
                        </a:spcBef>
                        <a:spcAft>
                          <a:spcPct val="20000"/>
                        </a:spcAft>
                        <a:buClrTx/>
                        <a:buSzPct val="90000"/>
                        <a:buFont typeface="Arial" panose="020B0604020202020204" pitchFamily="34" charset="0"/>
                        <a:buChar char="•"/>
                        <a:tabLst/>
                      </a:pPr>
                      <a:r>
                        <a:rPr kumimoji="0" lang="zh-CN" altLang="en-US" sz="1100" u="none" strike="noStrike" cap="none" normalizeH="0" baseline="0" dirty="0">
                          <a:ln>
                            <a:noFill/>
                          </a:ln>
                          <a:effectLst/>
                          <a:latin typeface="+mj-lt"/>
                        </a:rPr>
                        <a:t>最少最近一个经审计的会计年度内拥有权和控制权维持不变；上市前至少</a:t>
                      </a:r>
                      <a:r>
                        <a:rPr kumimoji="0" lang="en-US" altLang="zh-CN" sz="1100" u="none" strike="noStrike" cap="none" normalizeH="0" baseline="0" dirty="0">
                          <a:ln>
                            <a:noFill/>
                          </a:ln>
                          <a:effectLst/>
                          <a:latin typeface="+mj-lt"/>
                        </a:rPr>
                        <a:t>3</a:t>
                      </a:r>
                      <a:r>
                        <a:rPr kumimoji="0" lang="zh-CN" altLang="en-US" sz="1100" u="none" strike="noStrike" cap="none" normalizeH="0" baseline="0" dirty="0">
                          <a:ln>
                            <a:noFill/>
                          </a:ln>
                          <a:effectLst/>
                          <a:latin typeface="+mj-lt"/>
                        </a:rPr>
                        <a:t>个年度内管理层维持不变</a:t>
                      </a:r>
                      <a:endParaRPr kumimoji="0" lang="zh-CN" altLang="en-US" sz="1100" b="0" i="0" u="none" strike="noStrike" cap="none" normalizeH="0" baseline="0" dirty="0">
                        <a:ln>
                          <a:noFill/>
                        </a:ln>
                        <a:solidFill>
                          <a:schemeClr val="tx1"/>
                        </a:solidFill>
                        <a:effectLst/>
                        <a:latin typeface="+mj-lt"/>
                        <a:ea typeface="宋体" panose="02010600030101010101" pitchFamily="2" charset="-122"/>
                        <a:cs typeface="Arial Unicode MS" pitchFamily="34" charset="-120"/>
                      </a:endParaRPr>
                    </a:p>
                  </a:txBody>
                  <a:tcPr marL="91407" marR="91407" marT="45700" marB="45700" horzOverflow="overflow"/>
                </a:tc>
                <a:tc>
                  <a:txBody>
                    <a:bodyPr/>
                    <a:lstStyle/>
                    <a:p>
                      <a:pPr marL="171450" marR="0" lvl="0" indent="-171450" algn="l" defTabSz="914400" rtl="0" eaLnBrk="0" fontAlgn="base" latinLnBrk="0" hangingPunct="0">
                        <a:lnSpc>
                          <a:spcPct val="100000"/>
                        </a:lnSpc>
                        <a:spcBef>
                          <a:spcPct val="0"/>
                        </a:spcBef>
                        <a:spcAft>
                          <a:spcPct val="20000"/>
                        </a:spcAft>
                        <a:buClrTx/>
                        <a:buSzPct val="90000"/>
                        <a:buFont typeface="Arial" panose="020B0604020202020204" pitchFamily="34" charset="0"/>
                        <a:buChar char="•"/>
                        <a:tabLst/>
                        <a:defRPr/>
                      </a:pPr>
                      <a:r>
                        <a:rPr kumimoji="0" lang="zh-CN" altLang="en-US" sz="1100" u="none" strike="noStrike" cap="none" normalizeH="0" baseline="0" dirty="0">
                          <a:ln>
                            <a:noFill/>
                          </a:ln>
                          <a:effectLst/>
                          <a:latin typeface="+mj-lt"/>
                        </a:rPr>
                        <a:t>最少最近一个经审计的会计年度内拥有权和控制权维持不变；上市前至少</a:t>
                      </a:r>
                      <a:r>
                        <a:rPr kumimoji="0" lang="en-US" altLang="zh-CN" sz="1100" u="none" strike="noStrike" cap="none" normalizeH="0" baseline="0" dirty="0">
                          <a:ln>
                            <a:noFill/>
                          </a:ln>
                          <a:effectLst/>
                          <a:latin typeface="+mj-lt"/>
                        </a:rPr>
                        <a:t>2</a:t>
                      </a:r>
                      <a:r>
                        <a:rPr kumimoji="0" lang="zh-CN" altLang="en-US" sz="1100" u="none" strike="noStrike" cap="none" normalizeH="0" baseline="0" dirty="0">
                          <a:ln>
                            <a:noFill/>
                          </a:ln>
                          <a:effectLst/>
                          <a:latin typeface="+mj-lt"/>
                        </a:rPr>
                        <a:t>个年度内管理层维持不变</a:t>
                      </a:r>
                      <a:endParaRPr kumimoji="0" lang="zh-CN" altLang="en-US" sz="1100" b="0" i="0" u="none" strike="noStrike" cap="none" normalizeH="0" baseline="0" dirty="0">
                        <a:ln>
                          <a:noFill/>
                        </a:ln>
                        <a:solidFill>
                          <a:schemeClr val="tx1"/>
                        </a:solidFill>
                        <a:effectLst/>
                        <a:latin typeface="+mj-lt"/>
                        <a:ea typeface="宋体" panose="02010600030101010101" pitchFamily="2" charset="-122"/>
                        <a:cs typeface="Arial Unicode MS" pitchFamily="34" charset="-120"/>
                      </a:endParaRPr>
                    </a:p>
                  </a:txBody>
                  <a:tcPr marL="91407" marR="91407" marT="45700" marB="45700" horzOverflow="overflow"/>
                </a:tc>
                <a:tc>
                  <a:txBody>
                    <a:bodyPr/>
                    <a:lstStyle/>
                    <a:p>
                      <a:pPr marL="171450" marR="0" lvl="0" indent="-17145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defRPr/>
                      </a:pPr>
                      <a:r>
                        <a:rPr kumimoji="0" lang="zh-CN" altLang="en-US" sz="1100" u="none" strike="noStrike" cap="none" normalizeH="0" baseline="0" dirty="0">
                          <a:ln>
                            <a:noFill/>
                          </a:ln>
                          <a:effectLst/>
                          <a:latin typeface="+mj-lt"/>
                        </a:rPr>
                        <a:t>最近三年内董事，高级管理人员没有重大变化，实际控制人没有变更</a:t>
                      </a:r>
                      <a:endParaRPr kumimoji="0" lang="zh-CN" altLang="en-US" sz="1100" b="0" i="0" u="none" strike="noStrike" cap="none" normalizeH="0" baseline="0" dirty="0">
                        <a:ln>
                          <a:noFill/>
                        </a:ln>
                        <a:solidFill>
                          <a:schemeClr val="tx1"/>
                        </a:solidFill>
                        <a:effectLst/>
                        <a:latin typeface="+mj-lt"/>
                        <a:ea typeface="宋体" panose="02010600030101010101" pitchFamily="2" charset="-122"/>
                        <a:cs typeface="Arial Unicode MS" pitchFamily="34" charset="-120"/>
                      </a:endParaRPr>
                    </a:p>
                  </a:txBody>
                  <a:tcPr marL="91407" marR="91407" marT="45700" marB="45700" horzOverflow="overflow"/>
                </a:tc>
                <a:tc>
                  <a:txBody>
                    <a:bodyPr/>
                    <a:lstStyle/>
                    <a:p>
                      <a:pPr marL="171450" marR="0" lvl="0" indent="-17145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defRPr/>
                      </a:pPr>
                      <a:r>
                        <a:rPr kumimoji="0" lang="zh-CN" altLang="en-US" sz="1100" u="none" strike="noStrike" cap="none" normalizeH="0" baseline="0" dirty="0">
                          <a:ln>
                            <a:noFill/>
                          </a:ln>
                          <a:effectLst/>
                          <a:latin typeface="+mj-lt"/>
                        </a:rPr>
                        <a:t>最近三年内董事，高级管理人员没有重大变化，实际控制人没有变更</a:t>
                      </a:r>
                      <a:endParaRPr kumimoji="0" lang="zh-CN" altLang="en-US" sz="1100" b="0" i="0" u="none" strike="noStrike" cap="none" normalizeH="0" baseline="0" dirty="0">
                        <a:ln>
                          <a:noFill/>
                        </a:ln>
                        <a:solidFill>
                          <a:schemeClr val="tx1"/>
                        </a:solidFill>
                        <a:effectLst/>
                        <a:latin typeface="+mj-lt"/>
                        <a:ea typeface="宋体" panose="02010600030101010101" pitchFamily="2" charset="-122"/>
                        <a:cs typeface="Arial Unicode MS" pitchFamily="34" charset="-120"/>
                      </a:endParaRPr>
                    </a:p>
                  </a:txBody>
                  <a:tcPr marL="91407" marR="91407" marT="45700" marB="45700" horzOverflow="overflow"/>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887094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510952"/>
          </a:xfrm>
        </p:spPr>
        <p:txBody>
          <a:bodyPr vert="horz" lIns="0" tIns="0" rIns="0" bIns="0" rtlCol="0" anchor="t" anchorCtr="0">
            <a:noAutofit/>
          </a:bodyPr>
          <a:lstStyle/>
          <a:p>
            <a:r>
              <a:rPr lang="zh-CN" altLang="en-US" i="0" dirty="0">
                <a:ea typeface="宋体" panose="02010600030101010101" pitchFamily="2" charset="-122"/>
              </a:rPr>
              <a:t>港股和</a:t>
            </a:r>
            <a:r>
              <a:rPr lang="en-US" altLang="zh-CN" i="0" dirty="0"/>
              <a:t>A</a:t>
            </a:r>
            <a:r>
              <a:rPr lang="zh-CN" altLang="en-US" i="0" dirty="0">
                <a:ea typeface="宋体" panose="02010600030101010101" pitchFamily="2" charset="-122"/>
              </a:rPr>
              <a:t>股的上市规则比较</a:t>
            </a:r>
            <a:endParaRPr lang="en-GB" altLang="en-US" i="0" dirty="0">
              <a:ea typeface="宋体" panose="02010600030101010101" pitchFamily="2" charset="-122"/>
            </a:endParaRPr>
          </a:p>
        </p:txBody>
      </p:sp>
      <p:cxnSp>
        <p:nvCxnSpPr>
          <p:cNvPr id="34" name="Shape 3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3" name="Slide Number Placeholder 42"/>
          <p:cNvSpPr>
            <a:spLocks noGrp="1"/>
          </p:cNvSpPr>
          <p:nvPr>
            <p:ph type="sldNum" sz="quarter" idx="4"/>
          </p:nvPr>
        </p:nvSpPr>
        <p:spPr/>
        <p:txBody>
          <a:bodyPr/>
          <a:lstStyle/>
          <a:p>
            <a:fld id="{9EBD5762-3BDC-484D-9503-7EA6D5A9A8CE}" type="slidenum">
              <a:rPr lang="en-US" smtClean="0">
                <a:solidFill>
                  <a:srgbClr val="000000"/>
                </a:solidFill>
                <a:latin typeface="+mj-lt"/>
                <a:ea typeface="宋体" panose="02010600030101010101" pitchFamily="2" charset="-122"/>
              </a:rPr>
              <a:pPr/>
              <a:t>25</a:t>
            </a:fld>
            <a:endParaRPr lang="en-US" dirty="0">
              <a:solidFill>
                <a:srgbClr val="000000"/>
              </a:solidFill>
              <a:latin typeface="+mj-lt"/>
              <a:ea typeface="宋体" panose="02010600030101010101" pitchFamily="2" charset="-122"/>
            </a:endParaRPr>
          </a:p>
        </p:txBody>
      </p:sp>
      <p:sp>
        <p:nvSpPr>
          <p:cNvPr id="110" name="TextBox 109"/>
          <p:cNvSpPr txBox="1"/>
          <p:nvPr/>
        </p:nvSpPr>
        <p:spPr>
          <a:xfrm>
            <a:off x="539551" y="1340768"/>
            <a:ext cx="8071049" cy="432048"/>
          </a:xfrm>
          <a:prstGeom prst="rect">
            <a:avLst/>
          </a:prstGeom>
          <a:noFill/>
        </p:spPr>
        <p:txBody>
          <a:bodyPr wrap="square" lIns="0" tIns="0" rIns="0" bIns="0" rtlCol="0">
            <a:noAutofit/>
          </a:bodyPr>
          <a:lstStyle/>
          <a:p>
            <a:r>
              <a:rPr lang="zh-CN" altLang="en-US" sz="2400" b="1" i="1" dirty="0">
                <a:latin typeface="+mj-lt"/>
                <a:ea typeface="宋体" panose="02010600030101010101" pitchFamily="2" charset="-122"/>
              </a:rPr>
              <a:t>上市披露</a:t>
            </a:r>
            <a:r>
              <a:rPr lang="en-US" altLang="zh-CN" sz="2400" b="1" i="1" dirty="0">
                <a:latin typeface="+mj-lt"/>
                <a:ea typeface="宋体" panose="02010600030101010101" pitchFamily="2" charset="-122"/>
              </a:rPr>
              <a:t>——</a:t>
            </a:r>
            <a:r>
              <a:rPr lang="zh-CN" altLang="en-US" sz="2400" b="1" i="1" dirty="0">
                <a:latin typeface="+mj-lt"/>
                <a:ea typeface="宋体" panose="02010600030101010101" pitchFamily="2" charset="-122"/>
              </a:rPr>
              <a:t>持续报告需求</a:t>
            </a:r>
            <a:endParaRPr lang="en-US" sz="2400" b="1" i="1" dirty="0">
              <a:latin typeface="+mj-lt"/>
              <a:ea typeface="宋体" panose="02010600030101010101" pitchFamily="2" charset="-122"/>
            </a:endParaRPr>
          </a:p>
        </p:txBody>
      </p:sp>
      <p:sp>
        <p:nvSpPr>
          <p:cNvPr id="9" name="Rectangle 3"/>
          <p:cNvSpPr>
            <a:spLocks noChangeArrowheads="1"/>
          </p:cNvSpPr>
          <p:nvPr/>
        </p:nvSpPr>
        <p:spPr bwMode="auto">
          <a:xfrm>
            <a:off x="296738" y="4589685"/>
            <a:ext cx="2881313"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defTabSz="695325">
              <a:lnSpc>
                <a:spcPct val="80000"/>
              </a:lnSpc>
              <a:spcAft>
                <a:spcPct val="15000"/>
              </a:spcAft>
              <a:buClr>
                <a:schemeClr val="tx1"/>
              </a:buClr>
              <a:buFont typeface="Arial" pitchFamily="34" charset="0"/>
              <a:buNone/>
            </a:pPr>
            <a:endParaRPr lang="en-US" sz="1600">
              <a:latin typeface="+mj-lt"/>
              <a:ea typeface="宋体" panose="02010600030101010101" pitchFamily="2" charset="-122"/>
            </a:endParaRPr>
          </a:p>
        </p:txBody>
      </p:sp>
      <p:sp>
        <p:nvSpPr>
          <p:cNvPr id="10" name="Rectangle 3"/>
          <p:cNvSpPr>
            <a:spLocks noChangeArrowheads="1"/>
          </p:cNvSpPr>
          <p:nvPr/>
        </p:nvSpPr>
        <p:spPr bwMode="auto">
          <a:xfrm>
            <a:off x="296738" y="5181823"/>
            <a:ext cx="2881313"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nSpc>
                <a:spcPct val="80000"/>
              </a:lnSpc>
              <a:spcAft>
                <a:spcPct val="15000"/>
              </a:spcAft>
              <a:buClr>
                <a:schemeClr val="tx1"/>
              </a:buClr>
              <a:buFont typeface="Arial" pitchFamily="34" charset="0"/>
              <a:buNone/>
            </a:pPr>
            <a:endParaRPr lang="en-US" sz="1600">
              <a:latin typeface="+mj-lt"/>
              <a:ea typeface="宋体" panose="02010600030101010101" pitchFamily="2" charset="-122"/>
            </a:endParaRPr>
          </a:p>
        </p:txBody>
      </p:sp>
      <p:sp>
        <p:nvSpPr>
          <p:cNvPr id="11" name="Line 18"/>
          <p:cNvSpPr>
            <a:spLocks noChangeShapeType="1"/>
          </p:cNvSpPr>
          <p:nvPr/>
        </p:nvSpPr>
        <p:spPr bwMode="auto">
          <a:xfrm>
            <a:off x="499938" y="2492896"/>
            <a:ext cx="7859713"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GB" sz="1600">
              <a:latin typeface="+mj-lt"/>
              <a:ea typeface="宋体" panose="02010600030101010101" pitchFamily="2" charset="-122"/>
            </a:endParaRPr>
          </a:p>
        </p:txBody>
      </p:sp>
      <p:sp>
        <p:nvSpPr>
          <p:cNvPr id="12" name="Line 19"/>
          <p:cNvSpPr>
            <a:spLocks noChangeShapeType="1"/>
          </p:cNvSpPr>
          <p:nvPr/>
        </p:nvSpPr>
        <p:spPr bwMode="auto">
          <a:xfrm>
            <a:off x="499938" y="2315096"/>
            <a:ext cx="0" cy="1778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GB" sz="1600">
              <a:latin typeface="+mj-lt"/>
              <a:ea typeface="宋体" panose="02010600030101010101" pitchFamily="2" charset="-122"/>
            </a:endParaRPr>
          </a:p>
        </p:txBody>
      </p:sp>
      <p:sp>
        <p:nvSpPr>
          <p:cNvPr id="13" name="Line 20"/>
          <p:cNvSpPr>
            <a:spLocks noChangeShapeType="1"/>
          </p:cNvSpPr>
          <p:nvPr/>
        </p:nvSpPr>
        <p:spPr bwMode="auto">
          <a:xfrm>
            <a:off x="2500188" y="2316385"/>
            <a:ext cx="0" cy="1778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GB" sz="1600">
              <a:latin typeface="+mj-lt"/>
              <a:ea typeface="宋体" panose="02010600030101010101" pitchFamily="2" charset="-122"/>
            </a:endParaRPr>
          </a:p>
        </p:txBody>
      </p:sp>
      <p:sp>
        <p:nvSpPr>
          <p:cNvPr id="14" name="Line 22"/>
          <p:cNvSpPr>
            <a:spLocks noChangeShapeType="1"/>
          </p:cNvSpPr>
          <p:nvPr/>
        </p:nvSpPr>
        <p:spPr bwMode="auto">
          <a:xfrm>
            <a:off x="4286126" y="2316385"/>
            <a:ext cx="0" cy="1778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GB" sz="1600">
              <a:latin typeface="+mj-lt"/>
              <a:ea typeface="宋体" panose="02010600030101010101" pitchFamily="2" charset="-122"/>
            </a:endParaRPr>
          </a:p>
        </p:txBody>
      </p:sp>
      <p:sp>
        <p:nvSpPr>
          <p:cNvPr id="15" name="Line 23"/>
          <p:cNvSpPr>
            <a:spLocks noChangeShapeType="1"/>
          </p:cNvSpPr>
          <p:nvPr/>
        </p:nvSpPr>
        <p:spPr bwMode="auto">
          <a:xfrm>
            <a:off x="6286376" y="2316385"/>
            <a:ext cx="0" cy="1778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GB" sz="1600">
              <a:latin typeface="+mj-lt"/>
              <a:ea typeface="宋体" panose="02010600030101010101" pitchFamily="2" charset="-122"/>
            </a:endParaRPr>
          </a:p>
        </p:txBody>
      </p:sp>
      <p:sp>
        <p:nvSpPr>
          <p:cNvPr id="16" name="Line 25"/>
          <p:cNvSpPr>
            <a:spLocks noChangeShapeType="1"/>
          </p:cNvSpPr>
          <p:nvPr/>
        </p:nvSpPr>
        <p:spPr bwMode="auto">
          <a:xfrm>
            <a:off x="8358063" y="2315096"/>
            <a:ext cx="0" cy="1778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GB" sz="1600">
              <a:latin typeface="+mj-lt"/>
              <a:ea typeface="宋体" panose="02010600030101010101" pitchFamily="2" charset="-122"/>
            </a:endParaRPr>
          </a:p>
        </p:txBody>
      </p:sp>
      <p:sp>
        <p:nvSpPr>
          <p:cNvPr id="17" name="Rectangle 3"/>
          <p:cNvSpPr>
            <a:spLocks noChangeArrowheads="1"/>
          </p:cNvSpPr>
          <p:nvPr/>
        </p:nvSpPr>
        <p:spPr bwMode="auto">
          <a:xfrm>
            <a:off x="357063" y="2030635"/>
            <a:ext cx="623888" cy="221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defTabSz="695325">
              <a:lnSpc>
                <a:spcPct val="90000"/>
              </a:lnSpc>
              <a:spcAft>
                <a:spcPct val="15000"/>
              </a:spcAft>
              <a:buClr>
                <a:schemeClr val="tx1"/>
              </a:buClr>
              <a:buFont typeface="Arial" pitchFamily="34" charset="0"/>
              <a:buNone/>
            </a:pPr>
            <a:r>
              <a:rPr lang="en-GB" sz="1600" b="1">
                <a:latin typeface="+mj-lt"/>
                <a:ea typeface="宋体" panose="02010600030101010101" pitchFamily="2" charset="-122"/>
              </a:rPr>
              <a:t>1</a:t>
            </a:r>
            <a:r>
              <a:rPr lang="zh-CN" altLang="en-US" sz="1600" b="1">
                <a:latin typeface="+mj-lt"/>
                <a:ea typeface="宋体" panose="02010600030101010101" pitchFamily="2" charset="-122"/>
              </a:rPr>
              <a:t>月</a:t>
            </a:r>
            <a:r>
              <a:rPr lang="en-US" altLang="zh-CN" sz="1600" b="1">
                <a:latin typeface="+mj-lt"/>
                <a:ea typeface="宋体" panose="02010600030101010101" pitchFamily="2" charset="-122"/>
              </a:rPr>
              <a:t>1</a:t>
            </a:r>
            <a:r>
              <a:rPr lang="zh-CN" altLang="en-US" sz="1600" b="1">
                <a:latin typeface="+mj-lt"/>
                <a:ea typeface="宋体" panose="02010600030101010101" pitchFamily="2" charset="-122"/>
              </a:rPr>
              <a:t>日</a:t>
            </a:r>
            <a:endParaRPr lang="en-GB" sz="1600" b="1">
              <a:latin typeface="+mj-lt"/>
              <a:ea typeface="宋体" panose="02010600030101010101" pitchFamily="2" charset="-122"/>
            </a:endParaRPr>
          </a:p>
        </p:txBody>
      </p:sp>
      <p:sp>
        <p:nvSpPr>
          <p:cNvPr id="18" name="Rectangle 3"/>
          <p:cNvSpPr>
            <a:spLocks noChangeArrowheads="1"/>
          </p:cNvSpPr>
          <p:nvPr/>
        </p:nvSpPr>
        <p:spPr bwMode="auto">
          <a:xfrm>
            <a:off x="2071563" y="2102073"/>
            <a:ext cx="823913" cy="221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defTabSz="695325">
              <a:lnSpc>
                <a:spcPct val="90000"/>
              </a:lnSpc>
              <a:spcAft>
                <a:spcPct val="15000"/>
              </a:spcAft>
              <a:buClr>
                <a:schemeClr val="tx1"/>
              </a:buClr>
              <a:buFont typeface="Arial" pitchFamily="34" charset="0"/>
              <a:buNone/>
            </a:pPr>
            <a:r>
              <a:rPr lang="en-GB" sz="1600" b="1">
                <a:latin typeface="+mj-lt"/>
                <a:ea typeface="宋体" panose="02010600030101010101" pitchFamily="2" charset="-122"/>
              </a:rPr>
              <a:t>4</a:t>
            </a:r>
            <a:r>
              <a:rPr lang="zh-CN" altLang="en-US" sz="1600" b="1">
                <a:latin typeface="+mj-lt"/>
                <a:ea typeface="宋体" panose="02010600030101010101" pitchFamily="2" charset="-122"/>
              </a:rPr>
              <a:t>月</a:t>
            </a:r>
            <a:r>
              <a:rPr lang="en-GB" sz="1600" b="1">
                <a:latin typeface="+mj-lt"/>
                <a:ea typeface="宋体" panose="02010600030101010101" pitchFamily="2" charset="-122"/>
              </a:rPr>
              <a:t>30</a:t>
            </a:r>
            <a:r>
              <a:rPr lang="zh-CN" altLang="en-US" sz="1600" b="1">
                <a:latin typeface="+mj-lt"/>
                <a:ea typeface="宋体" panose="02010600030101010101" pitchFamily="2" charset="-122"/>
              </a:rPr>
              <a:t>日</a:t>
            </a:r>
            <a:endParaRPr lang="en-GB" sz="1600" b="1">
              <a:latin typeface="+mj-lt"/>
              <a:ea typeface="宋体" panose="02010600030101010101" pitchFamily="2" charset="-122"/>
            </a:endParaRPr>
          </a:p>
        </p:txBody>
      </p:sp>
      <p:sp>
        <p:nvSpPr>
          <p:cNvPr id="19" name="Rectangle 3"/>
          <p:cNvSpPr>
            <a:spLocks noChangeArrowheads="1"/>
          </p:cNvSpPr>
          <p:nvPr/>
        </p:nvSpPr>
        <p:spPr bwMode="auto">
          <a:xfrm>
            <a:off x="3928938" y="2102073"/>
            <a:ext cx="830263" cy="221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defTabSz="695325">
              <a:lnSpc>
                <a:spcPct val="90000"/>
              </a:lnSpc>
              <a:spcAft>
                <a:spcPct val="15000"/>
              </a:spcAft>
              <a:buClr>
                <a:schemeClr val="tx1"/>
              </a:buClr>
              <a:buFont typeface="Arial" pitchFamily="34" charset="0"/>
              <a:buNone/>
            </a:pPr>
            <a:r>
              <a:rPr lang="en-GB" sz="1600" b="1">
                <a:latin typeface="+mj-lt"/>
                <a:ea typeface="宋体" panose="02010600030101010101" pitchFamily="2" charset="-122"/>
              </a:rPr>
              <a:t>6</a:t>
            </a:r>
            <a:r>
              <a:rPr lang="zh-CN" altLang="en-US" sz="1600" b="1">
                <a:latin typeface="+mj-lt"/>
                <a:ea typeface="宋体" panose="02010600030101010101" pitchFamily="2" charset="-122"/>
              </a:rPr>
              <a:t>月</a:t>
            </a:r>
            <a:r>
              <a:rPr lang="en-US" altLang="zh-CN" sz="1600" b="1">
                <a:latin typeface="+mj-lt"/>
                <a:ea typeface="宋体" panose="02010600030101010101" pitchFamily="2" charset="-122"/>
              </a:rPr>
              <a:t>30</a:t>
            </a:r>
            <a:r>
              <a:rPr lang="zh-CN" altLang="en-US" sz="1600" b="1">
                <a:latin typeface="+mj-lt"/>
                <a:ea typeface="宋体" panose="02010600030101010101" pitchFamily="2" charset="-122"/>
              </a:rPr>
              <a:t>日</a:t>
            </a:r>
            <a:endParaRPr lang="en-GB" sz="1600" b="1">
              <a:latin typeface="+mj-lt"/>
              <a:ea typeface="宋体" panose="02010600030101010101" pitchFamily="2" charset="-122"/>
            </a:endParaRPr>
          </a:p>
        </p:txBody>
      </p:sp>
      <p:sp>
        <p:nvSpPr>
          <p:cNvPr id="20" name="Rectangle 3"/>
          <p:cNvSpPr>
            <a:spLocks noChangeArrowheads="1"/>
          </p:cNvSpPr>
          <p:nvPr/>
        </p:nvSpPr>
        <p:spPr bwMode="auto">
          <a:xfrm>
            <a:off x="5929188" y="2102073"/>
            <a:ext cx="873125" cy="221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defTabSz="695325">
              <a:lnSpc>
                <a:spcPct val="90000"/>
              </a:lnSpc>
              <a:spcAft>
                <a:spcPct val="15000"/>
              </a:spcAft>
              <a:buClr>
                <a:schemeClr val="tx1"/>
              </a:buClr>
              <a:buFont typeface="Arial" pitchFamily="34" charset="0"/>
              <a:buNone/>
            </a:pPr>
            <a:r>
              <a:rPr lang="en-GB" sz="1600" b="1">
                <a:latin typeface="+mj-lt"/>
                <a:ea typeface="宋体" panose="02010600030101010101" pitchFamily="2" charset="-122"/>
              </a:rPr>
              <a:t>8</a:t>
            </a:r>
            <a:r>
              <a:rPr lang="zh-CN" altLang="en-US" sz="1600" b="1">
                <a:latin typeface="+mj-lt"/>
                <a:ea typeface="宋体" panose="02010600030101010101" pitchFamily="2" charset="-122"/>
              </a:rPr>
              <a:t>月</a:t>
            </a:r>
            <a:r>
              <a:rPr lang="en-GB" sz="1600" b="1">
                <a:latin typeface="+mj-lt"/>
                <a:ea typeface="宋体" panose="02010600030101010101" pitchFamily="2" charset="-122"/>
              </a:rPr>
              <a:t>31</a:t>
            </a:r>
            <a:r>
              <a:rPr lang="zh-CN" altLang="en-US" sz="1600" b="1">
                <a:latin typeface="+mj-lt"/>
                <a:ea typeface="宋体" panose="02010600030101010101" pitchFamily="2" charset="-122"/>
              </a:rPr>
              <a:t>日</a:t>
            </a:r>
            <a:endParaRPr lang="en-GB" sz="1600" b="1">
              <a:latin typeface="+mj-lt"/>
              <a:ea typeface="宋体" panose="02010600030101010101" pitchFamily="2" charset="-122"/>
            </a:endParaRPr>
          </a:p>
        </p:txBody>
      </p:sp>
      <p:sp>
        <p:nvSpPr>
          <p:cNvPr id="21" name="Rectangle 3"/>
          <p:cNvSpPr>
            <a:spLocks noChangeArrowheads="1"/>
          </p:cNvSpPr>
          <p:nvPr/>
        </p:nvSpPr>
        <p:spPr bwMode="auto">
          <a:xfrm>
            <a:off x="8072313" y="2030635"/>
            <a:ext cx="892175" cy="221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defTabSz="695325">
              <a:lnSpc>
                <a:spcPct val="90000"/>
              </a:lnSpc>
              <a:spcAft>
                <a:spcPct val="15000"/>
              </a:spcAft>
              <a:buClr>
                <a:schemeClr val="tx1"/>
              </a:buClr>
              <a:buFont typeface="Arial" pitchFamily="34" charset="0"/>
              <a:buNone/>
            </a:pPr>
            <a:r>
              <a:rPr lang="en-GB" sz="1600" b="1">
                <a:latin typeface="+mj-lt"/>
                <a:ea typeface="宋体" panose="02010600030101010101" pitchFamily="2" charset="-122"/>
              </a:rPr>
              <a:t>12</a:t>
            </a:r>
            <a:r>
              <a:rPr lang="zh-CN" altLang="en-US" sz="1600" b="1">
                <a:latin typeface="+mj-lt"/>
                <a:ea typeface="宋体" panose="02010600030101010101" pitchFamily="2" charset="-122"/>
              </a:rPr>
              <a:t>月</a:t>
            </a:r>
            <a:r>
              <a:rPr lang="en-GB" sz="1600" b="1">
                <a:latin typeface="+mj-lt"/>
                <a:ea typeface="宋体" panose="02010600030101010101" pitchFamily="2" charset="-122"/>
              </a:rPr>
              <a:t>31</a:t>
            </a:r>
            <a:r>
              <a:rPr lang="zh-CN" altLang="en-US" sz="1600" b="1">
                <a:latin typeface="+mj-lt"/>
                <a:ea typeface="宋体" panose="02010600030101010101" pitchFamily="2" charset="-122"/>
              </a:rPr>
              <a:t>日</a:t>
            </a:r>
            <a:endParaRPr lang="en-GB" sz="1600" b="1">
              <a:latin typeface="+mj-lt"/>
              <a:ea typeface="宋体" panose="02010600030101010101" pitchFamily="2" charset="-122"/>
            </a:endParaRPr>
          </a:p>
        </p:txBody>
      </p:sp>
      <p:grpSp>
        <p:nvGrpSpPr>
          <p:cNvPr id="22" name="Group 48"/>
          <p:cNvGrpSpPr>
            <a:grpSpLocks/>
          </p:cNvGrpSpPr>
          <p:nvPr/>
        </p:nvGrpSpPr>
        <p:grpSpPr bwMode="auto">
          <a:xfrm>
            <a:off x="499938" y="2492896"/>
            <a:ext cx="7891463" cy="714375"/>
            <a:chOff x="266" y="1390"/>
            <a:chExt cx="4971" cy="450"/>
          </a:xfrm>
        </p:grpSpPr>
        <p:sp>
          <p:nvSpPr>
            <p:cNvPr id="23" name="AutoShape 46"/>
            <p:cNvSpPr>
              <a:spLocks noChangeArrowheads="1"/>
            </p:cNvSpPr>
            <p:nvPr/>
          </p:nvSpPr>
          <p:spPr bwMode="blackWhite">
            <a:xfrm>
              <a:off x="266" y="1390"/>
              <a:ext cx="4971" cy="450"/>
            </a:xfrm>
            <a:prstGeom prst="rightArrow">
              <a:avLst>
                <a:gd name="adj1" fmla="val 40000"/>
                <a:gd name="adj2" fmla="val 65769"/>
              </a:avLst>
            </a:prstGeom>
            <a:solidFill>
              <a:srgbClr val="D7091D"/>
            </a:solidFill>
            <a:ln w="9525" algn="ctr">
              <a:solidFill>
                <a:srgbClr val="D7091D"/>
              </a:solidFill>
              <a:miter lim="800000"/>
              <a:headEnd/>
              <a:tailEnd/>
            </a:ln>
          </p:spPr>
          <p:txBody>
            <a:bodyPr wrap="none" lIns="63500" tIns="0" rIns="64800" bIns="0" anchor="ctr"/>
            <a:lstStyle/>
            <a:p>
              <a:endParaRPr lang="mn-MN" sz="1600">
                <a:latin typeface="+mj-lt"/>
                <a:ea typeface="宋体" panose="02010600030101010101" pitchFamily="2" charset="-122"/>
              </a:endParaRPr>
            </a:p>
          </p:txBody>
        </p:sp>
        <p:sp>
          <p:nvSpPr>
            <p:cNvPr id="24" name="Rectangle 3"/>
            <p:cNvSpPr>
              <a:spLocks noChangeArrowheads="1"/>
            </p:cNvSpPr>
            <p:nvPr/>
          </p:nvSpPr>
          <p:spPr bwMode="auto">
            <a:xfrm>
              <a:off x="2020" y="1556"/>
              <a:ext cx="1233"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695325">
                <a:lnSpc>
                  <a:spcPct val="90000"/>
                </a:lnSpc>
                <a:spcAft>
                  <a:spcPct val="15000"/>
                </a:spcAft>
                <a:buClr>
                  <a:schemeClr val="tx1"/>
                </a:buClr>
                <a:buFont typeface="Arial" pitchFamily="34" charset="0"/>
                <a:buNone/>
              </a:pPr>
              <a:endParaRPr lang="en-GB" sz="1600" b="1">
                <a:solidFill>
                  <a:schemeClr val="bg1"/>
                </a:solidFill>
                <a:latin typeface="+mj-lt"/>
                <a:ea typeface="宋体" panose="02010600030101010101" pitchFamily="2" charset="-122"/>
              </a:endParaRPr>
            </a:p>
          </p:txBody>
        </p:sp>
      </p:grpSp>
      <p:graphicFrame>
        <p:nvGraphicFramePr>
          <p:cNvPr id="25" name="Table 24"/>
          <p:cNvGraphicFramePr>
            <a:graphicFrameLocks noGrp="1"/>
          </p:cNvGraphicFramePr>
          <p:nvPr>
            <p:extLst>
              <p:ext uri="{D42A27DB-BD31-4B8C-83A1-F6EECF244321}">
                <p14:modId xmlns:p14="http://schemas.microsoft.com/office/powerpoint/2010/main" val="2869274084"/>
              </p:ext>
            </p:extLst>
          </p:nvPr>
        </p:nvGraphicFramePr>
        <p:xfrm>
          <a:off x="766638" y="3277642"/>
          <a:ext cx="6324600" cy="3094553"/>
        </p:xfrm>
        <a:graphic>
          <a:graphicData uri="http://schemas.openxmlformats.org/drawingml/2006/table">
            <a:tbl>
              <a:tblPr/>
              <a:tblGrid>
                <a:gridCol w="1857851">
                  <a:extLst>
                    <a:ext uri="{9D8B030D-6E8A-4147-A177-3AD203B41FA5}">
                      <a16:colId xmlns:a16="http://schemas.microsoft.com/office/drawing/2014/main" xmlns="" val="20000"/>
                    </a:ext>
                  </a:extLst>
                </a:gridCol>
                <a:gridCol w="1228324">
                  <a:extLst>
                    <a:ext uri="{9D8B030D-6E8A-4147-A177-3AD203B41FA5}">
                      <a16:colId xmlns:a16="http://schemas.microsoft.com/office/drawing/2014/main" xmlns="" val="20001"/>
                    </a:ext>
                  </a:extLst>
                </a:gridCol>
                <a:gridCol w="1213812">
                  <a:extLst>
                    <a:ext uri="{9D8B030D-6E8A-4147-A177-3AD203B41FA5}">
                      <a16:colId xmlns:a16="http://schemas.microsoft.com/office/drawing/2014/main" xmlns="" val="20002"/>
                    </a:ext>
                  </a:extLst>
                </a:gridCol>
                <a:gridCol w="2024613">
                  <a:extLst>
                    <a:ext uri="{9D8B030D-6E8A-4147-A177-3AD203B41FA5}">
                      <a16:colId xmlns:a16="http://schemas.microsoft.com/office/drawing/2014/main" xmlns="" val="20003"/>
                    </a:ext>
                  </a:extLst>
                </a:gridCol>
              </a:tblGrid>
              <a:tr h="303854">
                <a:tc gridSpan="2">
                  <a:txBody>
                    <a:bodyPr/>
                    <a:lstStyle/>
                    <a:p>
                      <a:pPr marL="0" marR="0" lvl="0" indent="0" algn="l" defTabSz="914400" rtl="0" eaLnBrk="1" fontAlgn="base" latinLnBrk="0" hangingPunct="1">
                        <a:lnSpc>
                          <a:spcPct val="100000"/>
                        </a:lnSpc>
                        <a:spcBef>
                          <a:spcPct val="0"/>
                        </a:spcBef>
                        <a:spcAft>
                          <a:spcPct val="20000"/>
                        </a:spcAft>
                        <a:buClrTx/>
                        <a:buSzPct val="90000"/>
                        <a:buFont typeface="Arial" pitchFamily="34" charset="0"/>
                        <a:buNone/>
                        <a:tabLst/>
                      </a:pPr>
                      <a:r>
                        <a:rPr kumimoji="0" lang="zh-CN" altLang="en-US" sz="1600" b="1" i="0" u="none" strike="noStrike" cap="none" normalizeH="0" baseline="0" dirty="0">
                          <a:ln>
                            <a:noFill/>
                          </a:ln>
                          <a:solidFill>
                            <a:schemeClr val="bg1"/>
                          </a:solidFill>
                          <a:effectLst/>
                          <a:latin typeface="+mj-lt"/>
                          <a:ea typeface="宋体" pitchFamily="2" charset="-122"/>
                          <a:cs typeface="Arial" pitchFamily="34" charset="0"/>
                        </a:rPr>
                        <a:t>披露期限</a:t>
                      </a:r>
                      <a:r>
                        <a:rPr kumimoji="0" lang="en-US" altLang="zh-CN" sz="1600" b="1" i="0" u="none" strike="noStrike" cap="none" normalizeH="0" baseline="0" dirty="0">
                          <a:ln>
                            <a:noFill/>
                          </a:ln>
                          <a:solidFill>
                            <a:schemeClr val="bg1"/>
                          </a:solidFill>
                          <a:effectLst/>
                          <a:latin typeface="+mj-lt"/>
                          <a:ea typeface="宋体" pitchFamily="2" charset="-122"/>
                          <a:cs typeface="Arial" pitchFamily="34" charset="0"/>
                        </a:rPr>
                        <a:t>(</a:t>
                      </a:r>
                      <a:r>
                        <a:rPr kumimoji="0" lang="zh-CN" altLang="en-US" sz="1600" b="1" i="0" u="none" strike="noStrike" cap="none" normalizeH="0" baseline="0" dirty="0">
                          <a:ln>
                            <a:noFill/>
                          </a:ln>
                          <a:solidFill>
                            <a:schemeClr val="bg1"/>
                          </a:solidFill>
                          <a:effectLst/>
                          <a:latin typeface="+mj-lt"/>
                          <a:ea typeface="宋体" pitchFamily="2" charset="-122"/>
                          <a:cs typeface="Arial" pitchFamily="34" charset="0"/>
                        </a:rPr>
                        <a:t>终期</a:t>
                      </a:r>
                      <a:r>
                        <a:rPr kumimoji="0" lang="en-US" altLang="zh-CN" sz="1600" b="1" i="0" u="none" strike="noStrike" cap="none" normalizeH="0" baseline="0" dirty="0">
                          <a:ln>
                            <a:noFill/>
                          </a:ln>
                          <a:solidFill>
                            <a:schemeClr val="bg1"/>
                          </a:solidFill>
                          <a:effectLst/>
                          <a:latin typeface="+mj-lt"/>
                          <a:ea typeface="宋体" pitchFamily="2" charset="-122"/>
                          <a:cs typeface="Arial" pitchFamily="34" charset="0"/>
                        </a:rPr>
                        <a:t>/</a:t>
                      </a:r>
                      <a:r>
                        <a:rPr kumimoji="0" lang="zh-CN" altLang="en-US" sz="1600" b="1" i="0" u="none" strike="noStrike" cap="none" normalizeH="0" baseline="0" dirty="0">
                          <a:ln>
                            <a:noFill/>
                          </a:ln>
                          <a:solidFill>
                            <a:schemeClr val="bg1"/>
                          </a:solidFill>
                          <a:effectLst/>
                          <a:latin typeface="+mj-lt"/>
                          <a:ea typeface="宋体" pitchFamily="2" charset="-122"/>
                          <a:cs typeface="Arial" pitchFamily="34" charset="0"/>
                        </a:rPr>
                        <a:t>期末后</a:t>
                      </a:r>
                      <a:r>
                        <a:rPr kumimoji="0" lang="en-US" altLang="zh-CN" sz="1600" b="1" i="0" u="none" strike="noStrike" cap="none" normalizeH="0" baseline="0" dirty="0">
                          <a:ln>
                            <a:noFill/>
                          </a:ln>
                          <a:solidFill>
                            <a:schemeClr val="bg1"/>
                          </a:solidFill>
                          <a:effectLst/>
                          <a:latin typeface="+mj-lt"/>
                          <a:ea typeface="宋体" pitchFamily="2" charset="-122"/>
                          <a:cs typeface="Arial" pitchFamily="34" charset="0"/>
                        </a:rPr>
                        <a:t>)</a:t>
                      </a:r>
                      <a:endParaRPr kumimoji="0" lang="mn-MN" sz="1600" b="1" i="0" u="none" strike="noStrike" cap="none" normalizeH="0" baseline="0" dirty="0">
                        <a:ln>
                          <a:noFill/>
                        </a:ln>
                        <a:solidFill>
                          <a:schemeClr val="bg1"/>
                        </a:solidFill>
                        <a:effectLst/>
                        <a:latin typeface="+mj-lt"/>
                        <a:ea typeface="宋体" pitchFamily="2" charset="-122"/>
                        <a:cs typeface="Arial" pitchFamily="34" charset="0"/>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600" b="1" i="0" u="none" strike="noStrike" cap="none" normalizeH="0" baseline="0" dirty="0">
                          <a:ln>
                            <a:noFill/>
                          </a:ln>
                          <a:solidFill>
                            <a:srgbClr val="FFFFFF"/>
                          </a:solidFill>
                          <a:effectLst/>
                          <a:latin typeface="+mj-lt"/>
                          <a:ea typeface="宋体" pitchFamily="2" charset="-122"/>
                        </a:rPr>
                        <a:t>香港主板</a:t>
                      </a:r>
                      <a:endParaRPr kumimoji="0" lang="mn-MN" sz="1600" b="1" i="0" u="none" strike="noStrike" cap="none" normalizeH="0" baseline="0" dirty="0">
                        <a:ln>
                          <a:noFill/>
                        </a:ln>
                        <a:solidFill>
                          <a:srgbClr val="FFFFFF"/>
                        </a:solidFill>
                        <a:effectLst/>
                        <a:latin typeface="+mj-lt"/>
                        <a:ea typeface="楷体_GB2312" pitchFamily="49" charset="-122"/>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mj-lt"/>
                          <a:ea typeface="楷体_GB2312" pitchFamily="49" charset="-122"/>
                        </a:rPr>
                        <a:t>A</a:t>
                      </a:r>
                      <a:r>
                        <a:rPr kumimoji="0" lang="zh-CN" altLang="en-US" sz="1600" b="1" i="0" u="none" strike="noStrike" cap="none" normalizeH="0" baseline="0" dirty="0">
                          <a:ln>
                            <a:noFill/>
                          </a:ln>
                          <a:solidFill>
                            <a:srgbClr val="FFFFFF"/>
                          </a:solidFill>
                          <a:effectLst/>
                          <a:latin typeface="+mj-lt"/>
                          <a:ea typeface="宋体" pitchFamily="2" charset="-122"/>
                        </a:rPr>
                        <a:t>股主板</a:t>
                      </a:r>
                      <a:endParaRPr kumimoji="0" lang="mn-MN" sz="1600" b="1" i="0" u="none" strike="noStrike" cap="none" normalizeH="0" baseline="0" dirty="0">
                        <a:ln>
                          <a:noFill/>
                        </a:ln>
                        <a:solidFill>
                          <a:srgbClr val="FFFFFF"/>
                        </a:solidFill>
                        <a:effectLst/>
                        <a:latin typeface="+mj-lt"/>
                        <a:ea typeface="楷体_GB2312" pitchFamily="49" charset="-122"/>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475781">
                <a:tc>
                  <a:txBody>
                    <a:bodyPr/>
                    <a:lstStyle/>
                    <a:p>
                      <a:pPr marL="0" marR="0" lvl="0" indent="0" algn="l" defTabSz="914400" rtl="0" eaLnBrk="1" fontAlgn="base" latinLnBrk="0" hangingPunct="1">
                        <a:lnSpc>
                          <a:spcPct val="100000"/>
                        </a:lnSpc>
                        <a:spcBef>
                          <a:spcPct val="0"/>
                        </a:spcBef>
                        <a:spcAft>
                          <a:spcPct val="20000"/>
                        </a:spcAft>
                        <a:buClrTx/>
                        <a:buSzPct val="90000"/>
                        <a:buFont typeface="Arial" pitchFamily="34" charset="0"/>
                        <a:buNone/>
                        <a:tabLst/>
                      </a:pPr>
                      <a:r>
                        <a:rPr kumimoji="0" lang="en-GB" sz="1600" b="1" i="0" u="none" strike="noStrike" cap="none" normalizeH="0" baseline="0" dirty="0" err="1">
                          <a:ln>
                            <a:noFill/>
                          </a:ln>
                          <a:solidFill>
                            <a:schemeClr val="tx1"/>
                          </a:solidFill>
                          <a:effectLst/>
                          <a:latin typeface="+mj-lt"/>
                          <a:ea typeface="楷体_GB2312" pitchFamily="49" charset="-122"/>
                          <a:cs typeface="Arial" pitchFamily="34" charset="0"/>
                        </a:rPr>
                        <a:t>年度</a:t>
                      </a:r>
                      <a:r>
                        <a:rPr kumimoji="0" lang="zh-CN" altLang="en-US" sz="1600" b="1" i="0" u="none" strike="noStrike" cap="none" normalizeH="0" baseline="0" dirty="0">
                          <a:ln>
                            <a:noFill/>
                          </a:ln>
                          <a:solidFill>
                            <a:schemeClr val="tx1"/>
                          </a:solidFill>
                          <a:effectLst/>
                          <a:latin typeface="+mj-lt"/>
                          <a:ea typeface="宋体" pitchFamily="2" charset="-122"/>
                          <a:cs typeface="Arial" pitchFamily="34" charset="0"/>
                        </a:rPr>
                        <a:t>审计报告</a:t>
                      </a:r>
                      <a:endParaRPr kumimoji="0" lang="en-GB" sz="1600" b="1" i="0" u="none" strike="noStrike" cap="none" normalizeH="0" baseline="0" dirty="0">
                        <a:ln>
                          <a:noFill/>
                        </a:ln>
                        <a:solidFill>
                          <a:schemeClr val="tx1"/>
                        </a:solidFill>
                        <a:effectLst/>
                        <a:latin typeface="+mj-lt"/>
                        <a:ea typeface="楷体_GB2312" pitchFamily="49" charset="-122"/>
                        <a:cs typeface="Arial" pitchFamily="34" charset="0"/>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mn-MN" sz="1600" b="0" i="0" u="none" strike="noStrike" cap="none" normalizeH="0" baseline="0">
                        <a:ln>
                          <a:noFill/>
                        </a:ln>
                        <a:solidFill>
                          <a:srgbClr val="000000"/>
                        </a:solidFill>
                        <a:effectLst/>
                        <a:latin typeface="+mj-lt"/>
                        <a:ea typeface="楷体_GB2312" pitchFamily="49" charset="-122"/>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mj-lt"/>
                          <a:ea typeface="楷体_GB2312" pitchFamily="49" charset="-122"/>
                        </a:rPr>
                        <a:t>4 </a:t>
                      </a:r>
                      <a:r>
                        <a:rPr kumimoji="0" lang="zh-CN" altLang="en-US" sz="1600" b="0" i="0" u="none" strike="noStrike" cap="none" normalizeH="0" baseline="0" dirty="0">
                          <a:ln>
                            <a:noFill/>
                          </a:ln>
                          <a:solidFill>
                            <a:srgbClr val="000000"/>
                          </a:solidFill>
                          <a:effectLst/>
                          <a:latin typeface="+mj-lt"/>
                          <a:ea typeface="宋体" pitchFamily="2" charset="-122"/>
                        </a:rPr>
                        <a:t>个月</a:t>
                      </a:r>
                      <a:endParaRPr kumimoji="0" lang="mn-MN" sz="1600" b="0" i="0" u="none" strike="noStrike" cap="none" normalizeH="0" baseline="0" dirty="0">
                        <a:ln>
                          <a:noFill/>
                        </a:ln>
                        <a:solidFill>
                          <a:srgbClr val="000000"/>
                        </a:solidFill>
                        <a:effectLst/>
                        <a:latin typeface="+mj-lt"/>
                        <a:ea typeface="楷体_GB2312" pitchFamily="49" charset="-122"/>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a:ln>
                            <a:noFill/>
                          </a:ln>
                          <a:solidFill>
                            <a:srgbClr val="000000"/>
                          </a:solidFill>
                          <a:effectLst/>
                          <a:latin typeface="+mj-lt"/>
                          <a:ea typeface="楷体_GB2312" pitchFamily="49" charset="-122"/>
                        </a:rPr>
                        <a:t>3</a:t>
                      </a:r>
                      <a:r>
                        <a:rPr kumimoji="0" lang="zh-CN" altLang="en-US" sz="1600" b="0" i="0" u="none" strike="noStrike" cap="none" normalizeH="0" baseline="0" dirty="0">
                          <a:ln>
                            <a:noFill/>
                          </a:ln>
                          <a:solidFill>
                            <a:srgbClr val="000000"/>
                          </a:solidFill>
                          <a:effectLst/>
                          <a:latin typeface="+mj-lt"/>
                          <a:ea typeface="宋体" pitchFamily="2" charset="-122"/>
                        </a:rPr>
                        <a:t>个月</a:t>
                      </a:r>
                      <a:endParaRPr kumimoji="0" lang="en-GB" sz="1600" b="0" i="0" u="none" strike="noStrike" cap="none" normalizeH="0" baseline="0" dirty="0">
                        <a:ln>
                          <a:noFill/>
                        </a:ln>
                        <a:solidFill>
                          <a:srgbClr val="000000"/>
                        </a:solidFill>
                        <a:effectLst/>
                        <a:latin typeface="+mj-lt"/>
                        <a:ea typeface="楷体_GB2312" pitchFamily="49" charset="-122"/>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CBCB"/>
                    </a:solidFill>
                  </a:tcPr>
                </a:tc>
                <a:extLst>
                  <a:ext uri="{0D108BD9-81ED-4DB2-BD59-A6C34878D82A}">
                    <a16:rowId xmlns:a16="http://schemas.microsoft.com/office/drawing/2014/main" xmlns="" val="10001"/>
                  </a:ext>
                </a:extLst>
              </a:tr>
              <a:tr h="435716">
                <a:tc>
                  <a:txBody>
                    <a:bodyPr/>
                    <a:lstStyle/>
                    <a:p>
                      <a:pPr marL="0" marR="0" lvl="0" indent="0" algn="l" defTabSz="914400" rtl="0" eaLnBrk="1" fontAlgn="base" latinLnBrk="0" hangingPunct="1">
                        <a:lnSpc>
                          <a:spcPct val="90000"/>
                        </a:lnSpc>
                        <a:spcBef>
                          <a:spcPct val="0"/>
                        </a:spcBef>
                        <a:spcAft>
                          <a:spcPct val="15000"/>
                        </a:spcAft>
                        <a:buClr>
                          <a:schemeClr val="tx1"/>
                        </a:buClr>
                        <a:buSzTx/>
                        <a:buFont typeface="Arial" pitchFamily="34" charset="0"/>
                        <a:buNone/>
                        <a:tabLst/>
                      </a:pPr>
                      <a:r>
                        <a:rPr kumimoji="0" lang="zh-CN" altLang="en-US" sz="1600" b="1" i="0" u="none" strike="noStrike" cap="none" normalizeH="0" baseline="0" dirty="0">
                          <a:ln>
                            <a:noFill/>
                          </a:ln>
                          <a:solidFill>
                            <a:srgbClr val="000000"/>
                          </a:solidFill>
                          <a:effectLst/>
                          <a:latin typeface="+mj-lt"/>
                          <a:ea typeface="宋体" pitchFamily="2" charset="-122"/>
                        </a:rPr>
                        <a:t>年度业绩公告</a:t>
                      </a:r>
                      <a:endParaRPr kumimoji="0" lang="en-GB" sz="1600" b="1" i="0" u="none" strike="noStrike" cap="none" normalizeH="0" baseline="0" dirty="0">
                        <a:ln>
                          <a:noFill/>
                        </a:ln>
                        <a:solidFill>
                          <a:srgbClr val="000000"/>
                        </a:solidFill>
                        <a:effectLst/>
                        <a:latin typeface="+mj-lt"/>
                        <a:ea typeface="楷体_GB2312" pitchFamily="49" charset="-122"/>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mn-MN" sz="1600" b="0" i="0" u="none" strike="noStrike" cap="none" normalizeH="0" baseline="0" dirty="0">
                        <a:ln>
                          <a:noFill/>
                        </a:ln>
                        <a:solidFill>
                          <a:srgbClr val="000000"/>
                        </a:solidFill>
                        <a:effectLst/>
                        <a:latin typeface="+mj-lt"/>
                        <a:ea typeface="楷体_GB2312" pitchFamily="49" charset="-122"/>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a:ln>
                            <a:noFill/>
                          </a:ln>
                          <a:solidFill>
                            <a:srgbClr val="000000"/>
                          </a:solidFill>
                          <a:effectLst/>
                          <a:latin typeface="+mj-lt"/>
                          <a:ea typeface="楷体_GB2312" pitchFamily="49" charset="-122"/>
                        </a:rPr>
                        <a:t>3</a:t>
                      </a:r>
                      <a:r>
                        <a:rPr kumimoji="0" lang="zh-CN" altLang="en-US" sz="1600" b="0" i="0" u="none" strike="noStrike" cap="none" normalizeH="0" baseline="0" dirty="0">
                          <a:ln>
                            <a:noFill/>
                          </a:ln>
                          <a:solidFill>
                            <a:srgbClr val="000000"/>
                          </a:solidFill>
                          <a:effectLst/>
                          <a:latin typeface="+mj-lt"/>
                          <a:ea typeface="宋体" pitchFamily="2" charset="-122"/>
                        </a:rPr>
                        <a:t>个月</a:t>
                      </a:r>
                      <a:endParaRPr kumimoji="0" lang="mn-MN" sz="1600" b="0" i="0" u="none" strike="noStrike" cap="none" normalizeH="0" baseline="0" dirty="0">
                        <a:ln>
                          <a:noFill/>
                        </a:ln>
                        <a:solidFill>
                          <a:srgbClr val="000000"/>
                        </a:solidFill>
                        <a:effectLst/>
                        <a:latin typeface="+mj-lt"/>
                        <a:ea typeface="楷体_GB2312" pitchFamily="49" charset="-122"/>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E7E7"/>
                    </a:solidFill>
                  </a:tcPr>
                </a:tc>
                <a:tc>
                  <a:txBody>
                    <a:bodyPr/>
                    <a:lstStyle/>
                    <a:p>
                      <a:pPr marL="0" marR="0" lvl="0" indent="0" algn="l" defTabSz="914400" rtl="0" eaLnBrk="1" fontAlgn="base" latinLnBrk="0" hangingPunct="1">
                        <a:lnSpc>
                          <a:spcPct val="80000"/>
                        </a:lnSpc>
                        <a:spcBef>
                          <a:spcPct val="0"/>
                        </a:spcBef>
                        <a:spcAft>
                          <a:spcPct val="15000"/>
                        </a:spcAft>
                        <a:buClr>
                          <a:schemeClr val="tx1"/>
                        </a:buClr>
                        <a:buSzTx/>
                        <a:buFont typeface="Arial" pitchFamily="34" charset="0"/>
                        <a:buNone/>
                        <a:tabLst/>
                      </a:pPr>
                      <a:r>
                        <a:rPr kumimoji="0" lang="en-GB" sz="1600" b="0" i="0" u="none" strike="noStrike" cap="none" normalizeH="0" baseline="0" dirty="0">
                          <a:ln>
                            <a:noFill/>
                          </a:ln>
                          <a:solidFill>
                            <a:srgbClr val="000000"/>
                          </a:solidFill>
                          <a:effectLst/>
                          <a:latin typeface="+mj-lt"/>
                          <a:ea typeface="楷体_GB2312" pitchFamily="49" charset="-122"/>
                        </a:rPr>
                        <a:t>N/A</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E7E7"/>
                    </a:solidFill>
                  </a:tcPr>
                </a:tc>
                <a:extLst>
                  <a:ext uri="{0D108BD9-81ED-4DB2-BD59-A6C34878D82A}">
                    <a16:rowId xmlns:a16="http://schemas.microsoft.com/office/drawing/2014/main" xmlns="" val="10002"/>
                  </a:ext>
                </a:extLst>
              </a:tr>
              <a:tr h="303854">
                <a:tc>
                  <a:txBody>
                    <a:bodyPr/>
                    <a:lstStyle/>
                    <a:p>
                      <a:pPr marL="0" marR="0" lvl="0" indent="0" algn="l" defTabSz="914400" rtl="0" eaLnBrk="1" fontAlgn="base" latinLnBrk="0" hangingPunct="1">
                        <a:lnSpc>
                          <a:spcPct val="100000"/>
                        </a:lnSpc>
                        <a:spcBef>
                          <a:spcPct val="0"/>
                        </a:spcBef>
                        <a:spcAft>
                          <a:spcPct val="20000"/>
                        </a:spcAft>
                        <a:buClrTx/>
                        <a:buSzPct val="90000"/>
                        <a:buFont typeface="Arial" pitchFamily="34" charset="0"/>
                        <a:buNone/>
                        <a:tabLst/>
                      </a:pPr>
                      <a:r>
                        <a:rPr kumimoji="0" lang="zh-CN" altLang="en-US" sz="1600" b="1" i="0" u="none" strike="noStrike" cap="none" normalizeH="0" baseline="0">
                          <a:ln>
                            <a:noFill/>
                          </a:ln>
                          <a:solidFill>
                            <a:schemeClr val="tx1"/>
                          </a:solidFill>
                          <a:effectLst/>
                          <a:latin typeface="+mj-lt"/>
                          <a:ea typeface="宋体" pitchFamily="2" charset="-122"/>
                          <a:cs typeface="Arial" pitchFamily="34" charset="0"/>
                        </a:rPr>
                        <a:t>半年</a:t>
                      </a:r>
                      <a:r>
                        <a:rPr kumimoji="0" lang="en-GB" sz="1600" b="1" i="0" u="none" strike="noStrike" cap="none" normalizeH="0" baseline="0">
                          <a:ln>
                            <a:noFill/>
                          </a:ln>
                          <a:solidFill>
                            <a:schemeClr val="tx1"/>
                          </a:solidFill>
                          <a:effectLst/>
                          <a:latin typeface="+mj-lt"/>
                          <a:ea typeface="宋体" pitchFamily="2" charset="-122"/>
                          <a:cs typeface="Arial" pitchFamily="34" charset="0"/>
                        </a:rPr>
                        <a:t>度</a:t>
                      </a:r>
                      <a:r>
                        <a:rPr kumimoji="0" lang="zh-CN" altLang="en-US" sz="1600" b="1" i="0" u="none" strike="noStrike" cap="none" normalizeH="0" baseline="0">
                          <a:ln>
                            <a:noFill/>
                          </a:ln>
                          <a:solidFill>
                            <a:schemeClr val="tx1"/>
                          </a:solidFill>
                          <a:effectLst/>
                          <a:latin typeface="+mj-lt"/>
                          <a:ea typeface="宋体" pitchFamily="2" charset="-122"/>
                          <a:cs typeface="Arial" pitchFamily="34" charset="0"/>
                        </a:rPr>
                        <a:t>报告</a:t>
                      </a:r>
                      <a:endParaRPr kumimoji="0" lang="en-GB" sz="1600" b="1" i="0" u="none" strike="noStrike" cap="none" normalizeH="0" baseline="0">
                        <a:ln>
                          <a:noFill/>
                        </a:ln>
                        <a:solidFill>
                          <a:schemeClr val="tx1"/>
                        </a:solidFill>
                        <a:effectLst/>
                        <a:latin typeface="+mj-lt"/>
                        <a:ea typeface="宋体" pitchFamily="2" charset="-122"/>
                        <a:cs typeface="Arial" pitchFamily="34" charset="0"/>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mn-MN" sz="1600" b="0" i="0" u="none" strike="noStrike" cap="none" normalizeH="0" baseline="0" dirty="0">
                        <a:ln>
                          <a:noFill/>
                        </a:ln>
                        <a:solidFill>
                          <a:srgbClr val="000000"/>
                        </a:solidFill>
                        <a:effectLst/>
                        <a:latin typeface="+mj-lt"/>
                        <a:ea typeface="楷体_GB2312" pitchFamily="49" charset="-122"/>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mj-lt"/>
                          <a:ea typeface="楷体_GB2312" pitchFamily="49" charset="-122"/>
                        </a:rPr>
                        <a:t>3</a:t>
                      </a:r>
                      <a:r>
                        <a:rPr kumimoji="0" lang="zh-CN" altLang="en-US" sz="1600" b="0" i="0" u="none" strike="noStrike" cap="none" normalizeH="0" baseline="0" dirty="0">
                          <a:ln>
                            <a:noFill/>
                          </a:ln>
                          <a:solidFill>
                            <a:srgbClr val="000000"/>
                          </a:solidFill>
                          <a:effectLst/>
                          <a:latin typeface="+mj-lt"/>
                          <a:ea typeface="宋体" pitchFamily="2" charset="-122"/>
                        </a:rPr>
                        <a:t>个月</a:t>
                      </a:r>
                      <a:endParaRPr kumimoji="0" lang="mn-MN" sz="1600" b="0" i="0" u="none" strike="noStrike" cap="none" normalizeH="0" baseline="0" dirty="0">
                        <a:ln>
                          <a:noFill/>
                        </a:ln>
                        <a:solidFill>
                          <a:srgbClr val="000000"/>
                        </a:solidFill>
                        <a:effectLst/>
                        <a:latin typeface="+mj-lt"/>
                        <a:ea typeface="楷体_GB2312" pitchFamily="49" charset="-122"/>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CBCB"/>
                    </a:solidFill>
                  </a:tcPr>
                </a:tc>
                <a:tc>
                  <a:txBody>
                    <a:bodyPr/>
                    <a:lstStyle/>
                    <a:p>
                      <a:pPr marL="0" marR="0" lvl="0" indent="0" algn="l" defTabSz="695325" rtl="0" eaLnBrk="1" fontAlgn="base" latinLnBrk="0" hangingPunct="1">
                        <a:lnSpc>
                          <a:spcPct val="80000"/>
                        </a:lnSpc>
                        <a:spcBef>
                          <a:spcPct val="0"/>
                        </a:spcBef>
                        <a:spcAft>
                          <a:spcPct val="15000"/>
                        </a:spcAft>
                        <a:buClr>
                          <a:schemeClr val="tx1"/>
                        </a:buClr>
                        <a:buSzTx/>
                        <a:buFont typeface="Arial" pitchFamily="34" charset="0"/>
                        <a:buNone/>
                        <a:tabLst/>
                      </a:pPr>
                      <a:r>
                        <a:rPr kumimoji="0" lang="en-US" sz="1600" b="0" i="0" u="none" strike="noStrike" cap="none" normalizeH="0" baseline="0" dirty="0">
                          <a:ln>
                            <a:noFill/>
                          </a:ln>
                          <a:solidFill>
                            <a:srgbClr val="000000"/>
                          </a:solidFill>
                          <a:effectLst/>
                          <a:latin typeface="+mj-lt"/>
                          <a:ea typeface="楷体_GB2312" pitchFamily="49" charset="-122"/>
                        </a:rPr>
                        <a:t>2</a:t>
                      </a:r>
                      <a:r>
                        <a:rPr kumimoji="0" lang="zh-CN" altLang="en-US" sz="1600" b="0" i="0" u="none" strike="noStrike" cap="none" normalizeH="0" baseline="0" dirty="0">
                          <a:ln>
                            <a:noFill/>
                          </a:ln>
                          <a:solidFill>
                            <a:srgbClr val="000000"/>
                          </a:solidFill>
                          <a:effectLst/>
                          <a:latin typeface="+mj-lt"/>
                          <a:ea typeface="宋体" pitchFamily="2" charset="-122"/>
                        </a:rPr>
                        <a:t>个月</a:t>
                      </a:r>
                      <a:endParaRPr kumimoji="0" lang="en-GB" sz="1600" b="0" i="0" u="none" strike="noStrike" cap="none" normalizeH="0" baseline="0" dirty="0">
                        <a:ln>
                          <a:noFill/>
                        </a:ln>
                        <a:solidFill>
                          <a:srgbClr val="000000"/>
                        </a:solidFill>
                        <a:effectLst/>
                        <a:latin typeface="+mj-lt"/>
                        <a:ea typeface="楷体_GB2312" pitchFamily="49" charset="-122"/>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CBCB"/>
                    </a:solidFill>
                  </a:tcPr>
                </a:tc>
                <a:extLst>
                  <a:ext uri="{0D108BD9-81ED-4DB2-BD59-A6C34878D82A}">
                    <a16:rowId xmlns:a16="http://schemas.microsoft.com/office/drawing/2014/main" xmlns="" val="10003"/>
                  </a:ext>
                </a:extLst>
              </a:tr>
              <a:tr h="435716">
                <a:tc>
                  <a:txBody>
                    <a:bodyPr/>
                    <a:lstStyle/>
                    <a:p>
                      <a:pPr marL="0" marR="0" lvl="0" indent="0" algn="l" defTabSz="914400" rtl="0" eaLnBrk="1" fontAlgn="base" latinLnBrk="0" hangingPunct="1">
                        <a:lnSpc>
                          <a:spcPct val="90000"/>
                        </a:lnSpc>
                        <a:spcBef>
                          <a:spcPct val="0"/>
                        </a:spcBef>
                        <a:spcAft>
                          <a:spcPct val="15000"/>
                        </a:spcAft>
                        <a:buClr>
                          <a:schemeClr val="tx1"/>
                        </a:buClr>
                        <a:buSzTx/>
                        <a:buFont typeface="Arial" pitchFamily="34" charset="0"/>
                        <a:buNone/>
                        <a:tabLst/>
                      </a:pPr>
                      <a:r>
                        <a:rPr kumimoji="0" lang="zh-CN" altLang="en-US" sz="1600" b="1" i="0" u="none" strike="noStrike" cap="none" normalizeH="0" baseline="0">
                          <a:ln>
                            <a:noFill/>
                          </a:ln>
                          <a:solidFill>
                            <a:srgbClr val="000000"/>
                          </a:solidFill>
                          <a:effectLst/>
                          <a:latin typeface="+mj-lt"/>
                          <a:ea typeface="宋体" pitchFamily="2" charset="-122"/>
                        </a:rPr>
                        <a:t>半年度业绩公告</a:t>
                      </a:r>
                      <a:endParaRPr kumimoji="0" lang="en-GB" sz="1600" b="1" i="0" u="none" strike="noStrike" cap="none" normalizeH="0" baseline="0">
                        <a:ln>
                          <a:noFill/>
                        </a:ln>
                        <a:solidFill>
                          <a:srgbClr val="000000"/>
                        </a:solidFill>
                        <a:effectLst/>
                        <a:latin typeface="+mj-lt"/>
                        <a:ea typeface="楷体_GB2312" pitchFamily="49" charset="-122"/>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mn-MN" sz="1600" b="0" i="0" u="none" strike="noStrike" cap="none" normalizeH="0" baseline="0">
                        <a:ln>
                          <a:noFill/>
                        </a:ln>
                        <a:solidFill>
                          <a:srgbClr val="000000"/>
                        </a:solidFill>
                        <a:effectLst/>
                        <a:latin typeface="+mj-lt"/>
                        <a:ea typeface="楷体_GB2312" pitchFamily="49" charset="-122"/>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a:ln>
                            <a:noFill/>
                          </a:ln>
                          <a:solidFill>
                            <a:srgbClr val="000000"/>
                          </a:solidFill>
                          <a:effectLst/>
                          <a:latin typeface="+mj-lt"/>
                          <a:ea typeface="宋体" pitchFamily="2" charset="-122"/>
                        </a:rPr>
                        <a:t>2</a:t>
                      </a:r>
                      <a:r>
                        <a:rPr kumimoji="0" lang="zh-CN" altLang="en-US" sz="1600" b="0" i="0" u="none" strike="noStrike" cap="none" normalizeH="0" baseline="0" dirty="0">
                          <a:ln>
                            <a:noFill/>
                          </a:ln>
                          <a:solidFill>
                            <a:srgbClr val="000000"/>
                          </a:solidFill>
                          <a:effectLst/>
                          <a:latin typeface="+mj-lt"/>
                          <a:ea typeface="宋体" pitchFamily="2" charset="-122"/>
                        </a:rPr>
                        <a:t>个月</a:t>
                      </a:r>
                      <a:endParaRPr kumimoji="0" lang="mn-MN" sz="1600" b="0" i="0" u="none" strike="noStrike" cap="none" normalizeH="0" baseline="0" dirty="0">
                        <a:ln>
                          <a:noFill/>
                        </a:ln>
                        <a:solidFill>
                          <a:srgbClr val="000000"/>
                        </a:solidFill>
                        <a:effectLst/>
                        <a:latin typeface="+mj-lt"/>
                        <a:ea typeface="楷体_GB2312" pitchFamily="49" charset="-122"/>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mj-lt"/>
                          <a:ea typeface="楷体_GB2312" pitchFamily="49" charset="-122"/>
                        </a:rPr>
                        <a:t>N/A</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E7E7"/>
                    </a:solidFill>
                  </a:tcPr>
                </a:tc>
                <a:extLst>
                  <a:ext uri="{0D108BD9-81ED-4DB2-BD59-A6C34878D82A}">
                    <a16:rowId xmlns:a16="http://schemas.microsoft.com/office/drawing/2014/main" xmlns="" val="10004"/>
                  </a:ext>
                </a:extLst>
              </a:tr>
              <a:tr h="1076756">
                <a:tc>
                  <a:txBody>
                    <a:bodyPr/>
                    <a:lstStyle/>
                    <a:p>
                      <a:pPr marL="0" marR="0" lvl="0" indent="0" algn="l" defTabSz="914400" rtl="0" eaLnBrk="1" fontAlgn="base" latinLnBrk="0" hangingPunct="1">
                        <a:lnSpc>
                          <a:spcPct val="90000"/>
                        </a:lnSpc>
                        <a:spcBef>
                          <a:spcPct val="0"/>
                        </a:spcBef>
                        <a:spcAft>
                          <a:spcPct val="15000"/>
                        </a:spcAft>
                        <a:buClr>
                          <a:schemeClr val="tx1"/>
                        </a:buClr>
                        <a:buSzTx/>
                        <a:buFont typeface="Arial" pitchFamily="34" charset="0"/>
                        <a:buNone/>
                        <a:tabLst/>
                      </a:pPr>
                      <a:r>
                        <a:rPr kumimoji="0" lang="zh-CN" altLang="en-US" sz="1600" b="1" i="0" u="none" strike="noStrike" cap="none" normalizeH="0" baseline="0">
                          <a:ln>
                            <a:noFill/>
                          </a:ln>
                          <a:solidFill>
                            <a:srgbClr val="000000"/>
                          </a:solidFill>
                          <a:effectLst/>
                          <a:latin typeface="+mj-lt"/>
                          <a:ea typeface="宋体" pitchFamily="2" charset="-122"/>
                        </a:rPr>
                        <a:t>季度报告</a:t>
                      </a:r>
                      <a:endParaRPr kumimoji="0" lang="en-GB" sz="1600" b="1" i="0" u="none" strike="noStrike" cap="none" normalizeH="0" baseline="0">
                        <a:ln>
                          <a:noFill/>
                        </a:ln>
                        <a:solidFill>
                          <a:srgbClr val="000000"/>
                        </a:solidFill>
                        <a:effectLst/>
                        <a:latin typeface="+mj-lt"/>
                        <a:ea typeface="楷体_GB2312" pitchFamily="49" charset="-122"/>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mn-MN" sz="1600" b="0" i="0" u="none" strike="noStrike" cap="none" normalizeH="0" baseline="0">
                        <a:ln>
                          <a:noFill/>
                        </a:ln>
                        <a:solidFill>
                          <a:srgbClr val="000000"/>
                        </a:solidFill>
                        <a:effectLst/>
                        <a:latin typeface="+mj-lt"/>
                        <a:ea typeface="楷体_GB2312" pitchFamily="49" charset="-122"/>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dirty="0">
                          <a:ln>
                            <a:noFill/>
                          </a:ln>
                          <a:solidFill>
                            <a:srgbClr val="000000"/>
                          </a:solidFill>
                          <a:effectLst/>
                          <a:latin typeface="+mj-lt"/>
                          <a:ea typeface="宋体" pitchFamily="2" charset="-122"/>
                        </a:rPr>
                        <a:t>未有季度报告要求</a:t>
                      </a:r>
                      <a:endParaRPr kumimoji="0" lang="en-GB" sz="1600" b="0" i="0" u="none" strike="noStrike" cap="none" normalizeH="0" baseline="0" dirty="0">
                        <a:ln>
                          <a:noFill/>
                        </a:ln>
                        <a:solidFill>
                          <a:srgbClr val="000000"/>
                        </a:solidFill>
                        <a:effectLst/>
                        <a:latin typeface="+mj-lt"/>
                        <a:ea typeface="楷体_GB2312" pitchFamily="49" charset="-122"/>
                      </a:endParaRP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dirty="0">
                          <a:ln>
                            <a:noFill/>
                          </a:ln>
                          <a:solidFill>
                            <a:srgbClr val="000000"/>
                          </a:solidFill>
                          <a:effectLst/>
                          <a:latin typeface="+mj-lt"/>
                          <a:ea typeface="宋体" pitchFamily="2" charset="-122"/>
                        </a:rPr>
                        <a:t>会计年度前</a:t>
                      </a:r>
                      <a:r>
                        <a:rPr kumimoji="0" lang="en-US" altLang="zh-CN" sz="1600" b="0" i="0" u="none" strike="noStrike" cap="none" normalizeH="0" baseline="0" dirty="0">
                          <a:ln>
                            <a:noFill/>
                          </a:ln>
                          <a:solidFill>
                            <a:srgbClr val="000000"/>
                          </a:solidFill>
                          <a:effectLst/>
                          <a:latin typeface="+mj-lt"/>
                          <a:ea typeface="宋体" pitchFamily="2" charset="-122"/>
                        </a:rPr>
                        <a:t>3</a:t>
                      </a:r>
                      <a:r>
                        <a:rPr kumimoji="0" lang="zh-CN" altLang="en-US" sz="1600" b="0" i="0" u="none" strike="noStrike" cap="none" normalizeH="0" baseline="0" dirty="0">
                          <a:ln>
                            <a:noFill/>
                          </a:ln>
                          <a:solidFill>
                            <a:srgbClr val="000000"/>
                          </a:solidFill>
                          <a:effectLst/>
                          <a:latin typeface="+mj-lt"/>
                          <a:ea typeface="宋体" pitchFamily="2" charset="-122"/>
                        </a:rPr>
                        <a:t>个月、</a:t>
                      </a:r>
                      <a:r>
                        <a:rPr kumimoji="0" lang="en-US" altLang="zh-CN" sz="1600" b="0" i="0" u="none" strike="noStrike" cap="none" normalizeH="0" baseline="0" dirty="0">
                          <a:ln>
                            <a:noFill/>
                          </a:ln>
                          <a:solidFill>
                            <a:srgbClr val="000000"/>
                          </a:solidFill>
                          <a:effectLst/>
                          <a:latin typeface="+mj-lt"/>
                          <a:ea typeface="宋体" pitchFamily="2" charset="-122"/>
                        </a:rPr>
                        <a:t>9</a:t>
                      </a:r>
                      <a:r>
                        <a:rPr kumimoji="0" lang="zh-CN" altLang="en-US" sz="1600" b="0" i="0" u="none" strike="noStrike" cap="none" normalizeH="0" baseline="0" dirty="0">
                          <a:ln>
                            <a:noFill/>
                          </a:ln>
                          <a:solidFill>
                            <a:srgbClr val="000000"/>
                          </a:solidFill>
                          <a:effectLst/>
                          <a:latin typeface="+mj-lt"/>
                          <a:ea typeface="宋体" pitchFamily="2" charset="-122"/>
                        </a:rPr>
                        <a:t>个月结束后的</a:t>
                      </a:r>
                      <a:r>
                        <a:rPr kumimoji="0" lang="en-US" altLang="zh-CN" sz="1600" b="0" i="0" u="none" strike="noStrike" cap="none" normalizeH="0" baseline="0" dirty="0">
                          <a:ln>
                            <a:noFill/>
                          </a:ln>
                          <a:solidFill>
                            <a:srgbClr val="000000"/>
                          </a:solidFill>
                          <a:effectLst/>
                          <a:latin typeface="+mj-lt"/>
                          <a:ea typeface="宋体" pitchFamily="2" charset="-122"/>
                        </a:rPr>
                        <a:t>1</a:t>
                      </a:r>
                      <a:r>
                        <a:rPr kumimoji="0" lang="zh-CN" altLang="en-US" sz="1600" b="0" i="0" u="none" strike="noStrike" cap="none" normalizeH="0" baseline="0" dirty="0">
                          <a:ln>
                            <a:noFill/>
                          </a:ln>
                          <a:solidFill>
                            <a:srgbClr val="000000"/>
                          </a:solidFill>
                          <a:effectLst/>
                          <a:latin typeface="+mj-lt"/>
                          <a:ea typeface="宋体" pitchFamily="2" charset="-122"/>
                        </a:rPr>
                        <a:t>个月内编制季度报告</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3CBCB"/>
                    </a:solidFill>
                  </a:tcPr>
                </a:tc>
                <a:extLst>
                  <a:ext uri="{0D108BD9-81ED-4DB2-BD59-A6C34878D82A}">
                    <a16:rowId xmlns:a16="http://schemas.microsoft.com/office/drawing/2014/main" xmlns="" val="10005"/>
                  </a:ext>
                </a:extLst>
              </a:tr>
            </a:tbl>
          </a:graphicData>
        </a:graphic>
      </p:graphicFrame>
      <p:sp>
        <p:nvSpPr>
          <p:cNvPr id="26" name="AutoShape 6"/>
          <p:cNvSpPr>
            <a:spLocks noChangeArrowheads="1"/>
          </p:cNvSpPr>
          <p:nvPr/>
        </p:nvSpPr>
        <p:spPr bwMode="auto">
          <a:xfrm>
            <a:off x="2955801" y="3624485"/>
            <a:ext cx="373062" cy="239713"/>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bg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nchor="ctr"/>
          <a:lstStyle/>
          <a:p>
            <a:endParaRPr lang="en-GB" sz="1600">
              <a:latin typeface="+mj-lt"/>
              <a:ea typeface="宋体" panose="02010600030101010101" pitchFamily="2" charset="-122"/>
            </a:endParaRPr>
          </a:p>
        </p:txBody>
      </p:sp>
      <p:sp>
        <p:nvSpPr>
          <p:cNvPr id="27" name="AutoShape 6"/>
          <p:cNvSpPr>
            <a:spLocks noChangeArrowheads="1"/>
          </p:cNvSpPr>
          <p:nvPr/>
        </p:nvSpPr>
        <p:spPr bwMode="auto">
          <a:xfrm>
            <a:off x="2955801" y="4156298"/>
            <a:ext cx="373062" cy="239712"/>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bg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nchor="ctr"/>
          <a:lstStyle/>
          <a:p>
            <a:endParaRPr lang="en-GB" sz="1600">
              <a:latin typeface="+mj-lt"/>
              <a:ea typeface="宋体" panose="02010600030101010101" pitchFamily="2" charset="-122"/>
            </a:endParaRPr>
          </a:p>
        </p:txBody>
      </p:sp>
      <p:sp>
        <p:nvSpPr>
          <p:cNvPr id="28" name="AutoShape 6"/>
          <p:cNvSpPr>
            <a:spLocks noChangeArrowheads="1"/>
          </p:cNvSpPr>
          <p:nvPr/>
        </p:nvSpPr>
        <p:spPr bwMode="auto">
          <a:xfrm>
            <a:off x="2955801" y="4689698"/>
            <a:ext cx="373062" cy="239712"/>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bg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nchor="ctr"/>
          <a:lstStyle/>
          <a:p>
            <a:endParaRPr lang="en-GB" sz="1600">
              <a:latin typeface="+mj-lt"/>
              <a:ea typeface="宋体" panose="02010600030101010101" pitchFamily="2" charset="-122"/>
            </a:endParaRPr>
          </a:p>
        </p:txBody>
      </p:sp>
      <p:sp>
        <p:nvSpPr>
          <p:cNvPr id="29" name="AutoShape 6"/>
          <p:cNvSpPr>
            <a:spLocks noChangeArrowheads="1"/>
          </p:cNvSpPr>
          <p:nvPr/>
        </p:nvSpPr>
        <p:spPr bwMode="auto">
          <a:xfrm>
            <a:off x="2928813" y="5173885"/>
            <a:ext cx="373063" cy="239713"/>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bg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nchor="ctr"/>
          <a:lstStyle/>
          <a:p>
            <a:endParaRPr lang="en-GB" sz="1600">
              <a:latin typeface="+mj-lt"/>
              <a:ea typeface="宋体" panose="02010600030101010101" pitchFamily="2" charset="-122"/>
            </a:endParaRPr>
          </a:p>
        </p:txBody>
      </p:sp>
      <p:sp>
        <p:nvSpPr>
          <p:cNvPr id="30" name="Rectangle 40"/>
          <p:cNvSpPr>
            <a:spLocks noChangeArrowheads="1"/>
          </p:cNvSpPr>
          <p:nvPr/>
        </p:nvSpPr>
        <p:spPr bwMode="auto">
          <a:xfrm>
            <a:off x="3583855" y="2658814"/>
            <a:ext cx="25003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600" b="1" dirty="0">
                <a:solidFill>
                  <a:schemeClr val="bg1"/>
                </a:solidFill>
                <a:latin typeface="+mj-lt"/>
                <a:ea typeface="宋体" panose="02010600030101010101" pitchFamily="2" charset="-122"/>
              </a:rPr>
              <a:t>报告循环</a:t>
            </a:r>
            <a:endParaRPr lang="en-US" sz="1600" dirty="0">
              <a:solidFill>
                <a:schemeClr val="bg1"/>
              </a:solidFill>
              <a:latin typeface="+mj-lt"/>
              <a:ea typeface="宋体" panose="02010600030101010101" pitchFamily="2" charset="-122"/>
            </a:endParaRPr>
          </a:p>
        </p:txBody>
      </p:sp>
    </p:spTree>
    <p:extLst>
      <p:ext uri="{BB962C8B-B14F-4D97-AF65-F5344CB8AC3E}">
        <p14:creationId xmlns:p14="http://schemas.microsoft.com/office/powerpoint/2010/main" val="41199337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6786" name="Rectangle 2"/>
          <p:cNvSpPr>
            <a:spLocks noGrp="1" noChangeArrowheads="1"/>
          </p:cNvSpPr>
          <p:nvPr>
            <p:ph type="title"/>
          </p:nvPr>
        </p:nvSpPr>
        <p:spPr/>
        <p:txBody>
          <a:bodyPr vert="horz" lIns="0" tIns="0" rIns="0" bIns="0" rtlCol="0" anchor="t" anchorCtr="0">
            <a:noAutofit/>
          </a:bodyPr>
          <a:lstStyle/>
          <a:p>
            <a:pPr>
              <a:defRPr/>
            </a:pPr>
            <a:r>
              <a:rPr lang="en-GB" altLang="zh-CN" i="0" dirty="0">
                <a:solidFill>
                  <a:srgbClr val="030405"/>
                </a:solidFill>
                <a:ea typeface="宋体" pitchFamily="2" charset="-122"/>
              </a:rPr>
              <a:t>H</a:t>
            </a:r>
            <a:r>
              <a:rPr lang="zh-CN" altLang="en-US" i="0" dirty="0">
                <a:solidFill>
                  <a:srgbClr val="030405"/>
                </a:solidFill>
                <a:ea typeface="宋体" pitchFamily="2" charset="-122"/>
              </a:rPr>
              <a:t>股与红筹</a:t>
            </a:r>
          </a:p>
        </p:txBody>
      </p:sp>
      <p:sp>
        <p:nvSpPr>
          <p:cNvPr id="2" name="Content Placeholder 1"/>
          <p:cNvSpPr>
            <a:spLocks noGrp="1"/>
          </p:cNvSpPr>
          <p:nvPr>
            <p:ph sz="quarter" idx="15"/>
          </p:nvPr>
        </p:nvSpPr>
        <p:spPr>
          <a:xfrm>
            <a:off x="533400" y="1778175"/>
            <a:ext cx="8069264" cy="2972544"/>
          </a:xfrm>
        </p:spPr>
        <p:txBody>
          <a:bodyPr/>
          <a:lstStyle/>
          <a:p>
            <a:endParaRPr lang="zh-CN" altLang="en-US" dirty="0">
              <a:latin typeface="+mj-lt"/>
            </a:endParaRPr>
          </a:p>
        </p:txBody>
      </p:sp>
      <p:sp>
        <p:nvSpPr>
          <p:cNvPr id="18436" name="Rectangle 3"/>
          <p:cNvSpPr>
            <a:spLocks noChangeArrowheads="1"/>
          </p:cNvSpPr>
          <p:nvPr/>
        </p:nvSpPr>
        <p:spPr bwMode="auto">
          <a:xfrm>
            <a:off x="250826" y="1773239"/>
            <a:ext cx="8351838" cy="5035550"/>
          </a:xfrm>
          <a:prstGeom prst="rect">
            <a:avLst/>
          </a:prstGeom>
          <a:noFill/>
          <a:ln w="12700" algn="ctr">
            <a:noFill/>
            <a:miter lim="800000"/>
            <a:headEnd/>
            <a:tailEnd/>
          </a:ln>
        </p:spPr>
        <p:txBody>
          <a:bodyPr lIns="90478" tIns="44445" rIns="90478" bIns="44445"/>
          <a:lstStyle/>
          <a:p>
            <a:pPr marL="457146" indent="-457146" eaLnBrk="0" hangingPunct="0">
              <a:spcBef>
                <a:spcPct val="50000"/>
              </a:spcBef>
              <a:buClr>
                <a:schemeClr val="tx1"/>
              </a:buClr>
              <a:buSzPct val="75000"/>
            </a:pPr>
            <a:endParaRPr kumimoji="1" lang="zh-TW" altLang="en-US" b="0" dirty="0">
              <a:solidFill>
                <a:srgbClr val="000000"/>
              </a:solidFill>
              <a:latin typeface="+mj-lt"/>
              <a:ea typeface="MS PGothic" pitchFamily="34" charset="-128"/>
            </a:endParaRPr>
          </a:p>
        </p:txBody>
      </p:sp>
      <p:graphicFrame>
        <p:nvGraphicFramePr>
          <p:cNvPr id="8" name="Table 11"/>
          <p:cNvGraphicFramePr>
            <a:graphicFrameLocks noGrp="1"/>
          </p:cNvGraphicFramePr>
          <p:nvPr>
            <p:extLst>
              <p:ext uri="{D42A27DB-BD31-4B8C-83A1-F6EECF244321}">
                <p14:modId xmlns:p14="http://schemas.microsoft.com/office/powerpoint/2010/main" val="2574391029"/>
              </p:ext>
            </p:extLst>
          </p:nvPr>
        </p:nvGraphicFramePr>
        <p:xfrm>
          <a:off x="468000" y="1800000"/>
          <a:ext cx="8496944" cy="4129817"/>
        </p:xfrm>
        <a:graphic>
          <a:graphicData uri="http://schemas.openxmlformats.org/drawingml/2006/table">
            <a:tbl>
              <a:tblPr/>
              <a:tblGrid>
                <a:gridCol w="3906259">
                  <a:extLst>
                    <a:ext uri="{9D8B030D-6E8A-4147-A177-3AD203B41FA5}">
                      <a16:colId xmlns:a16="http://schemas.microsoft.com/office/drawing/2014/main" xmlns="" val="20000"/>
                    </a:ext>
                  </a:extLst>
                </a:gridCol>
                <a:gridCol w="4590685">
                  <a:extLst>
                    <a:ext uri="{9D8B030D-6E8A-4147-A177-3AD203B41FA5}">
                      <a16:colId xmlns:a16="http://schemas.microsoft.com/office/drawing/2014/main" xmlns="" val="20001"/>
                    </a:ext>
                  </a:extLst>
                </a:gridCol>
              </a:tblGrid>
              <a:tr h="398549">
                <a:tc>
                  <a:txBody>
                    <a:bodyPr/>
                    <a:lstStyle/>
                    <a:p>
                      <a:pPr marL="0" marR="0" lvl="0" indent="0" algn="ctr" defTabSz="914400" rtl="0" eaLnBrk="1" fontAlgn="base" latinLnBrk="0" hangingPunct="1">
                        <a:lnSpc>
                          <a:spcPct val="100000"/>
                        </a:lnSpc>
                        <a:spcBef>
                          <a:spcPct val="0"/>
                        </a:spcBef>
                        <a:spcAft>
                          <a:spcPts val="300"/>
                        </a:spcAft>
                        <a:buClrTx/>
                        <a:buSzPct val="90000"/>
                        <a:buFont typeface="Arial Unicode MS" pitchFamily="34" charset="-128"/>
                        <a:buNone/>
                        <a:tabLst/>
                      </a:pPr>
                      <a:r>
                        <a:rPr kumimoji="0" lang="en-US" altLang="zh-CN" sz="1200" b="1" i="0" u="none" strike="noStrike" kern="1200" cap="none" normalizeH="0" baseline="0" dirty="0">
                          <a:ln>
                            <a:noFill/>
                          </a:ln>
                          <a:solidFill>
                            <a:schemeClr val="bg1"/>
                          </a:solidFill>
                          <a:effectLst/>
                          <a:latin typeface="+mj-lt"/>
                          <a:ea typeface="黑体" pitchFamily="49" charset="-122"/>
                          <a:cs typeface="Arial Unicode MS" pitchFamily="34" charset="-128"/>
                        </a:rPr>
                        <a:t>H</a:t>
                      </a:r>
                      <a:r>
                        <a:rPr kumimoji="0" lang="zh-CN" altLang="en-US" sz="1200" b="1" i="0" u="none" strike="noStrike" kern="1200" cap="none" normalizeH="0" baseline="0" dirty="0">
                          <a:ln>
                            <a:noFill/>
                          </a:ln>
                          <a:solidFill>
                            <a:schemeClr val="bg1"/>
                          </a:solidFill>
                          <a:effectLst/>
                          <a:latin typeface="+mj-lt"/>
                          <a:ea typeface="黑体" pitchFamily="49" charset="-122"/>
                          <a:cs typeface="Arial Unicode MS" pitchFamily="34" charset="-128"/>
                        </a:rPr>
                        <a:t>股</a:t>
                      </a:r>
                      <a:endParaRPr kumimoji="0" lang="zh-CN" altLang="en-GB" sz="1200" b="1" i="0" u="none" strike="noStrike" kern="1200" cap="none" normalizeH="0" baseline="0" dirty="0">
                        <a:ln>
                          <a:noFill/>
                        </a:ln>
                        <a:solidFill>
                          <a:schemeClr val="bg1"/>
                        </a:solidFill>
                        <a:effectLst/>
                        <a:latin typeface="+mj-lt"/>
                        <a:ea typeface="黑体" pitchFamily="49" charset="-122"/>
                        <a:cs typeface="Arial Unicode MS" pitchFamily="34" charset="-128"/>
                      </a:endParaRPr>
                    </a:p>
                  </a:txBody>
                  <a:tcPr marL="91404" marR="91404" marT="45701" marB="45701"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1" fontAlgn="base" latinLnBrk="0" hangingPunct="1">
                        <a:lnSpc>
                          <a:spcPct val="100000"/>
                        </a:lnSpc>
                        <a:spcBef>
                          <a:spcPct val="0"/>
                        </a:spcBef>
                        <a:spcAft>
                          <a:spcPts val="300"/>
                        </a:spcAft>
                        <a:buClrTx/>
                        <a:buSzPct val="90000"/>
                        <a:buFont typeface="Arial Unicode MS" pitchFamily="34" charset="-128"/>
                        <a:buNone/>
                        <a:tabLst/>
                      </a:pPr>
                      <a:r>
                        <a:rPr kumimoji="0" lang="zh-CN" altLang="en-US" sz="1200" b="1" i="0" u="none" strike="noStrike" kern="1200" cap="none" normalizeH="0" baseline="0" dirty="0">
                          <a:ln>
                            <a:noFill/>
                          </a:ln>
                          <a:solidFill>
                            <a:schemeClr val="bg1"/>
                          </a:solidFill>
                          <a:effectLst/>
                          <a:latin typeface="+mj-lt"/>
                          <a:ea typeface="黑体" pitchFamily="49" charset="-122"/>
                          <a:cs typeface="Arial Unicode MS" pitchFamily="34" charset="-128"/>
                        </a:rPr>
                        <a:t>红筹</a:t>
                      </a:r>
                      <a:endParaRPr kumimoji="0" lang="zh-CN" altLang="en-GB" sz="1200" b="1" i="0" u="none" strike="noStrike" kern="1200" cap="none" normalizeH="0" baseline="0" dirty="0">
                        <a:ln>
                          <a:noFill/>
                        </a:ln>
                        <a:solidFill>
                          <a:schemeClr val="bg1"/>
                        </a:solidFill>
                        <a:effectLst/>
                        <a:latin typeface="+mj-lt"/>
                        <a:ea typeface="黑体" pitchFamily="49" charset="-122"/>
                        <a:cs typeface="Arial Unicode MS" pitchFamily="34" charset="-128"/>
                      </a:endParaRPr>
                    </a:p>
                  </a:txBody>
                  <a:tcPr marL="91404" marR="91404" marT="45701" marB="45701"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solidFill>
                      <a:schemeClr val="accent2">
                        <a:lumMod val="75000"/>
                      </a:schemeClr>
                    </a:solidFill>
                  </a:tcPr>
                </a:tc>
                <a:extLst>
                  <a:ext uri="{0D108BD9-81ED-4DB2-BD59-A6C34878D82A}">
                    <a16:rowId xmlns:a16="http://schemas.microsoft.com/office/drawing/2014/main" xmlns="" val="10000"/>
                  </a:ext>
                </a:extLst>
              </a:tr>
              <a:tr h="1461494">
                <a:tc>
                  <a:txBody>
                    <a:bodyPr/>
                    <a:lstStyle/>
                    <a:p>
                      <a:pPr marL="0" marR="0" lvl="0" indent="0" algn="just" defTabSz="914400" rtl="0" eaLnBrk="0" fontAlgn="base" latinLnBrk="0" hangingPunct="0">
                        <a:lnSpc>
                          <a:spcPct val="100000"/>
                        </a:lnSpc>
                        <a:spcBef>
                          <a:spcPct val="0"/>
                        </a:spcBef>
                        <a:spcAft>
                          <a:spcPts val="300"/>
                        </a:spcAft>
                        <a:buClrTx/>
                        <a:buSzPct val="90000"/>
                        <a:buFont typeface="Arial Unicode MS" pitchFamily="34" charset="-120"/>
                        <a:buNone/>
                        <a:tabLst/>
                        <a:defRPr/>
                      </a:pPr>
                      <a:r>
                        <a:rPr kumimoji="0" lang="en-US" altLang="zh-CN" sz="1200" b="0" i="0" u="none" strike="noStrike" kern="1200" cap="none" normalizeH="0" baseline="0" dirty="0">
                          <a:ln>
                            <a:noFill/>
                          </a:ln>
                          <a:solidFill>
                            <a:schemeClr val="tx1"/>
                          </a:solidFill>
                          <a:effectLst/>
                          <a:latin typeface="+mj-lt"/>
                          <a:ea typeface="黑体" pitchFamily="49" charset="-122"/>
                          <a:cs typeface="Arial Unicode MS" pitchFamily="34" charset="-128"/>
                        </a:rPr>
                        <a:t>H</a:t>
                      </a:r>
                      <a:r>
                        <a:rPr kumimoji="0" lang="zh-CN" altLang="en-US" sz="1200" b="0" i="0" u="none" strike="noStrike" kern="1200" cap="none" normalizeH="0" baseline="0" dirty="0">
                          <a:ln>
                            <a:noFill/>
                          </a:ln>
                          <a:solidFill>
                            <a:schemeClr val="tx1"/>
                          </a:solidFill>
                          <a:effectLst/>
                          <a:latin typeface="+mj-lt"/>
                          <a:ea typeface="黑体" pitchFamily="49" charset="-122"/>
                          <a:cs typeface="Arial Unicode MS" pitchFamily="34" charset="-128"/>
                        </a:rPr>
                        <a:t>股是指在中国内地注册的企业，如工商银行、中国石油等在香港发行上市上市的股票</a:t>
                      </a:r>
                    </a:p>
                    <a:p>
                      <a:pPr marL="0" marR="0" lvl="0" indent="0" algn="just" defTabSz="914400" rtl="0" eaLnBrk="0" fontAlgn="base" latinLnBrk="0" hangingPunct="0">
                        <a:lnSpc>
                          <a:spcPct val="100000"/>
                        </a:lnSpc>
                        <a:spcBef>
                          <a:spcPct val="0"/>
                        </a:spcBef>
                        <a:spcAft>
                          <a:spcPts val="300"/>
                        </a:spcAft>
                        <a:buClrTx/>
                        <a:buSzPct val="90000"/>
                        <a:buFont typeface="Arial Unicode MS" pitchFamily="34" charset="-120"/>
                        <a:buNone/>
                        <a:tabLst/>
                        <a:defRPr/>
                      </a:pPr>
                      <a:endParaRPr kumimoji="0" lang="zh-CN" altLang="en-GB" sz="1200" b="0" i="0" u="none" strike="noStrike" kern="1200" cap="none" normalizeH="0" baseline="0" dirty="0">
                        <a:ln>
                          <a:noFill/>
                        </a:ln>
                        <a:solidFill>
                          <a:schemeClr val="tx1"/>
                        </a:solidFill>
                        <a:effectLst/>
                        <a:latin typeface="+mj-lt"/>
                        <a:ea typeface="黑体" pitchFamily="49" charset="-122"/>
                        <a:cs typeface="Arial Unicode MS" pitchFamily="34" charset="-128"/>
                      </a:endParaRPr>
                    </a:p>
                  </a:txBody>
                  <a:tcPr marL="72000" marR="72000" marT="72000" marB="72000" horzOverflow="overflow">
                    <a:lnL w="12700" cap="flat" cmpd="sng" algn="ctr">
                      <a:noFill/>
                      <a:prstDash val="solid"/>
                      <a:round/>
                      <a:headEnd type="none" w="med" len="med"/>
                      <a:tailEnd type="none" w="med" len="med"/>
                    </a:lnL>
                    <a:lnR w="12700" cap="flat" cmpd="sng" algn="ctr">
                      <a:solidFill>
                        <a:srgbClr val="DC6900"/>
                      </a:solidFill>
                      <a:prstDash val="sysDot"/>
                      <a:round/>
                      <a:headEnd type="none" w="med" len="med"/>
                      <a:tailEnd type="none" w="med" len="med"/>
                    </a:lnR>
                    <a:lnT w="38100" cap="flat" cmpd="sng" algn="ctr">
                      <a:noFill/>
                      <a:prstDash val="solid"/>
                      <a:round/>
                      <a:headEnd type="none" w="med" len="med"/>
                      <a:tailEnd type="none" w="med" len="med"/>
                    </a:lnT>
                    <a:lnB w="12700" cap="flat" cmpd="sng" algn="ctr">
                      <a:solidFill>
                        <a:srgbClr val="DC6900"/>
                      </a:solidFill>
                      <a:prstDash val="sysDot"/>
                      <a:round/>
                      <a:headEnd type="none" w="med" len="med"/>
                      <a:tailEnd type="none" w="med" len="med"/>
                    </a:lnB>
                    <a:lnTlToBr>
                      <a:noFill/>
                    </a:lnTlToBr>
                    <a:lnBlToTr>
                      <a:noFill/>
                    </a:lnBlToTr>
                    <a:solidFill>
                      <a:schemeClr val="bg1"/>
                    </a:solidFill>
                  </a:tcPr>
                </a:tc>
                <a:tc>
                  <a:txBody>
                    <a:bodyPr/>
                    <a:lstStyle/>
                    <a:p>
                      <a:pPr marL="0" marR="0" lvl="0" indent="0" algn="just" defTabSz="914400" rtl="0" eaLnBrk="0" fontAlgn="base" latinLnBrk="0" hangingPunct="0">
                        <a:lnSpc>
                          <a:spcPct val="100000"/>
                        </a:lnSpc>
                        <a:spcBef>
                          <a:spcPct val="0"/>
                        </a:spcBef>
                        <a:spcAft>
                          <a:spcPts val="300"/>
                        </a:spcAft>
                        <a:buClrTx/>
                        <a:buSzPct val="90000"/>
                        <a:buFont typeface="Arial Unicode MS" pitchFamily="34" charset="-120"/>
                        <a:buNone/>
                        <a:tabLst/>
                      </a:pPr>
                      <a:r>
                        <a:rPr kumimoji="0" lang="zh-CN" altLang="en-US" sz="1200" b="0" i="0" u="none" strike="noStrike" kern="1200" cap="none" normalizeH="0" baseline="0" dirty="0">
                          <a:ln>
                            <a:noFill/>
                          </a:ln>
                          <a:solidFill>
                            <a:schemeClr val="tx1"/>
                          </a:solidFill>
                          <a:effectLst/>
                          <a:latin typeface="+mj-lt"/>
                          <a:ea typeface="黑体" pitchFamily="49" charset="-122"/>
                          <a:cs typeface="Arial Unicode MS" pitchFamily="34" charset="-128"/>
                        </a:rPr>
                        <a:t>根据之前香港交易所相关规定，于香港、中华人民共和国、百慕大及开曼群岛四个司法管辖区注册成立的公司符合上市条件的，可以在香港交易所上市，有一些虽然注册在开曼或香港的公司，但其资产业务都在中国境内，这些公司在港上市，通常被称为红筹股</a:t>
                      </a:r>
                    </a:p>
                  </a:txBody>
                  <a:tcPr marL="91404" marR="91404" marT="45701" marB="45701" horzOverflow="overflow">
                    <a:lnL w="12700" cap="flat" cmpd="sng" algn="ctr">
                      <a:solidFill>
                        <a:srgbClr val="DC6900"/>
                      </a:solidFill>
                      <a:prstDash val="sysDot"/>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rgbClr val="DC6900"/>
                      </a:solidFill>
                      <a:prstDash val="sysDot"/>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1"/>
                  </a:ext>
                </a:extLst>
              </a:tr>
              <a:tr h="2269774">
                <a:tc gridSpan="2">
                  <a:txBody>
                    <a:bodyPr/>
                    <a:lstStyle/>
                    <a:p>
                      <a:pPr marL="0" marR="0" lvl="0" indent="0" algn="just" defTabSz="914400" rtl="0" eaLnBrk="0" fontAlgn="base" latinLnBrk="0" hangingPunct="0">
                        <a:lnSpc>
                          <a:spcPct val="100000"/>
                        </a:lnSpc>
                        <a:spcBef>
                          <a:spcPct val="0"/>
                        </a:spcBef>
                        <a:spcAft>
                          <a:spcPts val="300"/>
                        </a:spcAft>
                        <a:buClrTx/>
                        <a:buSzPct val="90000"/>
                        <a:buFont typeface="Arial" pitchFamily="34" charset="0"/>
                        <a:buNone/>
                        <a:tabLst/>
                        <a:defRPr/>
                      </a:pPr>
                      <a:r>
                        <a:rPr kumimoji="0" lang="zh-CN" altLang="en-US" sz="1200" b="0" i="0" u="none" strike="noStrike" kern="1200" cap="none" normalizeH="0" baseline="0" dirty="0">
                          <a:ln>
                            <a:noFill/>
                          </a:ln>
                          <a:solidFill>
                            <a:schemeClr val="tx1"/>
                          </a:solidFill>
                          <a:effectLst/>
                          <a:latin typeface="+mj-lt"/>
                          <a:ea typeface="黑体" pitchFamily="49" charset="-122"/>
                          <a:cs typeface="Arial Unicode MS" pitchFamily="34" charset="-128"/>
                        </a:rPr>
                        <a:t>历史上</a:t>
                      </a:r>
                      <a:r>
                        <a:rPr kumimoji="0" lang="en-US" altLang="zh-CN" sz="1200" b="0" i="0" u="none" strike="noStrike" kern="1200" cap="none" normalizeH="0" baseline="0" dirty="0">
                          <a:ln>
                            <a:noFill/>
                          </a:ln>
                          <a:solidFill>
                            <a:schemeClr val="tx1"/>
                          </a:solidFill>
                          <a:effectLst/>
                          <a:latin typeface="+mj-lt"/>
                          <a:ea typeface="黑体" pitchFamily="49" charset="-122"/>
                          <a:cs typeface="Arial Unicode MS" pitchFamily="34" charset="-128"/>
                        </a:rPr>
                        <a:t>H</a:t>
                      </a:r>
                      <a:r>
                        <a:rPr kumimoji="0" lang="zh-CN" altLang="en-US" sz="1200" b="0" i="0" u="none" strike="noStrike" kern="1200" cap="none" normalizeH="0" baseline="0" dirty="0">
                          <a:ln>
                            <a:noFill/>
                          </a:ln>
                          <a:solidFill>
                            <a:schemeClr val="tx1"/>
                          </a:solidFill>
                          <a:effectLst/>
                          <a:latin typeface="+mj-lt"/>
                          <a:ea typeface="黑体" pitchFamily="49" charset="-122"/>
                          <a:cs typeface="Arial Unicode MS" pitchFamily="34" charset="-128"/>
                        </a:rPr>
                        <a:t>股公司以国有企业为主，在证监会新政策</a:t>
                      </a:r>
                      <a:r>
                        <a:rPr kumimoji="0" lang="en-US" altLang="zh-CN" sz="1200" b="0" i="0" u="none" strike="noStrike" kern="1200" cap="none" normalizeH="0" baseline="0" dirty="0">
                          <a:ln>
                            <a:noFill/>
                          </a:ln>
                          <a:solidFill>
                            <a:schemeClr val="tx1"/>
                          </a:solidFill>
                          <a:effectLst/>
                          <a:latin typeface="+mj-lt"/>
                          <a:ea typeface="黑体" pitchFamily="49" charset="-122"/>
                          <a:cs typeface="Arial Unicode MS" pitchFamily="34" charset="-128"/>
                        </a:rPr>
                        <a:t>《</a:t>
                      </a:r>
                      <a:r>
                        <a:rPr kumimoji="0" lang="zh-CN" altLang="en-US" sz="1200" b="0" i="0" u="none" strike="noStrike" kern="1200" cap="none" normalizeH="0" baseline="0" dirty="0">
                          <a:ln>
                            <a:noFill/>
                          </a:ln>
                          <a:solidFill>
                            <a:schemeClr val="tx1"/>
                          </a:solidFill>
                          <a:effectLst/>
                          <a:latin typeface="+mj-lt"/>
                          <a:ea typeface="黑体" pitchFamily="49" charset="-122"/>
                          <a:cs typeface="Arial Unicode MS" pitchFamily="34" charset="-128"/>
                        </a:rPr>
                        <a:t>关于股份有限公司境外发行股票和上市申报文件及审核程序的监管指引</a:t>
                      </a:r>
                      <a:r>
                        <a:rPr kumimoji="0" lang="en-US" altLang="zh-CN" sz="1200" b="0" i="0" u="none" strike="noStrike" kern="1200" cap="none" normalizeH="0" baseline="0" dirty="0">
                          <a:ln>
                            <a:noFill/>
                          </a:ln>
                          <a:solidFill>
                            <a:schemeClr val="tx1"/>
                          </a:solidFill>
                          <a:effectLst/>
                          <a:latin typeface="+mj-lt"/>
                          <a:ea typeface="黑体" pitchFamily="49" charset="-122"/>
                          <a:cs typeface="Arial Unicode MS" pitchFamily="34" charset="-128"/>
                        </a:rPr>
                        <a:t>》</a:t>
                      </a:r>
                      <a:r>
                        <a:rPr kumimoji="0" lang="zh-CN" altLang="en-US" sz="1200" b="0" i="0" u="none" strike="noStrike" kern="1200" cap="none" normalizeH="0" baseline="0" dirty="0">
                          <a:ln>
                            <a:noFill/>
                          </a:ln>
                          <a:solidFill>
                            <a:schemeClr val="tx1"/>
                          </a:solidFill>
                          <a:effectLst/>
                          <a:latin typeface="+mj-lt"/>
                          <a:ea typeface="黑体" pitchFamily="49" charset="-122"/>
                          <a:cs typeface="Arial Unicode MS" pitchFamily="34" charset="-128"/>
                        </a:rPr>
                        <a:t>下，预计会有越来越多的民营企业发行</a:t>
                      </a:r>
                      <a:r>
                        <a:rPr kumimoji="0" lang="en-US" altLang="zh-CN" sz="1200" b="0" i="0" u="none" strike="noStrike" kern="1200" cap="none" normalizeH="0" baseline="0" dirty="0">
                          <a:ln>
                            <a:noFill/>
                          </a:ln>
                          <a:solidFill>
                            <a:schemeClr val="tx1"/>
                          </a:solidFill>
                          <a:effectLst/>
                          <a:latin typeface="+mj-lt"/>
                          <a:ea typeface="黑体" pitchFamily="49" charset="-122"/>
                          <a:cs typeface="Arial Unicode MS" pitchFamily="34" charset="-128"/>
                        </a:rPr>
                        <a:t>H</a:t>
                      </a:r>
                      <a:r>
                        <a:rPr kumimoji="0" lang="zh-CN" altLang="en-US" sz="1200" b="0" i="0" u="none" strike="noStrike" kern="1200" cap="none" normalizeH="0" baseline="0" dirty="0">
                          <a:ln>
                            <a:noFill/>
                          </a:ln>
                          <a:solidFill>
                            <a:schemeClr val="tx1"/>
                          </a:solidFill>
                          <a:effectLst/>
                          <a:latin typeface="+mj-lt"/>
                          <a:ea typeface="黑体" pitchFamily="49" charset="-122"/>
                          <a:cs typeface="Arial Unicode MS" pitchFamily="34" charset="-128"/>
                        </a:rPr>
                        <a:t>股上市。</a:t>
                      </a:r>
                      <a:endParaRPr kumimoji="0" lang="en-US" altLang="zh-CN" sz="1200" b="0" i="0" u="none" strike="noStrike" kern="1200" cap="none" normalizeH="0" baseline="0" dirty="0">
                        <a:ln>
                          <a:noFill/>
                        </a:ln>
                        <a:solidFill>
                          <a:schemeClr val="tx1"/>
                        </a:solidFill>
                        <a:effectLst/>
                        <a:latin typeface="+mj-lt"/>
                        <a:ea typeface="黑体" pitchFamily="49" charset="-122"/>
                        <a:cs typeface="Arial Unicode MS" pitchFamily="34" charset="-128"/>
                      </a:endParaRPr>
                    </a:p>
                    <a:p>
                      <a:pPr marL="180000" marR="0" lvl="0" indent="-180000" algn="just" defTabSz="914400" rtl="0" eaLnBrk="0" fontAlgn="base" latinLnBrk="0" hangingPunct="0">
                        <a:lnSpc>
                          <a:spcPct val="100000"/>
                        </a:lnSpc>
                        <a:spcBef>
                          <a:spcPct val="0"/>
                        </a:spcBef>
                        <a:spcAft>
                          <a:spcPts val="600"/>
                        </a:spcAft>
                        <a:buClrTx/>
                        <a:buSzPct val="90000"/>
                        <a:buFont typeface="Arial" pitchFamily="34" charset="0"/>
                        <a:buChar char="•"/>
                        <a:tabLst/>
                        <a:defRPr/>
                      </a:pPr>
                      <a:r>
                        <a:rPr kumimoji="0" lang="zh-CN" altLang="en-US" sz="1200" b="0" i="0" u="none" strike="noStrike" kern="1200" cap="none" normalizeH="0" baseline="0" dirty="0">
                          <a:ln>
                            <a:noFill/>
                          </a:ln>
                          <a:solidFill>
                            <a:schemeClr val="tx1"/>
                          </a:solidFill>
                          <a:effectLst/>
                          <a:latin typeface="+mj-lt"/>
                          <a:ea typeface="黑体" pitchFamily="49" charset="-122"/>
                          <a:cs typeface="Arial Unicode MS" pitchFamily="34" charset="-128"/>
                        </a:rPr>
                        <a:t>红筹模式下所有已发行股份为流通股，而在</a:t>
                      </a:r>
                      <a:r>
                        <a:rPr kumimoji="0" lang="en-US" altLang="zh-CN" sz="1200" b="0" i="0" u="none" strike="noStrike" kern="1200" cap="none" normalizeH="0" baseline="0" dirty="0">
                          <a:ln>
                            <a:noFill/>
                          </a:ln>
                          <a:solidFill>
                            <a:schemeClr val="tx1"/>
                          </a:solidFill>
                          <a:effectLst/>
                          <a:latin typeface="+mj-lt"/>
                          <a:ea typeface="黑体" pitchFamily="49" charset="-122"/>
                          <a:cs typeface="Arial Unicode MS" pitchFamily="34" charset="-128"/>
                        </a:rPr>
                        <a:t>H</a:t>
                      </a:r>
                      <a:r>
                        <a:rPr kumimoji="0" lang="zh-CN" altLang="en-US" sz="1200" b="0" i="0" u="none" strike="noStrike" kern="1200" cap="none" normalizeH="0" baseline="0" dirty="0">
                          <a:ln>
                            <a:noFill/>
                          </a:ln>
                          <a:solidFill>
                            <a:schemeClr val="tx1"/>
                          </a:solidFill>
                          <a:effectLst/>
                          <a:latin typeface="+mj-lt"/>
                          <a:ea typeface="黑体" pitchFamily="49" charset="-122"/>
                          <a:cs typeface="Arial Unicode MS" pitchFamily="34" charset="-128"/>
                        </a:rPr>
                        <a:t>股模式下非</a:t>
                      </a:r>
                      <a:r>
                        <a:rPr kumimoji="0" lang="en-US" altLang="zh-CN" sz="1200" b="0" i="0" u="none" strike="noStrike" kern="1200" cap="none" normalizeH="0" baseline="0" dirty="0">
                          <a:ln>
                            <a:noFill/>
                          </a:ln>
                          <a:solidFill>
                            <a:schemeClr val="tx1"/>
                          </a:solidFill>
                          <a:effectLst/>
                          <a:latin typeface="+mj-lt"/>
                          <a:ea typeface="黑体" pitchFamily="49" charset="-122"/>
                          <a:cs typeface="Arial Unicode MS" pitchFamily="34" charset="-128"/>
                        </a:rPr>
                        <a:t>H</a:t>
                      </a:r>
                      <a:r>
                        <a:rPr kumimoji="0" lang="zh-CN" altLang="en-US" sz="1200" b="0" i="0" u="none" strike="noStrike" kern="1200" cap="none" normalizeH="0" baseline="0" dirty="0">
                          <a:ln>
                            <a:noFill/>
                          </a:ln>
                          <a:solidFill>
                            <a:schemeClr val="tx1"/>
                          </a:solidFill>
                          <a:effectLst/>
                          <a:latin typeface="+mj-lt"/>
                          <a:ea typeface="黑体" pitchFamily="49" charset="-122"/>
                          <a:cs typeface="Arial Unicode MS" pitchFamily="34" charset="-128"/>
                        </a:rPr>
                        <a:t>股部份不能流通，或需较长时间后方可流通。但</a:t>
                      </a:r>
                      <a:r>
                        <a:rPr kumimoji="0" lang="en-US" altLang="zh-CN" sz="1200" b="0" i="0" u="none" strike="noStrike" kern="1200" cap="none" normalizeH="0" baseline="0" dirty="0">
                          <a:ln>
                            <a:noFill/>
                          </a:ln>
                          <a:solidFill>
                            <a:schemeClr val="tx1"/>
                          </a:solidFill>
                          <a:effectLst/>
                          <a:latin typeface="+mj-lt"/>
                          <a:ea typeface="黑体" pitchFamily="49" charset="-122"/>
                          <a:cs typeface="Arial Unicode MS" pitchFamily="34" charset="-128"/>
                        </a:rPr>
                        <a:t>H</a:t>
                      </a:r>
                      <a:r>
                        <a:rPr kumimoji="0" lang="zh-CN" altLang="en-US" sz="1200" b="0" i="0" u="none" strike="noStrike" kern="1200" cap="none" normalizeH="0" baseline="0" dirty="0">
                          <a:ln>
                            <a:noFill/>
                          </a:ln>
                          <a:solidFill>
                            <a:schemeClr val="tx1"/>
                          </a:solidFill>
                          <a:effectLst/>
                          <a:latin typeface="+mj-lt"/>
                          <a:ea typeface="黑体" pitchFamily="49" charset="-122"/>
                          <a:cs typeface="Arial Unicode MS" pitchFamily="34" charset="-128"/>
                        </a:rPr>
                        <a:t>股全流通为大势所趋，预计未来将逐步实现。</a:t>
                      </a:r>
                      <a:endParaRPr kumimoji="0" lang="en-US" altLang="zh-CN" sz="1200" b="0" i="0" u="none" strike="noStrike" kern="1200" cap="none" normalizeH="0" baseline="0" dirty="0">
                        <a:ln>
                          <a:noFill/>
                        </a:ln>
                        <a:solidFill>
                          <a:schemeClr val="tx1"/>
                        </a:solidFill>
                        <a:effectLst/>
                        <a:latin typeface="+mj-lt"/>
                        <a:ea typeface="黑体" pitchFamily="49" charset="-122"/>
                        <a:cs typeface="Arial Unicode MS" pitchFamily="34" charset="-128"/>
                      </a:endParaRPr>
                    </a:p>
                    <a:p>
                      <a:pPr marL="180000" marR="0" lvl="0" indent="-180000" algn="just" defTabSz="914400" rtl="0" eaLnBrk="0" fontAlgn="base" latinLnBrk="0" hangingPunct="0">
                        <a:lnSpc>
                          <a:spcPct val="100000"/>
                        </a:lnSpc>
                        <a:spcBef>
                          <a:spcPct val="0"/>
                        </a:spcBef>
                        <a:spcAft>
                          <a:spcPts val="600"/>
                        </a:spcAft>
                        <a:buClrTx/>
                        <a:buSzPct val="90000"/>
                        <a:buFont typeface="Arial" pitchFamily="34" charset="0"/>
                        <a:buChar char="•"/>
                        <a:tabLst/>
                        <a:defRPr/>
                      </a:pPr>
                      <a:r>
                        <a:rPr kumimoji="0" lang="zh-CN" altLang="en-US" sz="1200" b="0" i="0" u="none" strike="noStrike" kern="1200" cap="none" normalizeH="0" baseline="0" dirty="0">
                          <a:ln>
                            <a:noFill/>
                          </a:ln>
                          <a:solidFill>
                            <a:schemeClr val="tx1"/>
                          </a:solidFill>
                          <a:effectLst/>
                          <a:latin typeface="+mj-lt"/>
                          <a:ea typeface="黑体" pitchFamily="49" charset="-122"/>
                          <a:cs typeface="Arial Unicode MS" pitchFamily="34" charset="-128"/>
                        </a:rPr>
                        <a:t>红筹模式涉及企业重组，过程中可能产生较多的税负，且亦涉及较多的法律事项，企业需慎重考虑。</a:t>
                      </a:r>
                      <a:endParaRPr kumimoji="0" lang="en-US" altLang="zh-CN" sz="1200" b="0" i="0" u="none" strike="noStrike" kern="1200" cap="none" normalizeH="0" baseline="0" dirty="0">
                        <a:ln>
                          <a:noFill/>
                        </a:ln>
                        <a:solidFill>
                          <a:schemeClr val="tx1"/>
                        </a:solidFill>
                        <a:effectLst/>
                        <a:latin typeface="+mj-lt"/>
                        <a:ea typeface="黑体" pitchFamily="49" charset="-122"/>
                        <a:cs typeface="Arial Unicode MS" pitchFamily="34" charset="-128"/>
                      </a:endParaRPr>
                    </a:p>
                    <a:p>
                      <a:pPr marL="180000" marR="0" lvl="0" indent="-180000" algn="just" defTabSz="914400" rtl="0" eaLnBrk="0" fontAlgn="base" latinLnBrk="0" hangingPunct="0">
                        <a:lnSpc>
                          <a:spcPct val="100000"/>
                        </a:lnSpc>
                        <a:spcBef>
                          <a:spcPct val="0"/>
                        </a:spcBef>
                        <a:spcAft>
                          <a:spcPts val="600"/>
                        </a:spcAft>
                        <a:buClrTx/>
                        <a:buSzPct val="90000"/>
                        <a:buFont typeface="Arial" pitchFamily="34" charset="0"/>
                        <a:buChar char="•"/>
                        <a:tabLst/>
                        <a:defRPr/>
                      </a:pPr>
                      <a:r>
                        <a:rPr kumimoji="0" lang="en-US" altLang="zh-CN" sz="1200" b="0" i="0" u="none" strike="noStrike" kern="1200" cap="none" normalizeH="0" baseline="0" dirty="0">
                          <a:ln>
                            <a:noFill/>
                          </a:ln>
                          <a:solidFill>
                            <a:schemeClr val="tx1"/>
                          </a:solidFill>
                          <a:effectLst/>
                          <a:latin typeface="+mj-lt"/>
                          <a:ea typeface="黑体" pitchFamily="49" charset="-122"/>
                          <a:cs typeface="Arial Unicode MS" pitchFamily="34" charset="-128"/>
                        </a:rPr>
                        <a:t>H</a:t>
                      </a:r>
                      <a:r>
                        <a:rPr kumimoji="0" lang="zh-CN" altLang="en-US" sz="1200" b="0" i="0" u="none" strike="noStrike" kern="1200" cap="none" normalizeH="0" baseline="0" dirty="0">
                          <a:ln>
                            <a:noFill/>
                          </a:ln>
                          <a:solidFill>
                            <a:schemeClr val="tx1"/>
                          </a:solidFill>
                          <a:effectLst/>
                          <a:latin typeface="+mj-lt"/>
                          <a:ea typeface="黑体" pitchFamily="49" charset="-122"/>
                          <a:cs typeface="Arial Unicode MS" pitchFamily="34" charset="-128"/>
                        </a:rPr>
                        <a:t>股模式上市需中国证监会及相关机构的审批；而红筹模式不需要中国证监会审批，但跨境重组需获地方或国家商务部门、外管局及工商局的批覆或备案，重组周期一般较长且需要与中介机构更多沟通，审慎设计重组架构。</a:t>
                      </a:r>
                    </a:p>
                  </a:txBody>
                  <a:tcPr marL="91404" marR="91404" marT="45701" marB="4570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DC6900"/>
                      </a:solidFill>
                      <a:prstDash val="sysDot"/>
                      <a:round/>
                      <a:headEnd type="none" w="med" len="med"/>
                      <a:tailEnd type="none" w="med" len="med"/>
                    </a:lnT>
                    <a:lnB w="12700" cap="flat" cmpd="sng" algn="ctr">
                      <a:solidFill>
                        <a:srgbClr val="DC6900"/>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just" defTabSz="914400" rtl="0" eaLnBrk="0" fontAlgn="base" latinLnBrk="0" hangingPunct="0">
                        <a:lnSpc>
                          <a:spcPct val="100000"/>
                        </a:lnSpc>
                        <a:spcBef>
                          <a:spcPct val="0"/>
                        </a:spcBef>
                        <a:spcAft>
                          <a:spcPct val="20000"/>
                        </a:spcAft>
                        <a:buClrTx/>
                        <a:buSzPct val="90000"/>
                        <a:buFont typeface="Arial Unicode MS" pitchFamily="34" charset="-120"/>
                        <a:buNone/>
                        <a:tabLst/>
                      </a:pPr>
                      <a:endParaRPr kumimoji="0" lang="zh-CN" altLang="en-GB" sz="1400" b="0" i="0" u="none" strike="noStrike" kern="1200" cap="none" normalizeH="0" baseline="0" dirty="0">
                        <a:ln>
                          <a:noFill/>
                        </a:ln>
                        <a:solidFill>
                          <a:schemeClr val="tx1"/>
                        </a:solidFill>
                        <a:effectLst/>
                        <a:latin typeface="+mj-lt"/>
                        <a:ea typeface="宋体" pitchFamily="2" charset="-122"/>
                        <a:cs typeface="Arial Unicode MS" pitchFamily="34" charset="-128"/>
                      </a:endParaRPr>
                    </a:p>
                  </a:txBody>
                  <a:tcPr marL="91404" marR="91404"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3CDCC"/>
                    </a:solidFill>
                  </a:tcPr>
                </a:tc>
                <a:extLst>
                  <a:ext uri="{0D108BD9-81ED-4DB2-BD59-A6C34878D82A}">
                    <a16:rowId xmlns:a16="http://schemas.microsoft.com/office/drawing/2014/main" xmlns="" val="10002"/>
                  </a:ext>
                </a:extLst>
              </a:tr>
            </a:tbl>
          </a:graphicData>
        </a:graphic>
      </p:graphicFrame>
      <p:sp>
        <p:nvSpPr>
          <p:cNvPr id="11" name="PwCFirm"/>
          <p:cNvSpPr txBox="1"/>
          <p:nvPr/>
        </p:nvSpPr>
        <p:spPr>
          <a:xfrm>
            <a:off x="533400" y="6477000"/>
            <a:ext cx="2590800" cy="152401"/>
          </a:xfrm>
          <a:prstGeom prst="rect">
            <a:avLst/>
          </a:prstGeom>
          <a:noFill/>
        </p:spPr>
        <p:txBody>
          <a:bodyPr vert="horz" wrap="square" lIns="0" tIns="0" rIns="0" bIns="0" rtlCol="0" anchor="t" anchorCtr="0">
            <a:noAutofit/>
          </a:bodyPr>
          <a:lstStyle/>
          <a:p>
            <a:r>
              <a:rPr lang="zh-CN" altLang="en-US" sz="1000" baseline="0" noProof="0">
                <a:latin typeface="+mj-lt"/>
                <a:ea typeface="黑体" pitchFamily="49" charset="-122"/>
                <a:cs typeface="Arial" pitchFamily="34" charset="0"/>
              </a:rPr>
              <a:t>普华永道</a:t>
            </a:r>
            <a:endParaRPr lang="en-US" sz="1000" baseline="0" noProof="0" dirty="0">
              <a:latin typeface="+mj-lt"/>
              <a:ea typeface="黑体" pitchFamily="49" charset="-122"/>
              <a:cs typeface="Arial" pitchFamily="34" charset="0"/>
            </a:endParaRPr>
          </a:p>
        </p:txBody>
      </p:sp>
      <p:sp>
        <p:nvSpPr>
          <p:cNvPr id="12" name="Slide Number Placeholder 5"/>
          <p:cNvSpPr txBox="1">
            <a:spLocks/>
          </p:cNvSpPr>
          <p:nvPr/>
        </p:nvSpPr>
        <p:spPr>
          <a:xfrm>
            <a:off x="7086600" y="6477000"/>
            <a:ext cx="1517650" cy="152400"/>
          </a:xfrm>
          <a:prstGeom prst="rect">
            <a:avLst/>
          </a:prstGeom>
        </p:spPr>
        <p:txBody>
          <a:bodyPr lIns="0" tIns="0" rIns="0" bIns="0" anchor="t" anchorCtr="0">
            <a:noAutofit/>
          </a:bodyPr>
          <a:lstStyle>
            <a:defPPr>
              <a:defRPr lang="en-US"/>
            </a:defPPr>
            <a:lvl1pPr marL="0" algn="r" defTabSz="914400" rtl="0" eaLnBrk="1" latinLnBrk="0" hangingPunct="1">
              <a:defRPr sz="1000" kern="1200" baseline="0">
                <a:solidFill>
                  <a:schemeClr val="tx1"/>
                </a:solidFill>
                <a:latin typeface="Arial" pitchFamily="34" charset="0"/>
                <a:ea typeface="黑体" pitchFamily="49" charset="-122"/>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BD5762-3BDC-484D-9503-7EA6D5A9A8CE}" type="slidenum">
              <a:rPr lang="en-US" smtClean="0">
                <a:latin typeface="+mj-lt"/>
              </a:rPr>
              <a:pPr/>
              <a:t>26</a:t>
            </a:fld>
            <a:endParaRPr lang="en-US" dirty="0">
              <a:latin typeface="+mj-lt"/>
            </a:endParaRPr>
          </a:p>
        </p:txBody>
      </p:sp>
    </p:spTree>
    <p:extLst>
      <p:ext uri="{BB962C8B-B14F-4D97-AF65-F5344CB8AC3E}">
        <p14:creationId xmlns:p14="http://schemas.microsoft.com/office/powerpoint/2010/main" val="314663019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4199861" y="5294901"/>
            <a:ext cx="1224136" cy="432048"/>
          </a:xfrm>
          <a:prstGeom prst="rect">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j-lt"/>
            </a:endParaRPr>
          </a:p>
        </p:txBody>
      </p:sp>
      <p:sp>
        <p:nvSpPr>
          <p:cNvPr id="33" name="Rectangle 32"/>
          <p:cNvSpPr/>
          <p:nvPr/>
        </p:nvSpPr>
        <p:spPr>
          <a:xfrm>
            <a:off x="5828794" y="5805264"/>
            <a:ext cx="1368152" cy="432048"/>
          </a:xfrm>
          <a:prstGeom prst="rect">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j-lt"/>
            </a:endParaRPr>
          </a:p>
        </p:txBody>
      </p:sp>
      <p:sp>
        <p:nvSpPr>
          <p:cNvPr id="31" name="Rectangle 30"/>
          <p:cNvSpPr/>
          <p:nvPr/>
        </p:nvSpPr>
        <p:spPr>
          <a:xfrm>
            <a:off x="5144718" y="3886200"/>
            <a:ext cx="2736304" cy="432048"/>
          </a:xfrm>
          <a:prstGeom prst="rect">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mj-lt"/>
              <a:cs typeface="Arial" panose="020B0604020202020204" pitchFamily="34" charset="0"/>
            </a:endParaRPr>
          </a:p>
        </p:txBody>
      </p:sp>
      <p:sp>
        <p:nvSpPr>
          <p:cNvPr id="29" name="Rectangle 28"/>
          <p:cNvSpPr/>
          <p:nvPr/>
        </p:nvSpPr>
        <p:spPr>
          <a:xfrm>
            <a:off x="5144718" y="2996952"/>
            <a:ext cx="2736304" cy="432048"/>
          </a:xfrm>
          <a:prstGeom prst="rect">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j-lt"/>
            </a:endParaRPr>
          </a:p>
        </p:txBody>
      </p:sp>
      <p:sp>
        <p:nvSpPr>
          <p:cNvPr id="25" name="Rectangle 24"/>
          <p:cNvSpPr/>
          <p:nvPr/>
        </p:nvSpPr>
        <p:spPr>
          <a:xfrm>
            <a:off x="4067944" y="2132856"/>
            <a:ext cx="1656184" cy="432048"/>
          </a:xfrm>
          <a:prstGeom prst="rect">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j-lt"/>
            </a:endParaRPr>
          </a:p>
        </p:txBody>
      </p:sp>
      <p:sp>
        <p:nvSpPr>
          <p:cNvPr id="27" name="Rectangle 26"/>
          <p:cNvSpPr/>
          <p:nvPr/>
        </p:nvSpPr>
        <p:spPr>
          <a:xfrm>
            <a:off x="5792790" y="2132856"/>
            <a:ext cx="1440160" cy="432048"/>
          </a:xfrm>
          <a:prstGeom prst="rect">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j-lt"/>
            </a:endParaRPr>
          </a:p>
        </p:txBody>
      </p:sp>
      <p:sp>
        <p:nvSpPr>
          <p:cNvPr id="28" name="Rectangle 27"/>
          <p:cNvSpPr/>
          <p:nvPr/>
        </p:nvSpPr>
        <p:spPr>
          <a:xfrm>
            <a:off x="7308304" y="2132856"/>
            <a:ext cx="1368152" cy="432048"/>
          </a:xfrm>
          <a:prstGeom prst="rect">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j-lt"/>
            </a:endParaRPr>
          </a:p>
        </p:txBody>
      </p:sp>
      <p:sp>
        <p:nvSpPr>
          <p:cNvPr id="23" name="Rectangle 22"/>
          <p:cNvSpPr/>
          <p:nvPr/>
        </p:nvSpPr>
        <p:spPr>
          <a:xfrm>
            <a:off x="1115616" y="3789040"/>
            <a:ext cx="1080120" cy="432048"/>
          </a:xfrm>
          <a:prstGeom prst="rect">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j-lt"/>
            </a:endParaRPr>
          </a:p>
        </p:txBody>
      </p:sp>
      <p:sp>
        <p:nvSpPr>
          <p:cNvPr id="24" name="Rectangle 23"/>
          <p:cNvSpPr/>
          <p:nvPr/>
        </p:nvSpPr>
        <p:spPr>
          <a:xfrm>
            <a:off x="1763688" y="4653136"/>
            <a:ext cx="1080120" cy="432048"/>
          </a:xfrm>
          <a:prstGeom prst="rect">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j-lt"/>
            </a:endParaRPr>
          </a:p>
        </p:txBody>
      </p:sp>
      <p:sp>
        <p:nvSpPr>
          <p:cNvPr id="22" name="Rectangle 21"/>
          <p:cNvSpPr/>
          <p:nvPr/>
        </p:nvSpPr>
        <p:spPr>
          <a:xfrm>
            <a:off x="2267744" y="2204864"/>
            <a:ext cx="1080120" cy="432048"/>
          </a:xfrm>
          <a:prstGeom prst="rect">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j-lt"/>
            </a:endParaRPr>
          </a:p>
        </p:txBody>
      </p:sp>
      <p:sp>
        <p:nvSpPr>
          <p:cNvPr id="3" name="Rectangle 2"/>
          <p:cNvSpPr/>
          <p:nvPr/>
        </p:nvSpPr>
        <p:spPr>
          <a:xfrm>
            <a:off x="4788024" y="1340768"/>
            <a:ext cx="3528392" cy="369332"/>
          </a:xfrm>
          <a:prstGeom prst="rect">
            <a:avLst/>
          </a:prstGeom>
        </p:spPr>
        <p:txBody>
          <a:bodyPr wrap="square">
            <a:spAutoFit/>
          </a:bodyPr>
          <a:lstStyle/>
          <a:p>
            <a:r>
              <a:rPr lang="zh-CN" altLang="en-US" b="1" dirty="0">
                <a:latin typeface="+mj-lt"/>
              </a:rPr>
              <a:t>间接上市模式－－红筹上市</a:t>
            </a:r>
          </a:p>
        </p:txBody>
      </p:sp>
      <p:sp>
        <p:nvSpPr>
          <p:cNvPr id="5" name="Rectangle 4"/>
          <p:cNvSpPr/>
          <p:nvPr/>
        </p:nvSpPr>
        <p:spPr>
          <a:xfrm>
            <a:off x="611560" y="1340768"/>
            <a:ext cx="2952328" cy="369332"/>
          </a:xfrm>
          <a:prstGeom prst="rect">
            <a:avLst/>
          </a:prstGeom>
        </p:spPr>
        <p:txBody>
          <a:bodyPr wrap="square">
            <a:spAutoFit/>
          </a:bodyPr>
          <a:lstStyle/>
          <a:p>
            <a:r>
              <a:rPr lang="zh-CN" altLang="en-US" b="1" dirty="0">
                <a:latin typeface="+mj-lt"/>
                <a:cs typeface="Arial" panose="020B0604020202020204" pitchFamily="34" charset="0"/>
              </a:rPr>
              <a:t>直接上市模式－－</a:t>
            </a:r>
            <a:r>
              <a:rPr lang="en-US" altLang="zh-CN" b="1" dirty="0">
                <a:latin typeface="+mj-lt"/>
                <a:cs typeface="Arial" panose="020B0604020202020204" pitchFamily="34" charset="0"/>
              </a:rPr>
              <a:t>H</a:t>
            </a:r>
            <a:r>
              <a:rPr lang="zh-CN" altLang="en-US" b="1" dirty="0">
                <a:latin typeface="+mj-lt"/>
                <a:cs typeface="Arial" panose="020B0604020202020204" pitchFamily="34" charset="0"/>
              </a:rPr>
              <a:t>股上市</a:t>
            </a:r>
          </a:p>
        </p:txBody>
      </p:sp>
      <p:sp>
        <p:nvSpPr>
          <p:cNvPr id="6" name="Rectangle 5"/>
          <p:cNvSpPr/>
          <p:nvPr/>
        </p:nvSpPr>
        <p:spPr>
          <a:xfrm>
            <a:off x="395536" y="2996952"/>
            <a:ext cx="648072" cy="307777"/>
          </a:xfrm>
          <a:prstGeom prst="rect">
            <a:avLst/>
          </a:prstGeom>
        </p:spPr>
        <p:txBody>
          <a:bodyPr wrap="square">
            <a:spAutoFit/>
          </a:bodyPr>
          <a:lstStyle/>
          <a:p>
            <a:r>
              <a:rPr lang="zh-CN" altLang="en-US" sz="1400" dirty="0">
                <a:latin typeface="+mj-lt"/>
              </a:rPr>
              <a:t>境外</a:t>
            </a:r>
          </a:p>
        </p:txBody>
      </p:sp>
      <p:sp>
        <p:nvSpPr>
          <p:cNvPr id="7" name="Rectangle 6"/>
          <p:cNvSpPr/>
          <p:nvPr/>
        </p:nvSpPr>
        <p:spPr>
          <a:xfrm>
            <a:off x="395536" y="3563724"/>
            <a:ext cx="648072" cy="307777"/>
          </a:xfrm>
          <a:prstGeom prst="rect">
            <a:avLst/>
          </a:prstGeom>
        </p:spPr>
        <p:txBody>
          <a:bodyPr wrap="square">
            <a:spAutoFit/>
          </a:bodyPr>
          <a:lstStyle/>
          <a:p>
            <a:r>
              <a:rPr lang="zh-CN" altLang="en-US" sz="1400" dirty="0">
                <a:latin typeface="+mj-lt"/>
              </a:rPr>
              <a:t>境内</a:t>
            </a:r>
          </a:p>
        </p:txBody>
      </p:sp>
      <p:sp>
        <p:nvSpPr>
          <p:cNvPr id="8" name="Rectangle 7"/>
          <p:cNvSpPr/>
          <p:nvPr/>
        </p:nvSpPr>
        <p:spPr>
          <a:xfrm>
            <a:off x="2267744" y="2276872"/>
            <a:ext cx="1440160" cy="307777"/>
          </a:xfrm>
          <a:prstGeom prst="rect">
            <a:avLst/>
          </a:prstGeom>
        </p:spPr>
        <p:txBody>
          <a:bodyPr wrap="square">
            <a:spAutoFit/>
          </a:bodyPr>
          <a:lstStyle/>
          <a:p>
            <a:r>
              <a:rPr lang="zh-CN" altLang="en-US" sz="1400" dirty="0">
                <a:latin typeface="+mj-lt"/>
              </a:rPr>
              <a:t>外资股股东</a:t>
            </a:r>
          </a:p>
        </p:txBody>
      </p:sp>
      <p:sp>
        <p:nvSpPr>
          <p:cNvPr id="9" name="Rectangle 8"/>
          <p:cNvSpPr/>
          <p:nvPr/>
        </p:nvSpPr>
        <p:spPr>
          <a:xfrm>
            <a:off x="1763688" y="4725144"/>
            <a:ext cx="1349896" cy="307777"/>
          </a:xfrm>
          <a:prstGeom prst="rect">
            <a:avLst/>
          </a:prstGeom>
        </p:spPr>
        <p:txBody>
          <a:bodyPr wrap="square">
            <a:spAutoFit/>
          </a:bodyPr>
          <a:lstStyle/>
          <a:p>
            <a:r>
              <a:rPr lang="zh-CN" altLang="en-US" sz="1400" dirty="0">
                <a:latin typeface="+mj-lt"/>
              </a:rPr>
              <a:t>拟上市公司</a:t>
            </a:r>
            <a:endParaRPr lang="en-GB" sz="1400" dirty="0">
              <a:latin typeface="+mj-lt"/>
            </a:endParaRPr>
          </a:p>
        </p:txBody>
      </p:sp>
      <p:sp>
        <p:nvSpPr>
          <p:cNvPr id="10" name="Rectangle 9"/>
          <p:cNvSpPr/>
          <p:nvPr/>
        </p:nvSpPr>
        <p:spPr>
          <a:xfrm>
            <a:off x="1115616" y="3861048"/>
            <a:ext cx="1082348" cy="307777"/>
          </a:xfrm>
          <a:prstGeom prst="rect">
            <a:avLst/>
          </a:prstGeom>
        </p:spPr>
        <p:txBody>
          <a:bodyPr wrap="none">
            <a:spAutoFit/>
          </a:bodyPr>
          <a:lstStyle/>
          <a:p>
            <a:r>
              <a:rPr lang="zh-CN" altLang="en-US" sz="1400" dirty="0">
                <a:latin typeface="+mj-lt"/>
              </a:rPr>
              <a:t>内资股股东</a:t>
            </a:r>
          </a:p>
        </p:txBody>
      </p:sp>
      <p:sp>
        <p:nvSpPr>
          <p:cNvPr id="11" name="Rectangle 10"/>
          <p:cNvSpPr/>
          <p:nvPr/>
        </p:nvSpPr>
        <p:spPr>
          <a:xfrm>
            <a:off x="5754690" y="5877272"/>
            <a:ext cx="1516360" cy="307777"/>
          </a:xfrm>
          <a:prstGeom prst="rect">
            <a:avLst/>
          </a:prstGeom>
        </p:spPr>
        <p:txBody>
          <a:bodyPr wrap="square">
            <a:spAutoFit/>
          </a:bodyPr>
          <a:lstStyle/>
          <a:p>
            <a:pPr algn="ctr"/>
            <a:r>
              <a:rPr lang="zh-CN" altLang="en-US" sz="1400" dirty="0">
                <a:latin typeface="+mj-lt"/>
              </a:rPr>
              <a:t>境内运营公司</a:t>
            </a:r>
            <a:endParaRPr lang="en-GB" sz="1400" dirty="0">
              <a:latin typeface="+mj-lt"/>
            </a:endParaRPr>
          </a:p>
        </p:txBody>
      </p:sp>
      <p:sp>
        <p:nvSpPr>
          <p:cNvPr id="12" name="Rectangle 11"/>
          <p:cNvSpPr/>
          <p:nvPr/>
        </p:nvSpPr>
        <p:spPr>
          <a:xfrm>
            <a:off x="4139952" y="2204864"/>
            <a:ext cx="1656184" cy="307777"/>
          </a:xfrm>
          <a:prstGeom prst="rect">
            <a:avLst/>
          </a:prstGeom>
        </p:spPr>
        <p:txBody>
          <a:bodyPr wrap="square">
            <a:spAutoFit/>
          </a:bodyPr>
          <a:lstStyle/>
          <a:p>
            <a:r>
              <a:rPr lang="zh-CN" altLang="en-US" sz="1400" dirty="0">
                <a:latin typeface="+mj-lt"/>
                <a:cs typeface="Arial" panose="020B0604020202020204" pitchFamily="34" charset="0"/>
              </a:rPr>
              <a:t>境外控股公司</a:t>
            </a:r>
            <a:r>
              <a:rPr lang="en-US" altLang="zh-CN" sz="1400" dirty="0">
                <a:latin typeface="+mj-lt"/>
                <a:cs typeface="Arial" panose="020B0604020202020204" pitchFamily="34" charset="0"/>
              </a:rPr>
              <a:t>(BVI)</a:t>
            </a:r>
            <a:endParaRPr lang="zh-CN" altLang="en-US" sz="1400" dirty="0">
              <a:latin typeface="+mj-lt"/>
              <a:cs typeface="Arial" panose="020B0604020202020204" pitchFamily="34" charset="0"/>
            </a:endParaRPr>
          </a:p>
        </p:txBody>
      </p:sp>
      <p:sp>
        <p:nvSpPr>
          <p:cNvPr id="13" name="Rectangle 12"/>
          <p:cNvSpPr/>
          <p:nvPr/>
        </p:nvSpPr>
        <p:spPr>
          <a:xfrm>
            <a:off x="5792790" y="2204864"/>
            <a:ext cx="1440160" cy="307777"/>
          </a:xfrm>
          <a:prstGeom prst="rect">
            <a:avLst/>
          </a:prstGeom>
        </p:spPr>
        <p:txBody>
          <a:bodyPr wrap="square">
            <a:spAutoFit/>
          </a:bodyPr>
          <a:lstStyle/>
          <a:p>
            <a:pPr algn="ctr"/>
            <a:r>
              <a:rPr lang="zh-CN" altLang="en-US" sz="1400" dirty="0">
                <a:latin typeface="+mj-lt"/>
              </a:rPr>
              <a:t>境外战略投资者</a:t>
            </a:r>
          </a:p>
        </p:txBody>
      </p:sp>
      <p:sp>
        <p:nvSpPr>
          <p:cNvPr id="14" name="Rectangle 13"/>
          <p:cNvSpPr/>
          <p:nvPr/>
        </p:nvSpPr>
        <p:spPr>
          <a:xfrm>
            <a:off x="4365142" y="5356276"/>
            <a:ext cx="936104" cy="307777"/>
          </a:xfrm>
          <a:prstGeom prst="rect">
            <a:avLst/>
          </a:prstGeom>
        </p:spPr>
        <p:txBody>
          <a:bodyPr wrap="square">
            <a:spAutoFit/>
          </a:bodyPr>
          <a:lstStyle/>
          <a:p>
            <a:r>
              <a:rPr lang="zh-CN" altLang="en-US" sz="1400" dirty="0">
                <a:latin typeface="+mj-lt"/>
              </a:rPr>
              <a:t>境内股东</a:t>
            </a:r>
          </a:p>
        </p:txBody>
      </p:sp>
      <p:sp>
        <p:nvSpPr>
          <p:cNvPr id="15" name="Rectangle 14"/>
          <p:cNvSpPr/>
          <p:nvPr/>
        </p:nvSpPr>
        <p:spPr>
          <a:xfrm>
            <a:off x="7270556" y="2204864"/>
            <a:ext cx="1261884" cy="307777"/>
          </a:xfrm>
          <a:prstGeom prst="rect">
            <a:avLst/>
          </a:prstGeom>
        </p:spPr>
        <p:txBody>
          <a:bodyPr wrap="none">
            <a:spAutoFit/>
          </a:bodyPr>
          <a:lstStyle/>
          <a:p>
            <a:r>
              <a:rPr lang="zh-CN" altLang="en-US" sz="1400" dirty="0">
                <a:latin typeface="+mj-lt"/>
              </a:rPr>
              <a:t>员工持股公司</a:t>
            </a:r>
          </a:p>
        </p:txBody>
      </p:sp>
      <p:sp>
        <p:nvSpPr>
          <p:cNvPr id="16" name="Rectangle 15"/>
          <p:cNvSpPr/>
          <p:nvPr/>
        </p:nvSpPr>
        <p:spPr>
          <a:xfrm>
            <a:off x="5199049" y="3068960"/>
            <a:ext cx="2627642" cy="307777"/>
          </a:xfrm>
          <a:prstGeom prst="rect">
            <a:avLst/>
          </a:prstGeom>
        </p:spPr>
        <p:txBody>
          <a:bodyPr wrap="none">
            <a:spAutoFit/>
          </a:bodyPr>
          <a:lstStyle/>
          <a:p>
            <a:pPr algn="ctr"/>
            <a:r>
              <a:rPr lang="zh-CN" altLang="en-US" sz="1400" dirty="0">
                <a:latin typeface="+mj-lt"/>
              </a:rPr>
              <a:t>拟上市公司</a:t>
            </a:r>
            <a:r>
              <a:rPr lang="en-US" altLang="zh-CN" sz="1400" dirty="0">
                <a:latin typeface="+mj-lt"/>
              </a:rPr>
              <a:t>(</a:t>
            </a:r>
            <a:r>
              <a:rPr lang="zh-CN" altLang="en-US" sz="1400" dirty="0">
                <a:latin typeface="+mj-lt"/>
              </a:rPr>
              <a:t>开曼或百慕达群岛</a:t>
            </a:r>
            <a:r>
              <a:rPr lang="en-US" altLang="zh-CN" sz="1400" dirty="0">
                <a:latin typeface="+mj-lt"/>
              </a:rPr>
              <a:t>)</a:t>
            </a:r>
          </a:p>
        </p:txBody>
      </p:sp>
      <p:sp>
        <p:nvSpPr>
          <p:cNvPr id="17" name="Rectangle 16"/>
          <p:cNvSpPr/>
          <p:nvPr/>
        </p:nvSpPr>
        <p:spPr>
          <a:xfrm>
            <a:off x="5393012" y="3958208"/>
            <a:ext cx="2239717" cy="307777"/>
          </a:xfrm>
          <a:prstGeom prst="rect">
            <a:avLst/>
          </a:prstGeom>
        </p:spPr>
        <p:txBody>
          <a:bodyPr wrap="none">
            <a:spAutoFit/>
          </a:bodyPr>
          <a:lstStyle/>
          <a:p>
            <a:pPr algn="ctr"/>
            <a:r>
              <a:rPr lang="zh-CN" altLang="en-US" sz="1400" dirty="0">
                <a:latin typeface="+mj-lt"/>
              </a:rPr>
              <a:t>中间层壳公司</a:t>
            </a:r>
            <a:r>
              <a:rPr lang="en-US" altLang="zh-CN" sz="1400" dirty="0">
                <a:latin typeface="+mj-lt"/>
              </a:rPr>
              <a:t>(</a:t>
            </a:r>
            <a:r>
              <a:rPr lang="zh-CN" altLang="en-US" sz="1400" dirty="0">
                <a:latin typeface="+mj-lt"/>
              </a:rPr>
              <a:t>香港或</a:t>
            </a:r>
            <a:r>
              <a:rPr lang="en-US" altLang="zh-CN" sz="1400" dirty="0">
                <a:latin typeface="+mj-lt"/>
                <a:cs typeface="Arial" panose="020B0604020202020204" pitchFamily="34" charset="0"/>
              </a:rPr>
              <a:t>BVI)</a:t>
            </a:r>
          </a:p>
        </p:txBody>
      </p:sp>
      <p:sp>
        <p:nvSpPr>
          <p:cNvPr id="18" name="Rectangle 17"/>
          <p:cNvSpPr/>
          <p:nvPr/>
        </p:nvSpPr>
        <p:spPr>
          <a:xfrm>
            <a:off x="8100392" y="4725144"/>
            <a:ext cx="648072" cy="307777"/>
          </a:xfrm>
          <a:prstGeom prst="rect">
            <a:avLst/>
          </a:prstGeom>
        </p:spPr>
        <p:txBody>
          <a:bodyPr wrap="square">
            <a:spAutoFit/>
          </a:bodyPr>
          <a:lstStyle/>
          <a:p>
            <a:r>
              <a:rPr lang="zh-CN" altLang="en-US" sz="1400" dirty="0">
                <a:latin typeface="+mj-lt"/>
              </a:rPr>
              <a:t>境外</a:t>
            </a:r>
          </a:p>
        </p:txBody>
      </p:sp>
      <p:sp>
        <p:nvSpPr>
          <p:cNvPr id="19" name="Rectangle 18"/>
          <p:cNvSpPr/>
          <p:nvPr/>
        </p:nvSpPr>
        <p:spPr>
          <a:xfrm>
            <a:off x="8100392" y="5291916"/>
            <a:ext cx="648072" cy="307777"/>
          </a:xfrm>
          <a:prstGeom prst="rect">
            <a:avLst/>
          </a:prstGeom>
        </p:spPr>
        <p:txBody>
          <a:bodyPr wrap="square">
            <a:spAutoFit/>
          </a:bodyPr>
          <a:lstStyle/>
          <a:p>
            <a:r>
              <a:rPr lang="zh-CN" altLang="en-US" sz="1400" dirty="0">
                <a:latin typeface="+mj-lt"/>
              </a:rPr>
              <a:t>境内</a:t>
            </a:r>
          </a:p>
        </p:txBody>
      </p:sp>
      <p:cxnSp>
        <p:nvCxnSpPr>
          <p:cNvPr id="34" name="Straight Connector 33"/>
          <p:cNvCxnSpPr/>
          <p:nvPr/>
        </p:nvCxnSpPr>
        <p:spPr>
          <a:xfrm>
            <a:off x="533400" y="3429000"/>
            <a:ext cx="2958480"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39" name="Elbow Connector 38"/>
          <p:cNvCxnSpPr>
            <a:stCxn id="23" idx="2"/>
            <a:endCxn id="22" idx="2"/>
          </p:cNvCxnSpPr>
          <p:nvPr/>
        </p:nvCxnSpPr>
        <p:spPr>
          <a:xfrm rot="5400000" flipH="1" flipV="1">
            <a:off x="1439652" y="2852936"/>
            <a:ext cx="1584176" cy="1152128"/>
          </a:xfrm>
          <a:prstGeom prst="bentConnector3">
            <a:avLst>
              <a:gd name="adj1" fmla="val -14430"/>
            </a:avLst>
          </a:prstGeom>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2267744" y="4454013"/>
            <a:ext cx="0" cy="1991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Elbow Connector 51"/>
          <p:cNvCxnSpPr>
            <a:stCxn id="32" idx="1"/>
            <a:endCxn id="25" idx="1"/>
          </p:cNvCxnSpPr>
          <p:nvPr/>
        </p:nvCxnSpPr>
        <p:spPr>
          <a:xfrm rot="10800000">
            <a:off x="4067945" y="2348881"/>
            <a:ext cx="131917" cy="3162045"/>
          </a:xfrm>
          <a:prstGeom prst="bentConnector3">
            <a:avLst>
              <a:gd name="adj1" fmla="val 27329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Elbow Connector 59"/>
          <p:cNvCxnSpPr>
            <a:stCxn id="25" idx="2"/>
            <a:endCxn id="28" idx="2"/>
          </p:cNvCxnSpPr>
          <p:nvPr/>
        </p:nvCxnSpPr>
        <p:spPr>
          <a:xfrm rot="16200000" flipH="1">
            <a:off x="6444208" y="1016732"/>
            <a:ext cx="12700" cy="3096344"/>
          </a:xfrm>
          <a:prstGeom prst="bentConnector3">
            <a:avLst>
              <a:gd name="adj1" fmla="val 1800000"/>
            </a:avLst>
          </a:prstGeom>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27" idx="2"/>
            <a:endCxn id="29" idx="0"/>
          </p:cNvCxnSpPr>
          <p:nvPr/>
        </p:nvCxnSpPr>
        <p:spPr>
          <a:xfrm>
            <a:off x="6512870" y="2564904"/>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6512870" y="3454152"/>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6512870" y="4345106"/>
            <a:ext cx="0" cy="14460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3563815" y="5164016"/>
            <a:ext cx="5029557"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38" name="Rectangle 2"/>
          <p:cNvSpPr>
            <a:spLocks noGrp="1" noChangeArrowheads="1"/>
          </p:cNvSpPr>
          <p:nvPr>
            <p:ph type="title"/>
          </p:nvPr>
        </p:nvSpPr>
        <p:spPr>
          <a:xfrm>
            <a:off x="533400" y="685800"/>
            <a:ext cx="8077200" cy="914400"/>
          </a:xfrm>
        </p:spPr>
        <p:txBody>
          <a:bodyPr vert="horz" lIns="0" tIns="0" rIns="0" bIns="0" rtlCol="0" anchor="t" anchorCtr="0">
            <a:noAutofit/>
          </a:bodyPr>
          <a:lstStyle/>
          <a:p>
            <a:pPr>
              <a:defRPr/>
            </a:pPr>
            <a:r>
              <a:rPr lang="en-GB" altLang="zh-CN" sz="2400" i="0" dirty="0">
                <a:solidFill>
                  <a:srgbClr val="030405"/>
                </a:solidFill>
                <a:ea typeface="宋体" pitchFamily="2" charset="-122"/>
              </a:rPr>
              <a:t>H</a:t>
            </a:r>
            <a:r>
              <a:rPr lang="zh-CN" altLang="en-US" sz="2400" i="0" dirty="0">
                <a:solidFill>
                  <a:srgbClr val="030405"/>
                </a:solidFill>
                <a:ea typeface="宋体" pitchFamily="2" charset="-122"/>
              </a:rPr>
              <a:t>股与红筹</a:t>
            </a:r>
          </a:p>
        </p:txBody>
      </p:sp>
      <p:sp>
        <p:nvSpPr>
          <p:cNvPr id="40" name="PwCFirm"/>
          <p:cNvSpPr txBox="1"/>
          <p:nvPr/>
        </p:nvSpPr>
        <p:spPr>
          <a:xfrm>
            <a:off x="533400" y="6477000"/>
            <a:ext cx="2590800" cy="152401"/>
          </a:xfrm>
          <a:prstGeom prst="rect">
            <a:avLst/>
          </a:prstGeom>
          <a:noFill/>
        </p:spPr>
        <p:txBody>
          <a:bodyPr vert="horz" wrap="square" lIns="0" tIns="0" rIns="0" bIns="0" rtlCol="0" anchor="t" anchorCtr="0">
            <a:noAutofit/>
          </a:bodyPr>
          <a:lstStyle/>
          <a:p>
            <a:r>
              <a:rPr lang="zh-CN" altLang="en-US" sz="1000" baseline="0" noProof="0">
                <a:latin typeface="+mj-lt"/>
                <a:ea typeface="黑体" pitchFamily="49" charset="-122"/>
                <a:cs typeface="Arial" pitchFamily="34" charset="0"/>
              </a:rPr>
              <a:t>普华永道</a:t>
            </a:r>
            <a:endParaRPr lang="en-US" sz="1000" baseline="0" noProof="0" dirty="0">
              <a:latin typeface="+mj-lt"/>
              <a:ea typeface="黑体" pitchFamily="49" charset="-122"/>
              <a:cs typeface="Arial" pitchFamily="34" charset="0"/>
            </a:endParaRPr>
          </a:p>
        </p:txBody>
      </p:sp>
      <p:sp>
        <p:nvSpPr>
          <p:cNvPr id="42" name="Slide Number Placeholder 5"/>
          <p:cNvSpPr txBox="1">
            <a:spLocks/>
          </p:cNvSpPr>
          <p:nvPr/>
        </p:nvSpPr>
        <p:spPr>
          <a:xfrm>
            <a:off x="7086600" y="6477000"/>
            <a:ext cx="1517650" cy="152400"/>
          </a:xfrm>
          <a:prstGeom prst="rect">
            <a:avLst/>
          </a:prstGeom>
        </p:spPr>
        <p:txBody>
          <a:bodyPr lIns="0" tIns="0" rIns="0" bIns="0" anchor="t" anchorCtr="0">
            <a:noAutofit/>
          </a:bodyPr>
          <a:lstStyle>
            <a:defPPr>
              <a:defRPr lang="en-US"/>
            </a:defPPr>
            <a:lvl1pPr marL="0" algn="r" defTabSz="914400" rtl="0" eaLnBrk="1" latinLnBrk="0" hangingPunct="1">
              <a:defRPr sz="1000" kern="1200" baseline="0">
                <a:solidFill>
                  <a:schemeClr val="tx1"/>
                </a:solidFill>
                <a:latin typeface="Arial" pitchFamily="34" charset="0"/>
                <a:ea typeface="黑体" pitchFamily="49" charset="-122"/>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BD5762-3BDC-484D-9503-7EA6D5A9A8CE}" type="slidenum">
              <a:rPr lang="en-US" smtClean="0">
                <a:latin typeface="+mj-lt"/>
              </a:rPr>
              <a:pPr/>
              <a:t>27</a:t>
            </a:fld>
            <a:endParaRPr lang="en-US" dirty="0">
              <a:latin typeface="+mj-lt"/>
            </a:endParaRPr>
          </a:p>
        </p:txBody>
      </p:sp>
    </p:spTree>
    <p:extLst>
      <p:ext uri="{BB962C8B-B14F-4D97-AF65-F5344CB8AC3E}">
        <p14:creationId xmlns:p14="http://schemas.microsoft.com/office/powerpoint/2010/main" val="6121269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chorCtr="0">
            <a:noAutofit/>
          </a:bodyPr>
          <a:lstStyle/>
          <a:p>
            <a:r>
              <a:rPr lang="en-GB" altLang="zh-CN" i="0" dirty="0">
                <a:solidFill>
                  <a:srgbClr val="030405"/>
                </a:solidFill>
                <a:ea typeface="宋体" pitchFamily="2" charset="-122"/>
              </a:rPr>
              <a:t>H</a:t>
            </a:r>
            <a:r>
              <a:rPr lang="zh-CN" altLang="en-US" i="0" dirty="0">
                <a:solidFill>
                  <a:srgbClr val="030405"/>
                </a:solidFill>
                <a:ea typeface="宋体" pitchFamily="2" charset="-122"/>
              </a:rPr>
              <a:t>股与红筹</a:t>
            </a:r>
            <a:endParaRPr lang="en-GB" altLang="en-US" i="0" dirty="0">
              <a:ea typeface="宋体" panose="02010600030101010101" pitchFamily="2" charset="-122"/>
            </a:endParaRPr>
          </a:p>
        </p:txBody>
      </p:sp>
      <p:cxnSp>
        <p:nvCxnSpPr>
          <p:cNvPr id="34" name="Shape 3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3" name="Slide Number Placeholder 42"/>
          <p:cNvSpPr>
            <a:spLocks noGrp="1"/>
          </p:cNvSpPr>
          <p:nvPr>
            <p:ph type="sldNum" sz="quarter" idx="4"/>
          </p:nvPr>
        </p:nvSpPr>
        <p:spPr/>
        <p:txBody>
          <a:bodyPr/>
          <a:lstStyle/>
          <a:p>
            <a:fld id="{9EBD5762-3BDC-484D-9503-7EA6D5A9A8CE}" type="slidenum">
              <a:rPr lang="en-US" smtClean="0">
                <a:solidFill>
                  <a:srgbClr val="000000"/>
                </a:solidFill>
                <a:latin typeface="+mj-lt"/>
                <a:ea typeface="宋体" panose="02010600030101010101" pitchFamily="2" charset="-122"/>
              </a:rPr>
              <a:pPr/>
              <a:t>28</a:t>
            </a:fld>
            <a:endParaRPr lang="en-US" dirty="0">
              <a:solidFill>
                <a:srgbClr val="000000"/>
              </a:solidFill>
              <a:latin typeface="+mj-lt"/>
              <a:ea typeface="宋体" panose="02010600030101010101" pitchFamily="2" charset="-122"/>
            </a:endParaRPr>
          </a:p>
        </p:txBody>
      </p:sp>
      <p:sp>
        <p:nvSpPr>
          <p:cNvPr id="3" name="TextBox 2"/>
          <p:cNvSpPr txBox="1"/>
          <p:nvPr/>
        </p:nvSpPr>
        <p:spPr>
          <a:xfrm>
            <a:off x="539552" y="1340768"/>
            <a:ext cx="6480720" cy="432048"/>
          </a:xfrm>
          <a:prstGeom prst="rect">
            <a:avLst/>
          </a:prstGeom>
          <a:noFill/>
        </p:spPr>
        <p:txBody>
          <a:bodyPr wrap="square" lIns="0" tIns="0" rIns="0" bIns="0" rtlCol="0">
            <a:noAutofit/>
          </a:bodyPr>
          <a:lstStyle/>
          <a:p>
            <a:pPr indent="-274320">
              <a:spcAft>
                <a:spcPts val="900"/>
              </a:spcAft>
            </a:pPr>
            <a:r>
              <a:rPr lang="en-US" altLang="zh-CN" sz="2400" b="1" i="1" dirty="0">
                <a:latin typeface="+mj-lt"/>
                <a:ea typeface="+mn-ea"/>
              </a:rPr>
              <a:t>H</a:t>
            </a:r>
            <a:r>
              <a:rPr lang="zh-CN" altLang="en-US" sz="2400" b="1" i="1" dirty="0">
                <a:latin typeface="+mj-lt"/>
                <a:ea typeface="宋体" panose="02010600030101010101" pitchFamily="2" charset="-122"/>
              </a:rPr>
              <a:t>股模式与红筹模式的比较分析</a:t>
            </a:r>
            <a:endParaRPr lang="en-GB" sz="2400" b="1" i="1" dirty="0" err="1">
              <a:latin typeface="+mj-lt"/>
              <a:ea typeface="宋体" panose="02010600030101010101" pitchFamily="2" charset="-122"/>
            </a:endParaRPr>
          </a:p>
        </p:txBody>
      </p:sp>
      <p:graphicFrame>
        <p:nvGraphicFramePr>
          <p:cNvPr id="33" name="Table 32"/>
          <p:cNvGraphicFramePr>
            <a:graphicFrameLocks noGrp="1"/>
          </p:cNvGraphicFramePr>
          <p:nvPr>
            <p:extLst>
              <p:ext uri="{D42A27DB-BD31-4B8C-83A1-F6EECF244321}">
                <p14:modId xmlns:p14="http://schemas.microsoft.com/office/powerpoint/2010/main" val="1053076137"/>
              </p:ext>
            </p:extLst>
          </p:nvPr>
        </p:nvGraphicFramePr>
        <p:xfrm>
          <a:off x="503238" y="1916832"/>
          <a:ext cx="8317234" cy="4415790"/>
        </p:xfrm>
        <a:graphic>
          <a:graphicData uri="http://schemas.openxmlformats.org/drawingml/2006/table">
            <a:tbl>
              <a:tblPr firstRow="1" firstCol="1">
                <a:tableStyleId>{5C22544A-7EE6-4342-B048-85BDC9FD1C3A}</a:tableStyleId>
              </a:tblPr>
              <a:tblGrid>
                <a:gridCol w="1695598">
                  <a:extLst>
                    <a:ext uri="{9D8B030D-6E8A-4147-A177-3AD203B41FA5}">
                      <a16:colId xmlns:a16="http://schemas.microsoft.com/office/drawing/2014/main" xmlns="" val="20000"/>
                    </a:ext>
                  </a:extLst>
                </a:gridCol>
                <a:gridCol w="3021479">
                  <a:extLst>
                    <a:ext uri="{9D8B030D-6E8A-4147-A177-3AD203B41FA5}">
                      <a16:colId xmlns:a16="http://schemas.microsoft.com/office/drawing/2014/main" xmlns="" val="20001"/>
                    </a:ext>
                  </a:extLst>
                </a:gridCol>
                <a:gridCol w="3600157">
                  <a:extLst>
                    <a:ext uri="{9D8B030D-6E8A-4147-A177-3AD203B41FA5}">
                      <a16:colId xmlns:a16="http://schemas.microsoft.com/office/drawing/2014/main" xmlns="" val="20002"/>
                    </a:ext>
                  </a:extLst>
                </a:gridCol>
              </a:tblGrid>
              <a:tr h="17450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600" b="1" i="0" u="none" strike="noStrike" cap="none" normalizeH="0" baseline="0" dirty="0">
                        <a:ln>
                          <a:noFill/>
                        </a:ln>
                        <a:solidFill>
                          <a:srgbClr val="FFFFFF"/>
                        </a:solidFill>
                        <a:effectLst/>
                        <a:latin typeface="+mj-lt"/>
                        <a:ea typeface="宋体" panose="02010600030101010101" pitchFamily="2" charset="-122"/>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u="none" strike="noStrike" cap="none" normalizeH="0" baseline="0" dirty="0">
                          <a:ln>
                            <a:noFill/>
                          </a:ln>
                          <a:effectLst/>
                          <a:latin typeface="+mj-lt"/>
                        </a:rPr>
                        <a:t>H</a:t>
                      </a:r>
                      <a:r>
                        <a:rPr kumimoji="0" lang="zh-CN" altLang="en-US" sz="1600" u="none" strike="noStrike" cap="none" normalizeH="0" baseline="0" dirty="0">
                          <a:ln>
                            <a:noFill/>
                          </a:ln>
                          <a:effectLst/>
                          <a:latin typeface="+mj-lt"/>
                        </a:rPr>
                        <a:t>股模式</a:t>
                      </a:r>
                      <a:endParaRPr kumimoji="0" lang="zh-CN" altLang="en-US" sz="1600" b="1" i="0" u="none" strike="noStrike" cap="none" normalizeH="0" baseline="0" dirty="0">
                        <a:ln>
                          <a:noFill/>
                        </a:ln>
                        <a:solidFill>
                          <a:srgbClr val="FFFFFF"/>
                        </a:solidFill>
                        <a:effectLst/>
                        <a:latin typeface="+mj-lt"/>
                        <a:ea typeface="宋体" panose="02010600030101010101" pitchFamily="2" charset="-122"/>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600" u="none" strike="noStrike" cap="none" normalizeH="0" baseline="0" dirty="0">
                          <a:ln>
                            <a:noFill/>
                          </a:ln>
                          <a:effectLst/>
                          <a:latin typeface="+mj-lt"/>
                        </a:rPr>
                        <a:t>红筹模式</a:t>
                      </a:r>
                      <a:endParaRPr kumimoji="0" lang="zh-CN" altLang="en-US" sz="1600" b="1" i="0" u="none" strike="noStrike" cap="none" normalizeH="0" baseline="0" dirty="0">
                        <a:ln>
                          <a:noFill/>
                        </a:ln>
                        <a:solidFill>
                          <a:srgbClr val="FFFFFF"/>
                        </a:solidFill>
                        <a:effectLst/>
                        <a:latin typeface="+mj-lt"/>
                        <a:ea typeface="宋体" panose="02010600030101010101" pitchFamily="2" charset="-122"/>
                      </a:endParaRPr>
                    </a:p>
                  </a:txBody>
                  <a:tcPr horzOverflow="overflow"/>
                </a:tc>
                <a:extLst>
                  <a:ext uri="{0D108BD9-81ED-4DB2-BD59-A6C34878D82A}">
                    <a16:rowId xmlns:a16="http://schemas.microsoft.com/office/drawing/2014/main" xmlns="" val="10000"/>
                  </a:ext>
                </a:extLst>
              </a:tr>
              <a:tr h="45680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500" u="none" strike="noStrike" cap="none" normalizeH="0" baseline="0" dirty="0">
                          <a:ln>
                            <a:noFill/>
                          </a:ln>
                          <a:effectLst/>
                          <a:latin typeface="+mj-lt"/>
                        </a:rPr>
                        <a:t>审批</a:t>
                      </a:r>
                      <a:endParaRPr kumimoji="0" lang="zh-CN" altLang="en-US" sz="1500" b="0" i="0" u="none" strike="noStrike" cap="none" normalizeH="0" baseline="0" dirty="0">
                        <a:ln>
                          <a:noFill/>
                        </a:ln>
                        <a:solidFill>
                          <a:srgbClr val="000000"/>
                        </a:solidFill>
                        <a:effectLst/>
                        <a:latin typeface="+mj-lt"/>
                        <a:ea typeface="宋体" panose="02010600030101010101" pitchFamily="2" charset="-122"/>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500" u="none" strike="noStrike" cap="none" normalizeH="0" baseline="0" dirty="0">
                          <a:ln>
                            <a:noFill/>
                          </a:ln>
                          <a:effectLst/>
                          <a:latin typeface="+mj-lt"/>
                        </a:rPr>
                        <a:t>需取得中国证监会核准</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500" b="0" i="0" u="none" strike="noStrike" cap="none" normalizeH="0" baseline="0" dirty="0">
                        <a:ln>
                          <a:noFill/>
                        </a:ln>
                        <a:solidFill>
                          <a:srgbClr val="000000"/>
                        </a:solidFill>
                        <a:effectLst/>
                        <a:latin typeface="+mj-lt"/>
                        <a:ea typeface="宋体" panose="02010600030101010101" pitchFamily="2" charset="-122"/>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500" u="none" strike="noStrike" cap="none" normalizeH="0" baseline="0">
                          <a:ln>
                            <a:noFill/>
                          </a:ln>
                          <a:effectLst/>
                          <a:latin typeface="+mj-lt"/>
                        </a:rPr>
                        <a:t>无需取得中国证监会批准</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500" b="0" i="0" u="none" strike="noStrike" cap="none" normalizeH="0" baseline="0">
                        <a:ln>
                          <a:noFill/>
                        </a:ln>
                        <a:solidFill>
                          <a:srgbClr val="000000"/>
                        </a:solidFill>
                        <a:effectLst/>
                        <a:latin typeface="+mj-lt"/>
                        <a:ea typeface="宋体" panose="02010600030101010101" pitchFamily="2" charset="-122"/>
                      </a:endParaRPr>
                    </a:p>
                  </a:txBody>
                  <a:tcPr horzOverflow="overflow"/>
                </a:tc>
                <a:extLst>
                  <a:ext uri="{0D108BD9-81ED-4DB2-BD59-A6C34878D82A}">
                    <a16:rowId xmlns:a16="http://schemas.microsoft.com/office/drawing/2014/main" xmlns="" val="10001"/>
                  </a:ext>
                </a:extLst>
              </a:tr>
              <a:tr h="600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500" u="none" strike="noStrike" cap="none" normalizeH="0" baseline="0" dirty="0">
                          <a:ln>
                            <a:noFill/>
                          </a:ln>
                          <a:effectLst/>
                          <a:latin typeface="+mj-lt"/>
                        </a:rPr>
                        <a:t>拟上市公司适用法律</a:t>
                      </a:r>
                      <a:endParaRPr kumimoji="0" lang="zh-CN" altLang="en-US" sz="1500" b="0" i="0" u="none" strike="noStrike" cap="none" normalizeH="0" baseline="0" dirty="0">
                        <a:ln>
                          <a:noFill/>
                        </a:ln>
                        <a:solidFill>
                          <a:srgbClr val="000000"/>
                        </a:solidFill>
                        <a:effectLst/>
                        <a:latin typeface="+mj-lt"/>
                        <a:ea typeface="宋体" panose="02010600030101010101" pitchFamily="2" charset="-122"/>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500" u="none" strike="noStrike" cap="none" normalizeH="0" baseline="0" dirty="0">
                          <a:ln>
                            <a:noFill/>
                          </a:ln>
                          <a:effectLst/>
                          <a:latin typeface="+mj-lt"/>
                        </a:rPr>
                        <a:t>中国法律 </a:t>
                      </a:r>
                      <a:r>
                        <a:rPr kumimoji="0" lang="en-US" altLang="zh-CN" sz="1500" u="none" strike="noStrike" cap="none" normalizeH="0" baseline="0" dirty="0">
                          <a:ln>
                            <a:noFill/>
                          </a:ln>
                          <a:effectLst/>
                          <a:latin typeface="+mj-lt"/>
                        </a:rPr>
                        <a:t>+ </a:t>
                      </a:r>
                      <a:r>
                        <a:rPr kumimoji="0" lang="zh-CN" altLang="en-US" sz="1500" u="none" strike="noStrike" cap="none" normalizeH="0" baseline="0" dirty="0">
                          <a:ln>
                            <a:noFill/>
                          </a:ln>
                          <a:effectLst/>
                          <a:latin typeface="+mj-lt"/>
                        </a:rPr>
                        <a:t>香港法律</a:t>
                      </a:r>
                      <a:endParaRPr kumimoji="0" lang="zh-CN" altLang="en-US" sz="1500" b="0" i="0" u="none" strike="noStrike" cap="none" normalizeH="0" baseline="0" dirty="0">
                        <a:ln>
                          <a:noFill/>
                        </a:ln>
                        <a:solidFill>
                          <a:srgbClr val="000000"/>
                        </a:solidFill>
                        <a:effectLst/>
                        <a:latin typeface="+mj-lt"/>
                        <a:ea typeface="宋体" panose="02010600030101010101" pitchFamily="2" charset="-122"/>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500" u="none" strike="noStrike" cap="none" normalizeH="0" baseline="0" dirty="0">
                          <a:ln>
                            <a:noFill/>
                          </a:ln>
                          <a:effectLst/>
                          <a:latin typeface="+mj-lt"/>
                        </a:rPr>
                        <a:t>境外设立地法律 </a:t>
                      </a:r>
                      <a:r>
                        <a:rPr kumimoji="0" lang="en-US" altLang="zh-CN" sz="1500" u="none" strike="noStrike" cap="none" normalizeH="0" baseline="0" dirty="0">
                          <a:ln>
                            <a:noFill/>
                          </a:ln>
                          <a:effectLst/>
                          <a:latin typeface="+mj-lt"/>
                        </a:rPr>
                        <a:t>+ </a:t>
                      </a:r>
                      <a:r>
                        <a:rPr kumimoji="0" lang="zh-CN" altLang="en-US" sz="1500" u="none" strike="noStrike" cap="none" normalizeH="0" baseline="0" dirty="0">
                          <a:ln>
                            <a:noFill/>
                          </a:ln>
                          <a:effectLst/>
                          <a:latin typeface="+mj-lt"/>
                        </a:rPr>
                        <a:t>香港法律</a:t>
                      </a:r>
                      <a:endParaRPr kumimoji="0" lang="zh-CN" altLang="en-US" sz="1500" b="0" i="0" u="none" strike="noStrike" cap="none" normalizeH="0" baseline="0" dirty="0">
                        <a:ln>
                          <a:noFill/>
                        </a:ln>
                        <a:solidFill>
                          <a:srgbClr val="000000"/>
                        </a:solidFill>
                        <a:effectLst/>
                        <a:latin typeface="+mj-lt"/>
                        <a:ea typeface="宋体" panose="02010600030101010101" pitchFamily="2" charset="-122"/>
                      </a:endParaRPr>
                    </a:p>
                  </a:txBody>
                  <a:tcPr horzOverflow="overflow"/>
                </a:tc>
                <a:extLst>
                  <a:ext uri="{0D108BD9-81ED-4DB2-BD59-A6C34878D82A}">
                    <a16:rowId xmlns:a16="http://schemas.microsoft.com/office/drawing/2014/main" xmlns="" val="10002"/>
                  </a:ext>
                </a:extLst>
              </a:tr>
              <a:tr h="4807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500" u="none" strike="noStrike" cap="none" normalizeH="0" baseline="0" dirty="0">
                          <a:ln>
                            <a:noFill/>
                          </a:ln>
                          <a:effectLst/>
                          <a:latin typeface="+mj-lt"/>
                        </a:rPr>
                        <a:t>上市门槛</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500" b="0" i="0" u="none" strike="noStrike" cap="none" normalizeH="0" baseline="0" dirty="0">
                        <a:ln>
                          <a:noFill/>
                        </a:ln>
                        <a:solidFill>
                          <a:srgbClr val="000000"/>
                        </a:solidFill>
                        <a:effectLst/>
                        <a:latin typeface="+mj-lt"/>
                        <a:ea typeface="宋体" panose="02010600030101010101" pitchFamily="2" charset="-122"/>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500" u="none" strike="noStrike" cap="none" normalizeH="0" baseline="0" dirty="0">
                          <a:ln>
                            <a:noFill/>
                          </a:ln>
                          <a:effectLst/>
                          <a:latin typeface="+mj-lt"/>
                        </a:rPr>
                        <a:t>现适用香港交易所上市门槛</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500" b="0" i="0" u="none" strike="noStrike" cap="none" normalizeH="0" baseline="0" dirty="0">
                        <a:ln>
                          <a:noFill/>
                        </a:ln>
                        <a:solidFill>
                          <a:srgbClr val="000000"/>
                        </a:solidFill>
                        <a:effectLst/>
                        <a:latin typeface="+mj-lt"/>
                        <a:ea typeface="宋体" panose="02010600030101010101" pitchFamily="2" charset="-122"/>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500" u="none" strike="noStrike" cap="none" normalizeH="0" baseline="0">
                          <a:ln>
                            <a:noFill/>
                          </a:ln>
                          <a:effectLst/>
                          <a:latin typeface="+mj-lt"/>
                        </a:rPr>
                        <a:t>香港交易所上市门槛</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500" b="0" i="0" u="none" strike="noStrike" cap="none" normalizeH="0" baseline="0">
                        <a:ln>
                          <a:noFill/>
                        </a:ln>
                        <a:solidFill>
                          <a:srgbClr val="000000"/>
                        </a:solidFill>
                        <a:effectLst/>
                        <a:latin typeface="+mj-lt"/>
                        <a:ea typeface="宋体" panose="02010600030101010101" pitchFamily="2" charset="-122"/>
                      </a:endParaRPr>
                    </a:p>
                  </a:txBody>
                  <a:tcPr horzOverflow="overflow"/>
                </a:tc>
                <a:extLst>
                  <a:ext uri="{0D108BD9-81ED-4DB2-BD59-A6C34878D82A}">
                    <a16:rowId xmlns:a16="http://schemas.microsoft.com/office/drawing/2014/main" xmlns="" val="10003"/>
                  </a:ext>
                </a:extLst>
              </a:tr>
              <a:tr h="10027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500" u="none" strike="noStrike" cap="none" normalizeH="0" baseline="0">
                          <a:ln>
                            <a:noFill/>
                          </a:ln>
                          <a:effectLst/>
                          <a:latin typeface="+mj-lt"/>
                        </a:rPr>
                        <a:t>架构重组</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500" b="0" i="0" u="none" strike="noStrike" cap="none" normalizeH="0" baseline="0">
                        <a:ln>
                          <a:noFill/>
                        </a:ln>
                        <a:solidFill>
                          <a:srgbClr val="000000"/>
                        </a:solidFill>
                        <a:effectLst/>
                        <a:latin typeface="+mj-lt"/>
                        <a:ea typeface="宋体" panose="02010600030101010101" pitchFamily="2" charset="-122"/>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500" u="none" strike="noStrike" cap="none" normalizeH="0" baseline="0" dirty="0">
                          <a:ln>
                            <a:noFill/>
                          </a:ln>
                          <a:effectLst/>
                          <a:latin typeface="+mj-lt"/>
                        </a:rPr>
                        <a:t>除企业本身需要及上市公司需为股份公司外，不需要进行架构重组。</a:t>
                      </a:r>
                      <a:r>
                        <a:rPr kumimoji="0" lang="en-US" altLang="zh-CN" sz="1500" u="none" strike="noStrike" cap="none" normalizeH="0" baseline="0" dirty="0">
                          <a:ln>
                            <a:noFill/>
                          </a:ln>
                          <a:effectLst/>
                          <a:latin typeface="+mj-lt"/>
                        </a:rPr>
                        <a:t>(</a:t>
                      </a:r>
                      <a:r>
                        <a:rPr kumimoji="0" lang="zh-CN" altLang="en-US" sz="1500" u="none" strike="noStrike" cap="none" normalizeH="0" baseline="0" dirty="0">
                          <a:ln>
                            <a:noFill/>
                          </a:ln>
                          <a:effectLst/>
                          <a:latin typeface="+mj-lt"/>
                        </a:rPr>
                        <a:t>与</a:t>
                      </a:r>
                      <a:r>
                        <a:rPr kumimoji="0" lang="en-US" altLang="zh-CN" sz="1500" u="none" strike="noStrike" cap="none" normalizeH="0" baseline="0" dirty="0">
                          <a:ln>
                            <a:noFill/>
                          </a:ln>
                          <a:effectLst/>
                          <a:latin typeface="+mj-lt"/>
                        </a:rPr>
                        <a:t>A</a:t>
                      </a:r>
                      <a:r>
                        <a:rPr kumimoji="0" lang="zh-CN" altLang="en-US" sz="1500" u="none" strike="noStrike" cap="none" normalizeH="0" baseline="0" dirty="0">
                          <a:ln>
                            <a:noFill/>
                          </a:ln>
                          <a:effectLst/>
                          <a:latin typeface="+mj-lt"/>
                        </a:rPr>
                        <a:t>股规例相同</a:t>
                      </a:r>
                      <a:r>
                        <a:rPr kumimoji="0" lang="en-US" altLang="zh-CN" sz="1500" u="none" strike="noStrike" cap="none" normalizeH="0" baseline="0" dirty="0">
                          <a:ln>
                            <a:noFill/>
                          </a:ln>
                          <a:effectLst/>
                          <a:latin typeface="+mj-lt"/>
                        </a:rPr>
                        <a:t>)</a:t>
                      </a:r>
                      <a:endParaRPr kumimoji="0" lang="en-US" altLang="zh-CN" sz="1500" b="0" i="0" u="none" strike="noStrike" cap="none" normalizeH="0" baseline="0" dirty="0">
                        <a:ln>
                          <a:noFill/>
                        </a:ln>
                        <a:solidFill>
                          <a:srgbClr val="000000"/>
                        </a:solidFill>
                        <a:effectLst/>
                        <a:latin typeface="+mj-lt"/>
                        <a:ea typeface="宋体" panose="02010600030101010101" pitchFamily="2" charset="-122"/>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500" u="none" strike="noStrike" cap="none" normalizeH="0" baseline="0" dirty="0">
                          <a:ln>
                            <a:noFill/>
                          </a:ln>
                          <a:effectLst/>
                          <a:latin typeface="+mj-lt"/>
                        </a:rPr>
                        <a:t>需要搭建境外架构</a:t>
                      </a:r>
                      <a:r>
                        <a:rPr kumimoji="0" lang="en-US" altLang="zh-CN" sz="1500" u="none" strike="noStrike" cap="none" normalizeH="0" baseline="0" dirty="0">
                          <a:ln>
                            <a:noFill/>
                          </a:ln>
                          <a:effectLst/>
                          <a:latin typeface="+mj-lt"/>
                        </a:rPr>
                        <a:t>(</a:t>
                      </a:r>
                      <a:r>
                        <a:rPr kumimoji="0" lang="zh-CN" altLang="en-US" sz="1500" u="none" strike="noStrike" cap="none" normalizeH="0" baseline="0" dirty="0">
                          <a:ln>
                            <a:noFill/>
                          </a:ln>
                          <a:effectLst/>
                          <a:latin typeface="+mj-lt"/>
                        </a:rPr>
                        <a:t>受</a:t>
                      </a:r>
                      <a:r>
                        <a:rPr kumimoji="0" lang="en-US" altLang="zh-CN" sz="1500" u="none" strike="noStrike" cap="none" normalizeH="0" baseline="0" dirty="0">
                          <a:ln>
                            <a:noFill/>
                          </a:ln>
                          <a:effectLst/>
                          <a:latin typeface="+mj-lt"/>
                        </a:rPr>
                        <a:t>10</a:t>
                      </a:r>
                      <a:r>
                        <a:rPr kumimoji="0" lang="zh-CN" altLang="en-US" sz="1500" u="none" strike="noStrike" cap="none" normalizeH="0" baseline="0" dirty="0">
                          <a:ln>
                            <a:noFill/>
                          </a:ln>
                          <a:effectLst/>
                          <a:latin typeface="+mj-lt"/>
                        </a:rPr>
                        <a:t>号文和</a:t>
                      </a:r>
                      <a:r>
                        <a:rPr kumimoji="0" lang="en-US" altLang="zh-CN" sz="1500" u="none" strike="noStrike" cap="none" normalizeH="0" baseline="0" dirty="0">
                          <a:ln>
                            <a:noFill/>
                          </a:ln>
                          <a:effectLst/>
                          <a:latin typeface="+mj-lt"/>
                        </a:rPr>
                        <a:t>75</a:t>
                      </a:r>
                      <a:r>
                        <a:rPr kumimoji="0" lang="zh-CN" altLang="en-US" sz="1500" u="none" strike="noStrike" cap="none" normalizeH="0" baseline="0" dirty="0">
                          <a:ln>
                            <a:noFill/>
                          </a:ln>
                          <a:effectLst/>
                          <a:latin typeface="+mj-lt"/>
                        </a:rPr>
                        <a:t>号文等规例的限制</a:t>
                      </a:r>
                      <a:r>
                        <a:rPr kumimoji="0" lang="en-US" altLang="zh-CN" sz="1500" u="none" strike="noStrike" cap="none" normalizeH="0" baseline="0" dirty="0">
                          <a:ln>
                            <a:noFill/>
                          </a:ln>
                          <a:effectLst/>
                          <a:latin typeface="+mj-lt"/>
                        </a:rPr>
                        <a:t>)</a:t>
                      </a:r>
                      <a:r>
                        <a:rPr kumimoji="0" lang="zh-CN" altLang="en-US" sz="1500" u="none" strike="noStrike" cap="none" normalizeH="0" baseline="0" dirty="0">
                          <a:ln>
                            <a:noFill/>
                          </a:ln>
                          <a:effectLst/>
                          <a:latin typeface="+mj-lt"/>
                        </a:rPr>
                        <a:t>，控股股东或其近亲或需转换成外国国籍，以设立特殊目的公司</a:t>
                      </a:r>
                      <a:endParaRPr kumimoji="0" lang="en-GB" sz="1500" u="none" strike="noStrike" cap="none" normalizeH="0" baseline="0" dirty="0">
                        <a:ln>
                          <a:noFill/>
                        </a:ln>
                        <a:effectLst/>
                        <a:latin typeface="+mj-lt"/>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500" b="0" i="0" u="none" strike="noStrike" cap="none" normalizeH="0" baseline="0" dirty="0">
                        <a:ln>
                          <a:noFill/>
                        </a:ln>
                        <a:solidFill>
                          <a:srgbClr val="000000"/>
                        </a:solidFill>
                        <a:effectLst/>
                        <a:latin typeface="+mj-lt"/>
                        <a:ea typeface="宋体" panose="02010600030101010101" pitchFamily="2" charset="-122"/>
                      </a:endParaRPr>
                    </a:p>
                  </a:txBody>
                  <a:tcPr horzOverflow="overflow"/>
                </a:tc>
                <a:extLst>
                  <a:ext uri="{0D108BD9-81ED-4DB2-BD59-A6C34878D82A}">
                    <a16:rowId xmlns:a16="http://schemas.microsoft.com/office/drawing/2014/main" xmlns="" val="10004"/>
                  </a:ext>
                </a:extLst>
              </a:tr>
              <a:tr h="7002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500" u="none" strike="noStrike" cap="none" normalizeH="0" baseline="0">
                          <a:ln>
                            <a:noFill/>
                          </a:ln>
                          <a:effectLst/>
                          <a:latin typeface="+mj-lt"/>
                        </a:rPr>
                        <a:t>流通性</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500" b="0" i="0" u="none" strike="noStrike" cap="none" normalizeH="0" baseline="0">
                        <a:ln>
                          <a:noFill/>
                        </a:ln>
                        <a:solidFill>
                          <a:srgbClr val="000000"/>
                        </a:solidFill>
                        <a:effectLst/>
                        <a:latin typeface="+mj-lt"/>
                        <a:ea typeface="宋体" panose="02010600030101010101" pitchFamily="2" charset="-122"/>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500" u="none" strike="noStrike" cap="none" normalizeH="0" baseline="0" dirty="0">
                          <a:ln>
                            <a:noFill/>
                          </a:ln>
                          <a:effectLst/>
                          <a:latin typeface="+mj-lt"/>
                        </a:rPr>
                        <a:t>内资股流通受限制</a:t>
                      </a:r>
                      <a:r>
                        <a:rPr kumimoji="0" lang="en-US" altLang="zh-CN" sz="1500" u="none" strike="noStrike" cap="none" normalizeH="0" baseline="0" dirty="0">
                          <a:ln>
                            <a:noFill/>
                          </a:ln>
                          <a:effectLst/>
                          <a:latin typeface="+mj-lt"/>
                        </a:rPr>
                        <a:t>(</a:t>
                      </a:r>
                      <a:r>
                        <a:rPr kumimoji="0" lang="zh-CN" altLang="en-US" sz="1500" u="none" strike="noStrike" cap="none" normalizeH="0" baseline="0" dirty="0">
                          <a:ln>
                            <a:noFill/>
                          </a:ln>
                          <a:effectLst/>
                          <a:latin typeface="+mj-lt"/>
                        </a:rPr>
                        <a:t>目前监管部门正考虑</a:t>
                      </a:r>
                      <a:r>
                        <a:rPr kumimoji="0" lang="en-US" altLang="zh-CN" sz="1500" u="none" strike="noStrike" cap="none" normalizeH="0" baseline="0" dirty="0">
                          <a:ln>
                            <a:noFill/>
                          </a:ln>
                          <a:effectLst/>
                          <a:latin typeface="+mj-lt"/>
                        </a:rPr>
                        <a:t>H</a:t>
                      </a:r>
                      <a:r>
                        <a:rPr kumimoji="0" lang="zh-CN" altLang="en-US" sz="1500" u="none" strike="noStrike" cap="none" normalizeH="0" baseline="0" dirty="0">
                          <a:ln>
                            <a:noFill/>
                          </a:ln>
                          <a:effectLst/>
                          <a:latin typeface="+mj-lt"/>
                        </a:rPr>
                        <a:t>股全流通问题</a:t>
                      </a:r>
                      <a:r>
                        <a:rPr kumimoji="0" lang="en-US" altLang="zh-CN" sz="1500" u="none" strike="noStrike" cap="none" normalizeH="0" baseline="0" dirty="0">
                          <a:ln>
                            <a:noFill/>
                          </a:ln>
                          <a:effectLst/>
                          <a:latin typeface="+mj-lt"/>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500" b="0" i="0" u="none" strike="noStrike" cap="none" normalizeH="0" baseline="0" dirty="0">
                        <a:ln>
                          <a:noFill/>
                        </a:ln>
                        <a:solidFill>
                          <a:srgbClr val="000000"/>
                        </a:solidFill>
                        <a:effectLst/>
                        <a:latin typeface="+mj-lt"/>
                        <a:ea typeface="宋体" panose="02010600030101010101" pitchFamily="2" charset="-122"/>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500" u="none" strike="noStrike" cap="none" normalizeH="0" baseline="0" dirty="0">
                          <a:ln>
                            <a:noFill/>
                          </a:ln>
                          <a:effectLst/>
                          <a:latin typeface="+mj-lt"/>
                        </a:rPr>
                        <a:t>包括发起人股在内的所有股票均可上市流通</a:t>
                      </a:r>
                      <a:r>
                        <a:rPr kumimoji="0" lang="en-US" altLang="zh-CN" sz="1500" u="none" strike="noStrike" cap="none" normalizeH="0" baseline="0" dirty="0">
                          <a:ln>
                            <a:noFill/>
                          </a:ln>
                          <a:effectLst/>
                          <a:latin typeface="+mj-lt"/>
                        </a:rPr>
                        <a:t>(</a:t>
                      </a:r>
                      <a:r>
                        <a:rPr kumimoji="0" lang="zh-CN" altLang="en-US" sz="1500" u="none" strike="noStrike" cap="none" normalizeH="0" baseline="0" dirty="0">
                          <a:ln>
                            <a:noFill/>
                          </a:ln>
                          <a:effectLst/>
                          <a:latin typeface="+mj-lt"/>
                        </a:rPr>
                        <a:t>锁定期除外</a:t>
                      </a:r>
                      <a:r>
                        <a:rPr kumimoji="0" lang="en-US" altLang="zh-CN" sz="1500" u="none" strike="noStrike" cap="none" normalizeH="0" baseline="0" dirty="0">
                          <a:ln>
                            <a:noFill/>
                          </a:ln>
                          <a:effectLst/>
                          <a:latin typeface="+mj-lt"/>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500" b="0" i="0" u="none" strike="noStrike" cap="none" normalizeH="0" baseline="0" dirty="0">
                        <a:ln>
                          <a:noFill/>
                        </a:ln>
                        <a:solidFill>
                          <a:srgbClr val="000000"/>
                        </a:solidFill>
                        <a:effectLst/>
                        <a:latin typeface="+mj-lt"/>
                        <a:ea typeface="宋体" panose="02010600030101010101" pitchFamily="2" charset="-122"/>
                      </a:endParaRPr>
                    </a:p>
                  </a:txBody>
                  <a:tcPr horzOverflow="overflow"/>
                </a:tc>
                <a:extLst>
                  <a:ext uri="{0D108BD9-81ED-4DB2-BD59-A6C34878D82A}">
                    <a16:rowId xmlns:a16="http://schemas.microsoft.com/office/drawing/2014/main" xmlns="" val="10005"/>
                  </a:ext>
                </a:extLst>
              </a:tr>
              <a:tr h="600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500" u="none" strike="noStrike" cap="none" normalizeH="0" baseline="0">
                          <a:ln>
                            <a:noFill/>
                          </a:ln>
                          <a:effectLst/>
                          <a:latin typeface="+mj-lt"/>
                        </a:rPr>
                        <a:t>再融资</a:t>
                      </a:r>
                      <a:r>
                        <a:rPr kumimoji="0" lang="en-US" altLang="zh-CN" sz="1500" u="none" strike="noStrike" cap="none" normalizeH="0" baseline="0">
                          <a:ln>
                            <a:noFill/>
                          </a:ln>
                          <a:effectLst/>
                          <a:latin typeface="+mj-lt"/>
                        </a:rPr>
                        <a:t>(</a:t>
                      </a:r>
                      <a:r>
                        <a:rPr kumimoji="0" lang="zh-CN" altLang="en-US" sz="1500" u="none" strike="noStrike" cap="none" normalizeH="0" baseline="0">
                          <a:ln>
                            <a:noFill/>
                          </a:ln>
                          <a:effectLst/>
                          <a:latin typeface="+mj-lt"/>
                        </a:rPr>
                        <a:t>股票及债券</a:t>
                      </a:r>
                      <a:r>
                        <a:rPr kumimoji="0" lang="en-US" altLang="zh-CN" sz="1500" u="none" strike="noStrike" cap="none" normalizeH="0" baseline="0">
                          <a:ln>
                            <a:noFill/>
                          </a:ln>
                          <a:effectLst/>
                          <a:latin typeface="+mj-lt"/>
                        </a:rPr>
                        <a:t>)</a:t>
                      </a:r>
                      <a:endParaRPr kumimoji="0" lang="en-GB" sz="1500" b="0" i="0" u="none" strike="noStrike" cap="none" normalizeH="0" baseline="0">
                        <a:ln>
                          <a:noFill/>
                        </a:ln>
                        <a:solidFill>
                          <a:srgbClr val="000000"/>
                        </a:solidFill>
                        <a:effectLst/>
                        <a:latin typeface="+mj-lt"/>
                        <a:ea typeface="宋体" panose="02010600030101010101" pitchFamily="2" charset="-122"/>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500" u="none" strike="noStrike" cap="none" normalizeH="0" baseline="0">
                          <a:ln>
                            <a:noFill/>
                          </a:ln>
                          <a:effectLst/>
                          <a:latin typeface="+mj-lt"/>
                        </a:rPr>
                        <a:t>需中国监管部门审批</a:t>
                      </a:r>
                      <a:endParaRPr kumimoji="0" lang="en-GB" sz="1500" u="none" strike="noStrike" cap="none" normalizeH="0" baseline="0">
                        <a:ln>
                          <a:noFill/>
                        </a:ln>
                        <a:effectLst/>
                        <a:latin typeface="+mj-lt"/>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500" b="0" i="0" u="none" strike="noStrike" cap="none" normalizeH="0" baseline="0">
                        <a:ln>
                          <a:noFill/>
                        </a:ln>
                        <a:solidFill>
                          <a:srgbClr val="000000"/>
                        </a:solidFill>
                        <a:effectLst/>
                        <a:latin typeface="+mj-lt"/>
                        <a:ea typeface="宋体" panose="02010600030101010101" pitchFamily="2" charset="-122"/>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500" u="none" strike="noStrike" cap="none" normalizeH="0" baseline="0" dirty="0">
                          <a:ln>
                            <a:noFill/>
                          </a:ln>
                          <a:effectLst/>
                          <a:latin typeface="+mj-lt"/>
                        </a:rPr>
                        <a:t>无</a:t>
                      </a:r>
                      <a:r>
                        <a:rPr kumimoji="0" lang="zh-CN" altLang="en-US" sz="1500" u="none" strike="noStrike" cap="none" normalizeH="0" baseline="0" dirty="0">
                          <a:ln>
                            <a:noFill/>
                          </a:ln>
                          <a:effectLst/>
                          <a:latin typeface="+mj-lt"/>
                        </a:rPr>
                        <a:t>需中国监管部门审批</a:t>
                      </a:r>
                      <a:endParaRPr kumimoji="0" lang="en-GB" sz="1500" u="none" strike="noStrike" cap="none" normalizeH="0" baseline="0" dirty="0">
                        <a:ln>
                          <a:noFill/>
                        </a:ln>
                        <a:effectLst/>
                        <a:latin typeface="+mj-lt"/>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500" b="0" i="0" u="none" strike="noStrike" cap="none" normalizeH="0" baseline="0" dirty="0">
                        <a:ln>
                          <a:noFill/>
                        </a:ln>
                        <a:solidFill>
                          <a:srgbClr val="000000"/>
                        </a:solidFill>
                        <a:effectLst/>
                        <a:latin typeface="+mj-lt"/>
                        <a:ea typeface="宋体" panose="02010600030101010101" pitchFamily="2" charset="-122"/>
                      </a:endParaRPr>
                    </a:p>
                  </a:txBody>
                  <a:tcPr horzOverflow="overflow"/>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28430728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chorCtr="0">
            <a:noAutofit/>
          </a:bodyPr>
          <a:lstStyle/>
          <a:p>
            <a:r>
              <a:rPr lang="en-GB" altLang="zh-CN" i="0" dirty="0">
                <a:solidFill>
                  <a:srgbClr val="030405"/>
                </a:solidFill>
                <a:ea typeface="宋体" pitchFamily="2" charset="-122"/>
              </a:rPr>
              <a:t>H</a:t>
            </a:r>
            <a:r>
              <a:rPr lang="zh-CN" altLang="en-US" i="0" dirty="0">
                <a:solidFill>
                  <a:srgbClr val="030405"/>
                </a:solidFill>
                <a:ea typeface="宋体" pitchFamily="2" charset="-122"/>
              </a:rPr>
              <a:t>股与红筹</a:t>
            </a:r>
            <a:endParaRPr lang="en-GB" altLang="en-US" i="0" dirty="0">
              <a:ea typeface="宋体" panose="02010600030101010101" pitchFamily="2" charset="-122"/>
            </a:endParaRPr>
          </a:p>
        </p:txBody>
      </p:sp>
      <p:cxnSp>
        <p:nvCxnSpPr>
          <p:cNvPr id="34" name="Shape 3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3" name="Slide Number Placeholder 42"/>
          <p:cNvSpPr>
            <a:spLocks noGrp="1"/>
          </p:cNvSpPr>
          <p:nvPr>
            <p:ph type="sldNum" sz="quarter" idx="4"/>
          </p:nvPr>
        </p:nvSpPr>
        <p:spPr/>
        <p:txBody>
          <a:bodyPr/>
          <a:lstStyle/>
          <a:p>
            <a:fld id="{9EBD5762-3BDC-484D-9503-7EA6D5A9A8CE}" type="slidenum">
              <a:rPr lang="en-US" smtClean="0">
                <a:solidFill>
                  <a:srgbClr val="000000"/>
                </a:solidFill>
                <a:latin typeface="+mj-lt"/>
                <a:ea typeface="宋体" panose="02010600030101010101" pitchFamily="2" charset="-122"/>
              </a:rPr>
              <a:pPr/>
              <a:t>29</a:t>
            </a:fld>
            <a:endParaRPr lang="en-US" dirty="0">
              <a:solidFill>
                <a:srgbClr val="000000"/>
              </a:solidFill>
              <a:latin typeface="+mj-lt"/>
              <a:ea typeface="宋体" panose="02010600030101010101" pitchFamily="2" charset="-122"/>
            </a:endParaRPr>
          </a:p>
        </p:txBody>
      </p:sp>
      <p:sp>
        <p:nvSpPr>
          <p:cNvPr id="3" name="TextBox 2"/>
          <p:cNvSpPr txBox="1"/>
          <p:nvPr/>
        </p:nvSpPr>
        <p:spPr>
          <a:xfrm>
            <a:off x="539552" y="1340768"/>
            <a:ext cx="6480720" cy="432048"/>
          </a:xfrm>
          <a:prstGeom prst="rect">
            <a:avLst/>
          </a:prstGeom>
          <a:noFill/>
        </p:spPr>
        <p:txBody>
          <a:bodyPr wrap="square" lIns="0" tIns="0" rIns="0" bIns="0" rtlCol="0">
            <a:noAutofit/>
          </a:bodyPr>
          <a:lstStyle/>
          <a:p>
            <a:pPr indent="-274320">
              <a:spcAft>
                <a:spcPts val="900"/>
              </a:spcAft>
            </a:pPr>
            <a:r>
              <a:rPr kumimoji="1" lang="en-US" altLang="zh-CN" sz="2400" b="1" i="1" dirty="0">
                <a:solidFill>
                  <a:srgbClr val="030405"/>
                </a:solidFill>
                <a:latin typeface="+mj-lt"/>
                <a:ea typeface="+mn-ea"/>
              </a:rPr>
              <a:t>H</a:t>
            </a:r>
            <a:r>
              <a:rPr kumimoji="1" lang="zh-CN" altLang="en-US" sz="2400" b="1" i="1" dirty="0">
                <a:solidFill>
                  <a:srgbClr val="030405"/>
                </a:solidFill>
                <a:latin typeface="+mj-lt"/>
                <a:ea typeface="宋体" panose="02010600030101010101" pitchFamily="2" charset="-122"/>
              </a:rPr>
              <a:t>股发行的新政策</a:t>
            </a:r>
            <a:endParaRPr lang="en-GB" sz="2400" b="1" i="1" dirty="0" err="1">
              <a:latin typeface="+mj-lt"/>
              <a:ea typeface="宋体" panose="02010600030101010101" pitchFamily="2" charset="-122"/>
            </a:endParaRPr>
          </a:p>
        </p:txBody>
      </p:sp>
      <p:sp>
        <p:nvSpPr>
          <p:cNvPr id="12" name="Rectangle 3"/>
          <p:cNvSpPr>
            <a:spLocks noChangeArrowheads="1"/>
          </p:cNvSpPr>
          <p:nvPr/>
        </p:nvSpPr>
        <p:spPr bwMode="auto">
          <a:xfrm>
            <a:off x="508000" y="1865660"/>
            <a:ext cx="8189913" cy="796925"/>
          </a:xfrm>
          <a:prstGeom prst="rect">
            <a:avLst/>
          </a:prstGeom>
          <a:solidFill>
            <a:schemeClr val="tx2"/>
          </a:solidFill>
          <a:ln w="9525">
            <a:noFill/>
            <a:miter lim="800000"/>
            <a:headEnd/>
            <a:tailEnd/>
          </a:ln>
          <a:effectLst/>
        </p:spPr>
        <p:txBody>
          <a:bodyPr lIns="64556" tIns="64556" rIns="64556" bIns="64556"/>
          <a:lstStyle/>
          <a:p>
            <a:pPr>
              <a:defRPr/>
            </a:pPr>
            <a:r>
              <a:rPr lang="en-GB" altLang="zh-CN" sz="1400" b="1" dirty="0">
                <a:solidFill>
                  <a:schemeClr val="bg1"/>
                </a:solidFill>
                <a:latin typeface="+mj-lt"/>
                <a:ea typeface="+mn-ea"/>
              </a:rPr>
              <a:t>2012</a:t>
            </a:r>
            <a:r>
              <a:rPr lang="zh-CN" altLang="en-US" sz="1400" b="1" dirty="0">
                <a:solidFill>
                  <a:schemeClr val="bg1"/>
                </a:solidFill>
                <a:latin typeface="+mj-lt"/>
                <a:ea typeface="+mn-ea"/>
              </a:rPr>
              <a:t>年</a:t>
            </a:r>
            <a:r>
              <a:rPr lang="en-US" altLang="zh-CN" sz="1400" b="1" dirty="0">
                <a:solidFill>
                  <a:schemeClr val="bg1"/>
                </a:solidFill>
                <a:latin typeface="+mj-lt"/>
                <a:ea typeface="+mn-ea"/>
              </a:rPr>
              <a:t>12</a:t>
            </a:r>
            <a:r>
              <a:rPr lang="zh-CN" altLang="en-US" sz="1400" b="1" dirty="0">
                <a:solidFill>
                  <a:schemeClr val="bg1"/>
                </a:solidFill>
                <a:latin typeface="+mj-lt"/>
                <a:ea typeface="+mn-ea"/>
              </a:rPr>
              <a:t>月</a:t>
            </a:r>
            <a:r>
              <a:rPr lang="en-US" altLang="zh-CN" sz="1400" b="1" dirty="0">
                <a:solidFill>
                  <a:schemeClr val="bg1"/>
                </a:solidFill>
                <a:latin typeface="+mj-lt"/>
                <a:ea typeface="+mn-ea"/>
              </a:rPr>
              <a:t>20</a:t>
            </a:r>
            <a:r>
              <a:rPr lang="zh-CN" altLang="en-US" sz="1400" b="1" dirty="0">
                <a:solidFill>
                  <a:schemeClr val="bg1"/>
                </a:solidFill>
                <a:latin typeface="+mj-lt"/>
                <a:ea typeface="+mn-ea"/>
              </a:rPr>
              <a:t>日，证监会发布（</a:t>
            </a:r>
            <a:r>
              <a:rPr lang="en-US" altLang="zh-CN" sz="1400" b="1" dirty="0">
                <a:solidFill>
                  <a:schemeClr val="bg1"/>
                </a:solidFill>
                <a:latin typeface="+mj-lt"/>
                <a:ea typeface="+mn-ea"/>
              </a:rPr>
              <a:t>2012</a:t>
            </a:r>
            <a:r>
              <a:rPr lang="zh-CN" altLang="en-US" sz="1400" b="1" dirty="0">
                <a:solidFill>
                  <a:schemeClr val="bg1"/>
                </a:solidFill>
                <a:latin typeface="+mj-lt"/>
                <a:ea typeface="+mn-ea"/>
              </a:rPr>
              <a:t>）</a:t>
            </a:r>
            <a:r>
              <a:rPr lang="en-US" altLang="zh-CN" sz="1400" b="1" dirty="0">
                <a:solidFill>
                  <a:schemeClr val="bg1"/>
                </a:solidFill>
                <a:latin typeface="+mj-lt"/>
                <a:ea typeface="+mn-ea"/>
              </a:rPr>
              <a:t>45</a:t>
            </a:r>
            <a:r>
              <a:rPr lang="zh-CN" altLang="en-US" sz="1400" b="1" dirty="0">
                <a:solidFill>
                  <a:schemeClr val="bg1"/>
                </a:solidFill>
                <a:latin typeface="+mj-lt"/>
                <a:ea typeface="+mn-ea"/>
              </a:rPr>
              <a:t>号公告，公布</a:t>
            </a:r>
            <a:r>
              <a:rPr lang="en-US" altLang="zh-CN" sz="1400" b="1" dirty="0">
                <a:solidFill>
                  <a:schemeClr val="bg1"/>
                </a:solidFill>
                <a:latin typeface="+mj-lt"/>
                <a:ea typeface="+mn-ea"/>
              </a:rPr>
              <a:t>《</a:t>
            </a:r>
            <a:r>
              <a:rPr lang="zh-CN" altLang="en-US" sz="1400" b="1" dirty="0">
                <a:solidFill>
                  <a:schemeClr val="bg1"/>
                </a:solidFill>
                <a:latin typeface="+mj-lt"/>
                <a:ea typeface="+mn-ea"/>
              </a:rPr>
              <a:t>关于股份有限公司境外发行股票和上市申报文件及审核程序的监管指引</a:t>
            </a:r>
            <a:r>
              <a:rPr lang="en-US" altLang="zh-CN" sz="1400" b="1" dirty="0">
                <a:solidFill>
                  <a:schemeClr val="bg1"/>
                </a:solidFill>
                <a:latin typeface="+mj-lt"/>
                <a:ea typeface="+mn-ea"/>
              </a:rPr>
              <a:t>》</a:t>
            </a:r>
            <a:r>
              <a:rPr lang="zh-CN" altLang="en-US" sz="1400" b="1" dirty="0">
                <a:solidFill>
                  <a:schemeClr val="bg1"/>
                </a:solidFill>
                <a:latin typeface="+mj-lt"/>
                <a:ea typeface="+mn-ea"/>
              </a:rPr>
              <a:t>，自</a:t>
            </a:r>
            <a:r>
              <a:rPr lang="en-US" altLang="zh-CN" sz="1400" b="1" dirty="0">
                <a:solidFill>
                  <a:schemeClr val="bg1"/>
                </a:solidFill>
                <a:latin typeface="+mj-lt"/>
                <a:ea typeface="+mn-ea"/>
              </a:rPr>
              <a:t>2013</a:t>
            </a:r>
            <a:r>
              <a:rPr lang="zh-CN" altLang="en-US" sz="1400" b="1" dirty="0">
                <a:solidFill>
                  <a:schemeClr val="bg1"/>
                </a:solidFill>
                <a:latin typeface="+mj-lt"/>
                <a:ea typeface="+mn-ea"/>
              </a:rPr>
              <a:t>年</a:t>
            </a:r>
            <a:r>
              <a:rPr lang="en-US" altLang="zh-CN" sz="1400" b="1" dirty="0">
                <a:solidFill>
                  <a:schemeClr val="bg1"/>
                </a:solidFill>
                <a:latin typeface="+mj-lt"/>
                <a:ea typeface="+mn-ea"/>
              </a:rPr>
              <a:t>1</a:t>
            </a:r>
            <a:r>
              <a:rPr lang="zh-CN" altLang="en-US" sz="1400" b="1" dirty="0">
                <a:solidFill>
                  <a:schemeClr val="bg1"/>
                </a:solidFill>
                <a:latin typeface="+mj-lt"/>
                <a:ea typeface="+mn-ea"/>
              </a:rPr>
              <a:t>月</a:t>
            </a:r>
            <a:r>
              <a:rPr lang="en-US" altLang="zh-CN" sz="1400" b="1" dirty="0">
                <a:solidFill>
                  <a:schemeClr val="bg1"/>
                </a:solidFill>
                <a:latin typeface="+mj-lt"/>
                <a:ea typeface="+mn-ea"/>
              </a:rPr>
              <a:t>1</a:t>
            </a:r>
            <a:r>
              <a:rPr lang="zh-CN" altLang="en-US" sz="1400" b="1" dirty="0">
                <a:solidFill>
                  <a:schemeClr val="bg1"/>
                </a:solidFill>
                <a:latin typeface="+mj-lt"/>
                <a:ea typeface="+mn-ea"/>
              </a:rPr>
              <a:t>日起施行。这意味着监管部门对国内公司申请</a:t>
            </a:r>
            <a:r>
              <a:rPr lang="en-US" altLang="zh-CN" sz="1400" b="1" dirty="0">
                <a:solidFill>
                  <a:schemeClr val="bg1"/>
                </a:solidFill>
                <a:latin typeface="+mj-lt"/>
                <a:ea typeface="+mn-ea"/>
              </a:rPr>
              <a:t>H</a:t>
            </a:r>
            <a:r>
              <a:rPr lang="zh-CN" altLang="en-US" sz="1400" b="1" dirty="0">
                <a:solidFill>
                  <a:schemeClr val="bg1"/>
                </a:solidFill>
                <a:latin typeface="+mj-lt"/>
                <a:ea typeface="+mn-ea"/>
              </a:rPr>
              <a:t>股上市的程序有了“新政策” ，具体包括：</a:t>
            </a:r>
            <a:endParaRPr lang="en-US" sz="1400" b="1" dirty="0">
              <a:solidFill>
                <a:schemeClr val="bg1"/>
              </a:solidFill>
              <a:latin typeface="+mj-lt"/>
              <a:ea typeface="+mn-ea"/>
            </a:endParaRPr>
          </a:p>
        </p:txBody>
      </p:sp>
      <p:sp>
        <p:nvSpPr>
          <p:cNvPr id="13" name="Rectangle 12"/>
          <p:cNvSpPr/>
          <p:nvPr/>
        </p:nvSpPr>
        <p:spPr>
          <a:xfrm>
            <a:off x="781050" y="3032472"/>
            <a:ext cx="3594100" cy="1306513"/>
          </a:xfrm>
          <a:prstGeom prst="rect">
            <a:avLst/>
          </a:prstGeom>
          <a:noFill/>
          <a:ln w="9525">
            <a:solidFill>
              <a:schemeClr val="tx2">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4" name="Rectangle 13"/>
          <p:cNvSpPr/>
          <p:nvPr/>
        </p:nvSpPr>
        <p:spPr>
          <a:xfrm>
            <a:off x="1187450" y="3115022"/>
            <a:ext cx="3097213" cy="100806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0" tIns="85344" rIns="85344" bIns="85344" anchor="ctr"/>
          <a:lstStyle/>
          <a:p>
            <a:pPr defTabSz="477838">
              <a:lnSpc>
                <a:spcPct val="90000"/>
              </a:lnSpc>
              <a:spcAft>
                <a:spcPct val="35000"/>
              </a:spcAft>
              <a:defRPr/>
            </a:pPr>
            <a:r>
              <a:rPr lang="zh-CN" altLang="en-US" sz="1600" b="1" dirty="0">
                <a:solidFill>
                  <a:srgbClr val="C00000"/>
                </a:solidFill>
                <a:latin typeface="+mj-lt"/>
                <a:ea typeface="宋体" panose="02010600030101010101" pitchFamily="2" charset="-122"/>
              </a:rPr>
              <a:t>取消 “四、五、六”</a:t>
            </a:r>
            <a:r>
              <a:rPr lang="zh-TW" altLang="en-US" sz="1600" b="1" dirty="0">
                <a:solidFill>
                  <a:srgbClr val="C00000"/>
                </a:solidFill>
                <a:latin typeface="+mj-lt"/>
                <a:ea typeface="宋体" panose="02010600030101010101" pitchFamily="2" charset="-122"/>
              </a:rPr>
              <a:t>要求</a:t>
            </a:r>
            <a:r>
              <a:rPr lang="en-US" altLang="zh-TW" sz="1400" b="1" dirty="0">
                <a:solidFill>
                  <a:srgbClr val="FF0000"/>
                </a:solidFill>
                <a:latin typeface="+mj-lt"/>
                <a:ea typeface="宋体" panose="02010600030101010101" pitchFamily="2" charset="-122"/>
              </a:rPr>
              <a:t/>
            </a:r>
            <a:br>
              <a:rPr lang="en-US" altLang="zh-TW" sz="1400" b="1" dirty="0">
                <a:solidFill>
                  <a:srgbClr val="FF0000"/>
                </a:solidFill>
                <a:latin typeface="+mj-lt"/>
                <a:ea typeface="宋体" panose="02010600030101010101" pitchFamily="2" charset="-122"/>
              </a:rPr>
            </a:br>
            <a:r>
              <a:rPr lang="en-US" altLang="zh-TW" sz="1400" dirty="0">
                <a:solidFill>
                  <a:srgbClr val="030405"/>
                </a:solidFill>
                <a:latin typeface="+mj-lt"/>
                <a:ea typeface="宋体" panose="02010600030101010101" pitchFamily="2" charset="-122"/>
              </a:rPr>
              <a:t/>
            </a:r>
            <a:br>
              <a:rPr lang="en-US" altLang="zh-TW" sz="1400" dirty="0">
                <a:solidFill>
                  <a:srgbClr val="030405"/>
                </a:solidFill>
                <a:latin typeface="+mj-lt"/>
                <a:ea typeface="宋体" panose="02010600030101010101" pitchFamily="2" charset="-122"/>
              </a:rPr>
            </a:br>
            <a:r>
              <a:rPr lang="zh-TW" altLang="en-US" sz="1400" dirty="0">
                <a:solidFill>
                  <a:srgbClr val="030405"/>
                </a:solidFill>
                <a:latin typeface="+mj-lt"/>
              </a:rPr>
              <a:t>取消了</a:t>
            </a:r>
            <a:r>
              <a:rPr lang="en-US" altLang="zh-TW" sz="1400" dirty="0">
                <a:solidFill>
                  <a:srgbClr val="030405"/>
                </a:solidFill>
                <a:latin typeface="+mj-lt"/>
              </a:rPr>
              <a:t>:</a:t>
            </a:r>
            <a:r>
              <a:rPr lang="zh-TW" altLang="en-US" sz="1400" dirty="0">
                <a:solidFill>
                  <a:srgbClr val="030405"/>
                </a:solidFill>
                <a:latin typeface="+mj-lt"/>
              </a:rPr>
              <a:t> </a:t>
            </a:r>
            <a:r>
              <a:rPr lang="zh-CN" altLang="en-US" sz="1400" dirty="0">
                <a:solidFill>
                  <a:srgbClr val="030405"/>
                </a:solidFill>
                <a:latin typeface="+mj-lt"/>
              </a:rPr>
              <a:t>净资产不少于</a:t>
            </a:r>
            <a:r>
              <a:rPr lang="en-US" altLang="zh-CN" sz="1400" dirty="0">
                <a:solidFill>
                  <a:srgbClr val="030405"/>
                </a:solidFill>
                <a:latin typeface="+mj-lt"/>
              </a:rPr>
              <a:t>4</a:t>
            </a:r>
            <a:r>
              <a:rPr lang="zh-CN" altLang="en-US" sz="1400" dirty="0">
                <a:solidFill>
                  <a:srgbClr val="030405"/>
                </a:solidFill>
                <a:latin typeface="+mj-lt"/>
              </a:rPr>
              <a:t>亿元人民币</a:t>
            </a:r>
            <a:r>
              <a:rPr lang="en-US" altLang="zh-TW" sz="1400" dirty="0">
                <a:solidFill>
                  <a:srgbClr val="030405"/>
                </a:solidFill>
                <a:latin typeface="+mj-lt"/>
              </a:rPr>
              <a:t>;</a:t>
            </a:r>
            <a:r>
              <a:rPr lang="zh-TW" altLang="en-US" sz="1400" dirty="0">
                <a:solidFill>
                  <a:srgbClr val="030405"/>
                </a:solidFill>
                <a:latin typeface="+mj-lt"/>
              </a:rPr>
              <a:t> </a:t>
            </a:r>
            <a:r>
              <a:rPr lang="zh-CN" altLang="en-US" sz="1400" dirty="0">
                <a:solidFill>
                  <a:srgbClr val="030405"/>
                </a:solidFill>
                <a:latin typeface="+mj-lt"/>
              </a:rPr>
              <a:t>筹资额不少于</a:t>
            </a:r>
            <a:r>
              <a:rPr lang="en-US" altLang="zh-CN" sz="1400" dirty="0">
                <a:solidFill>
                  <a:srgbClr val="030405"/>
                </a:solidFill>
                <a:latin typeface="+mj-lt"/>
              </a:rPr>
              <a:t>5,000</a:t>
            </a:r>
            <a:r>
              <a:rPr lang="zh-CN" altLang="en-US" sz="1400" dirty="0">
                <a:solidFill>
                  <a:srgbClr val="030405"/>
                </a:solidFill>
                <a:latin typeface="+mj-lt"/>
              </a:rPr>
              <a:t>万美元</a:t>
            </a:r>
            <a:r>
              <a:rPr lang="en-US" altLang="zh-TW" sz="1400" dirty="0">
                <a:solidFill>
                  <a:srgbClr val="030405"/>
                </a:solidFill>
                <a:latin typeface="+mj-lt"/>
              </a:rPr>
              <a:t>;</a:t>
            </a:r>
            <a:r>
              <a:rPr lang="zh-TW" altLang="en-US" sz="1400" dirty="0">
                <a:solidFill>
                  <a:srgbClr val="030405"/>
                </a:solidFill>
                <a:latin typeface="+mj-lt"/>
              </a:rPr>
              <a:t> </a:t>
            </a:r>
            <a:r>
              <a:rPr lang="zh-CN" altLang="en-US" sz="1400" dirty="0">
                <a:solidFill>
                  <a:srgbClr val="030405"/>
                </a:solidFill>
                <a:latin typeface="+mj-lt"/>
              </a:rPr>
              <a:t>过去一年税后利润不少于</a:t>
            </a:r>
            <a:r>
              <a:rPr lang="en-US" altLang="zh-CN" sz="1400" dirty="0">
                <a:solidFill>
                  <a:srgbClr val="030405"/>
                </a:solidFill>
                <a:latin typeface="+mj-lt"/>
              </a:rPr>
              <a:t>6,000</a:t>
            </a:r>
            <a:r>
              <a:rPr lang="zh-CN" altLang="en-US" sz="1400" dirty="0">
                <a:solidFill>
                  <a:srgbClr val="030405"/>
                </a:solidFill>
                <a:latin typeface="+mj-lt"/>
              </a:rPr>
              <a:t>万元人民币</a:t>
            </a:r>
            <a:r>
              <a:rPr lang="zh-TW" altLang="en-US" sz="1400" dirty="0">
                <a:solidFill>
                  <a:srgbClr val="030405"/>
                </a:solidFill>
                <a:latin typeface="+mj-lt"/>
              </a:rPr>
              <a:t> 的要求</a:t>
            </a:r>
            <a:endParaRPr lang="en-GB" sz="1300" dirty="0">
              <a:solidFill>
                <a:srgbClr val="000000"/>
              </a:solidFill>
              <a:latin typeface="+mj-lt"/>
            </a:endParaRPr>
          </a:p>
        </p:txBody>
      </p:sp>
      <p:grpSp>
        <p:nvGrpSpPr>
          <p:cNvPr id="15" name="Group 39"/>
          <p:cNvGrpSpPr>
            <a:grpSpLocks/>
          </p:cNvGrpSpPr>
          <p:nvPr/>
        </p:nvGrpSpPr>
        <p:grpSpPr bwMode="auto">
          <a:xfrm>
            <a:off x="465138" y="2873722"/>
            <a:ext cx="606425" cy="549275"/>
            <a:chOff x="563973" y="3264105"/>
            <a:chExt cx="666938" cy="622095"/>
          </a:xfrm>
        </p:grpSpPr>
        <p:sp>
          <p:nvSpPr>
            <p:cNvPr id="16" name="Oval 15"/>
            <p:cNvSpPr/>
            <p:nvPr/>
          </p:nvSpPr>
          <p:spPr>
            <a:xfrm>
              <a:off x="563973" y="3264105"/>
              <a:ext cx="666938" cy="622095"/>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Oval 4"/>
            <p:cNvSpPr/>
            <p:nvPr/>
          </p:nvSpPr>
          <p:spPr>
            <a:xfrm>
              <a:off x="661744" y="3355802"/>
              <a:ext cx="471396" cy="438703"/>
            </a:xfrm>
            <a:prstGeom prst="rect">
              <a:avLst/>
            </a:prstGeom>
          </p:spPr>
          <p:style>
            <a:lnRef idx="0">
              <a:scrgbClr r="0" g="0" b="0"/>
            </a:lnRef>
            <a:fillRef idx="0">
              <a:scrgbClr r="0" g="0" b="0"/>
            </a:fillRef>
            <a:effectRef idx="0">
              <a:scrgbClr r="0" g="0" b="0"/>
            </a:effectRef>
            <a:fontRef idx="minor">
              <a:schemeClr val="lt1"/>
            </a:fontRef>
          </p:style>
          <p:txBody>
            <a:bodyPr lIns="0" tIns="0" rIns="0" bIns="0" spcCol="1270" anchor="ctr"/>
            <a:lstStyle/>
            <a:p>
              <a:pPr algn="ctr" defTabSz="1276313">
                <a:lnSpc>
                  <a:spcPct val="90000"/>
                </a:lnSpc>
                <a:spcAft>
                  <a:spcPct val="35000"/>
                </a:spcAft>
                <a:defRPr/>
              </a:pPr>
              <a:r>
                <a:rPr lang="en-GB" sz="2900" dirty="0">
                  <a:latin typeface="+mj-lt"/>
                  <a:ea typeface="宋体" panose="02010600030101010101" pitchFamily="2" charset="-122"/>
                </a:rPr>
                <a:t>1</a:t>
              </a:r>
            </a:p>
          </p:txBody>
        </p:sp>
      </p:grpSp>
      <p:sp>
        <p:nvSpPr>
          <p:cNvPr id="18" name="Rectangle 17"/>
          <p:cNvSpPr/>
          <p:nvPr/>
        </p:nvSpPr>
        <p:spPr>
          <a:xfrm>
            <a:off x="5067300" y="3032472"/>
            <a:ext cx="3594100" cy="1306513"/>
          </a:xfrm>
          <a:prstGeom prst="rect">
            <a:avLst/>
          </a:prstGeom>
          <a:noFill/>
          <a:ln w="9525">
            <a:solidFill>
              <a:schemeClr val="tx2">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grpSp>
        <p:nvGrpSpPr>
          <p:cNvPr id="19" name="Group 47"/>
          <p:cNvGrpSpPr>
            <a:grpSpLocks/>
          </p:cNvGrpSpPr>
          <p:nvPr/>
        </p:nvGrpSpPr>
        <p:grpSpPr bwMode="auto">
          <a:xfrm>
            <a:off x="4754563" y="2873722"/>
            <a:ext cx="606425" cy="549275"/>
            <a:chOff x="4983574" y="3264105"/>
            <a:chExt cx="666938" cy="622095"/>
          </a:xfrm>
        </p:grpSpPr>
        <p:sp>
          <p:nvSpPr>
            <p:cNvPr id="20" name="Oval 19"/>
            <p:cNvSpPr/>
            <p:nvPr/>
          </p:nvSpPr>
          <p:spPr>
            <a:xfrm>
              <a:off x="4983574" y="3264105"/>
              <a:ext cx="666938" cy="622095"/>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Oval 4"/>
            <p:cNvSpPr/>
            <p:nvPr/>
          </p:nvSpPr>
          <p:spPr>
            <a:xfrm>
              <a:off x="5081345" y="3355802"/>
              <a:ext cx="471396" cy="438703"/>
            </a:xfrm>
            <a:prstGeom prst="rect">
              <a:avLst/>
            </a:prstGeom>
          </p:spPr>
          <p:style>
            <a:lnRef idx="0">
              <a:scrgbClr r="0" g="0" b="0"/>
            </a:lnRef>
            <a:fillRef idx="0">
              <a:scrgbClr r="0" g="0" b="0"/>
            </a:fillRef>
            <a:effectRef idx="0">
              <a:scrgbClr r="0" g="0" b="0"/>
            </a:effectRef>
            <a:fontRef idx="minor">
              <a:schemeClr val="lt1"/>
            </a:fontRef>
          </p:style>
          <p:txBody>
            <a:bodyPr lIns="0" tIns="0" rIns="0" bIns="0" spcCol="1270" anchor="ctr"/>
            <a:lstStyle/>
            <a:p>
              <a:pPr algn="ctr" defTabSz="1276313">
                <a:lnSpc>
                  <a:spcPct val="90000"/>
                </a:lnSpc>
                <a:spcAft>
                  <a:spcPct val="35000"/>
                </a:spcAft>
                <a:defRPr/>
              </a:pPr>
              <a:r>
                <a:rPr lang="en-GB" sz="2900" dirty="0">
                  <a:latin typeface="+mj-lt"/>
                  <a:ea typeface="宋体" panose="02010600030101010101" pitchFamily="2" charset="-122"/>
                </a:rPr>
                <a:t>2</a:t>
              </a:r>
            </a:p>
          </p:txBody>
        </p:sp>
      </p:grpSp>
      <p:sp>
        <p:nvSpPr>
          <p:cNvPr id="22" name="Rectangle 21"/>
          <p:cNvSpPr/>
          <p:nvPr/>
        </p:nvSpPr>
        <p:spPr>
          <a:xfrm>
            <a:off x="774700" y="4642197"/>
            <a:ext cx="3595688" cy="1235075"/>
          </a:xfrm>
          <a:prstGeom prst="rect">
            <a:avLst/>
          </a:prstGeom>
          <a:noFill/>
          <a:ln w="9525">
            <a:solidFill>
              <a:schemeClr val="tx2">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grpSp>
        <p:nvGrpSpPr>
          <p:cNvPr id="23" name="Group 42"/>
          <p:cNvGrpSpPr>
            <a:grpSpLocks/>
          </p:cNvGrpSpPr>
          <p:nvPr/>
        </p:nvGrpSpPr>
        <p:grpSpPr bwMode="auto">
          <a:xfrm>
            <a:off x="465138" y="4483447"/>
            <a:ext cx="606425" cy="549275"/>
            <a:chOff x="563973" y="4254704"/>
            <a:chExt cx="666938" cy="622095"/>
          </a:xfrm>
        </p:grpSpPr>
        <p:sp>
          <p:nvSpPr>
            <p:cNvPr id="24" name="Oval 23"/>
            <p:cNvSpPr/>
            <p:nvPr/>
          </p:nvSpPr>
          <p:spPr>
            <a:xfrm>
              <a:off x="563973" y="4254704"/>
              <a:ext cx="666938" cy="622095"/>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5" name="Oval 4"/>
            <p:cNvSpPr/>
            <p:nvPr/>
          </p:nvSpPr>
          <p:spPr>
            <a:xfrm>
              <a:off x="661744" y="4346401"/>
              <a:ext cx="471396" cy="438703"/>
            </a:xfrm>
            <a:prstGeom prst="rect">
              <a:avLst/>
            </a:prstGeom>
          </p:spPr>
          <p:style>
            <a:lnRef idx="0">
              <a:scrgbClr r="0" g="0" b="0"/>
            </a:lnRef>
            <a:fillRef idx="0">
              <a:scrgbClr r="0" g="0" b="0"/>
            </a:fillRef>
            <a:effectRef idx="0">
              <a:scrgbClr r="0" g="0" b="0"/>
            </a:effectRef>
            <a:fontRef idx="minor">
              <a:schemeClr val="lt1"/>
            </a:fontRef>
          </p:style>
          <p:txBody>
            <a:bodyPr lIns="0" tIns="0" rIns="0" bIns="0" spcCol="1270" anchor="ctr"/>
            <a:lstStyle/>
            <a:p>
              <a:pPr algn="ctr" defTabSz="1276313">
                <a:lnSpc>
                  <a:spcPct val="90000"/>
                </a:lnSpc>
                <a:spcAft>
                  <a:spcPct val="35000"/>
                </a:spcAft>
                <a:defRPr/>
              </a:pPr>
              <a:r>
                <a:rPr lang="en-GB" sz="2900" dirty="0">
                  <a:latin typeface="+mj-lt"/>
                  <a:ea typeface="宋体" panose="02010600030101010101" pitchFamily="2" charset="-122"/>
                </a:rPr>
                <a:t>3</a:t>
              </a:r>
            </a:p>
          </p:txBody>
        </p:sp>
      </p:grpSp>
      <p:sp>
        <p:nvSpPr>
          <p:cNvPr id="26" name="Rectangle 25"/>
          <p:cNvSpPr/>
          <p:nvPr/>
        </p:nvSpPr>
        <p:spPr>
          <a:xfrm>
            <a:off x="5072063" y="4642197"/>
            <a:ext cx="3594100" cy="1209675"/>
          </a:xfrm>
          <a:prstGeom prst="rect">
            <a:avLst/>
          </a:prstGeom>
          <a:noFill/>
          <a:ln w="9525">
            <a:solidFill>
              <a:schemeClr val="tx2">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grpSp>
        <p:nvGrpSpPr>
          <p:cNvPr id="27" name="Group 46"/>
          <p:cNvGrpSpPr>
            <a:grpSpLocks/>
          </p:cNvGrpSpPr>
          <p:nvPr/>
        </p:nvGrpSpPr>
        <p:grpSpPr bwMode="auto">
          <a:xfrm>
            <a:off x="4754563" y="4483447"/>
            <a:ext cx="606425" cy="549275"/>
            <a:chOff x="4983574" y="4254704"/>
            <a:chExt cx="666938" cy="622095"/>
          </a:xfrm>
        </p:grpSpPr>
        <p:sp>
          <p:nvSpPr>
            <p:cNvPr id="28" name="Oval 27"/>
            <p:cNvSpPr/>
            <p:nvPr/>
          </p:nvSpPr>
          <p:spPr>
            <a:xfrm>
              <a:off x="4983574" y="4254704"/>
              <a:ext cx="666938" cy="622095"/>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9" name="Oval 4"/>
            <p:cNvSpPr/>
            <p:nvPr/>
          </p:nvSpPr>
          <p:spPr>
            <a:xfrm>
              <a:off x="5081345" y="4346401"/>
              <a:ext cx="471396" cy="438703"/>
            </a:xfrm>
            <a:prstGeom prst="rect">
              <a:avLst/>
            </a:prstGeom>
          </p:spPr>
          <p:style>
            <a:lnRef idx="0">
              <a:scrgbClr r="0" g="0" b="0"/>
            </a:lnRef>
            <a:fillRef idx="0">
              <a:scrgbClr r="0" g="0" b="0"/>
            </a:fillRef>
            <a:effectRef idx="0">
              <a:scrgbClr r="0" g="0" b="0"/>
            </a:effectRef>
            <a:fontRef idx="minor">
              <a:schemeClr val="lt1"/>
            </a:fontRef>
          </p:style>
          <p:txBody>
            <a:bodyPr lIns="0" tIns="0" rIns="0" bIns="0" spcCol="1270" anchor="ctr"/>
            <a:lstStyle/>
            <a:p>
              <a:pPr algn="ctr" defTabSz="1276313">
                <a:lnSpc>
                  <a:spcPct val="90000"/>
                </a:lnSpc>
                <a:spcAft>
                  <a:spcPct val="35000"/>
                </a:spcAft>
                <a:defRPr/>
              </a:pPr>
              <a:r>
                <a:rPr lang="en-GB" sz="2900" dirty="0">
                  <a:latin typeface="+mj-lt"/>
                  <a:ea typeface="宋体" panose="02010600030101010101" pitchFamily="2" charset="-122"/>
                </a:rPr>
                <a:t>4</a:t>
              </a:r>
            </a:p>
          </p:txBody>
        </p:sp>
      </p:grpSp>
      <p:sp>
        <p:nvSpPr>
          <p:cNvPr id="30" name="Rectangle 29"/>
          <p:cNvSpPr/>
          <p:nvPr/>
        </p:nvSpPr>
        <p:spPr>
          <a:xfrm>
            <a:off x="5435600" y="3115022"/>
            <a:ext cx="3097213" cy="100806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0" tIns="85344" rIns="85344" bIns="85344" anchor="ctr"/>
          <a:lstStyle/>
          <a:p>
            <a:pPr defTabSz="477838">
              <a:lnSpc>
                <a:spcPct val="90000"/>
              </a:lnSpc>
              <a:spcAft>
                <a:spcPct val="35000"/>
              </a:spcAft>
              <a:defRPr/>
            </a:pPr>
            <a:r>
              <a:rPr lang="zh-CN" altLang="en-US" sz="1600" b="1" dirty="0">
                <a:solidFill>
                  <a:srgbClr val="C00000"/>
                </a:solidFill>
                <a:latin typeface="+mj-lt"/>
                <a:ea typeface="宋体" panose="02010600030101010101" pitchFamily="2" charset="-122"/>
              </a:rPr>
              <a:t>简化程序、精简申请文件</a:t>
            </a:r>
            <a:r>
              <a:rPr lang="en-US" altLang="zh-CN" sz="1600" b="1" dirty="0">
                <a:solidFill>
                  <a:srgbClr val="C00000"/>
                </a:solidFill>
                <a:latin typeface="+mj-lt"/>
                <a:ea typeface="宋体" panose="02010600030101010101" pitchFamily="2" charset="-122"/>
              </a:rPr>
              <a:t/>
            </a:r>
            <a:br>
              <a:rPr lang="en-US" altLang="zh-CN" sz="1600" b="1" dirty="0">
                <a:solidFill>
                  <a:srgbClr val="C00000"/>
                </a:solidFill>
                <a:latin typeface="+mj-lt"/>
                <a:ea typeface="宋体" panose="02010600030101010101" pitchFamily="2" charset="-122"/>
              </a:rPr>
            </a:br>
            <a:r>
              <a:rPr lang="en-US" altLang="zh-CN" sz="1600" b="1" dirty="0">
                <a:solidFill>
                  <a:srgbClr val="FF0000"/>
                </a:solidFill>
                <a:latin typeface="+mj-lt"/>
                <a:ea typeface="宋体" panose="02010600030101010101" pitchFamily="2" charset="-122"/>
              </a:rPr>
              <a:t/>
            </a:r>
            <a:br>
              <a:rPr lang="en-US" altLang="zh-CN" sz="1600" b="1" dirty="0">
                <a:solidFill>
                  <a:srgbClr val="FF0000"/>
                </a:solidFill>
                <a:latin typeface="+mj-lt"/>
                <a:ea typeface="宋体" panose="02010600030101010101" pitchFamily="2" charset="-122"/>
              </a:rPr>
            </a:br>
            <a:r>
              <a:rPr lang="zh-CN" altLang="en-US" sz="1400" dirty="0">
                <a:solidFill>
                  <a:srgbClr val="030405"/>
                </a:solidFill>
                <a:latin typeface="+mj-lt"/>
              </a:rPr>
              <a:t>原</a:t>
            </a:r>
            <a:r>
              <a:rPr lang="en-US" altLang="zh-CN" sz="1400" dirty="0">
                <a:solidFill>
                  <a:srgbClr val="030405"/>
                </a:solidFill>
                <a:latin typeface="+mj-lt"/>
              </a:rPr>
              <a:t>28</a:t>
            </a:r>
            <a:r>
              <a:rPr lang="zh-CN" altLang="en-US" sz="1400" dirty="0">
                <a:solidFill>
                  <a:srgbClr val="030405"/>
                </a:solidFill>
                <a:latin typeface="+mj-lt"/>
              </a:rPr>
              <a:t>个文件减至</a:t>
            </a:r>
            <a:r>
              <a:rPr lang="en-US" altLang="zh-CN" sz="1400" dirty="0">
                <a:solidFill>
                  <a:srgbClr val="030405"/>
                </a:solidFill>
                <a:latin typeface="+mj-lt"/>
              </a:rPr>
              <a:t>13</a:t>
            </a:r>
            <a:r>
              <a:rPr lang="zh-CN" altLang="en-US" sz="1400" dirty="0">
                <a:solidFill>
                  <a:srgbClr val="030405"/>
                </a:solidFill>
                <a:latin typeface="+mj-lt"/>
              </a:rPr>
              <a:t>个</a:t>
            </a:r>
            <a:r>
              <a:rPr lang="zh-TW" altLang="en-US" sz="1400" dirty="0">
                <a:solidFill>
                  <a:srgbClr val="030405"/>
                </a:solidFill>
                <a:latin typeface="+mj-lt"/>
              </a:rPr>
              <a:t>，包括取消</a:t>
            </a:r>
            <a:r>
              <a:rPr lang="zh-CN" altLang="en-US" sz="1400" dirty="0">
                <a:solidFill>
                  <a:srgbClr val="030405"/>
                </a:solidFill>
                <a:latin typeface="+mj-lt"/>
              </a:rPr>
              <a:t>省级人民政府或国务院有关部门同意函</a:t>
            </a:r>
            <a:r>
              <a:rPr lang="zh-TW" altLang="en-US" sz="1400" dirty="0">
                <a:solidFill>
                  <a:srgbClr val="030405"/>
                </a:solidFill>
                <a:latin typeface="+mj-lt"/>
              </a:rPr>
              <a:t>及</a:t>
            </a:r>
            <a:r>
              <a:rPr lang="zh-CN" altLang="en-US" sz="1400" dirty="0">
                <a:solidFill>
                  <a:srgbClr val="030405"/>
                </a:solidFill>
                <a:latin typeface="+mj-lt"/>
              </a:rPr>
              <a:t>发改委意见函</a:t>
            </a:r>
            <a:endParaRPr lang="en-GB" altLang="en-US" sz="1400" dirty="0">
              <a:solidFill>
                <a:srgbClr val="030405"/>
              </a:solidFill>
              <a:latin typeface="+mj-lt"/>
            </a:endParaRPr>
          </a:p>
        </p:txBody>
      </p:sp>
      <p:sp>
        <p:nvSpPr>
          <p:cNvPr id="31" name="Rectangle 30"/>
          <p:cNvSpPr/>
          <p:nvPr/>
        </p:nvSpPr>
        <p:spPr>
          <a:xfrm>
            <a:off x="1187450" y="4724747"/>
            <a:ext cx="3097213" cy="100965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0" tIns="85344" rIns="85344" bIns="85344" anchor="ctr"/>
          <a:lstStyle/>
          <a:p>
            <a:pPr defTabSz="477838">
              <a:lnSpc>
                <a:spcPct val="90000"/>
              </a:lnSpc>
              <a:spcAft>
                <a:spcPct val="35000"/>
              </a:spcAft>
              <a:defRPr/>
            </a:pPr>
            <a:r>
              <a:rPr lang="zh-CN" altLang="en-US" sz="1600" b="1" dirty="0">
                <a:solidFill>
                  <a:srgbClr val="C00000"/>
                </a:solidFill>
                <a:latin typeface="+mj-lt"/>
                <a:ea typeface="宋体" panose="02010600030101010101" pitchFamily="2" charset="-122"/>
              </a:rPr>
              <a:t>证监</a:t>
            </a:r>
            <a:r>
              <a:rPr lang="zh-CN" altLang="en-US" sz="1600" b="1" dirty="0">
                <a:solidFill>
                  <a:srgbClr val="C00000"/>
                </a:solidFill>
                <a:latin typeface="+mj-lt"/>
              </a:rPr>
              <a:t>会核准文件有效期从</a:t>
            </a:r>
            <a:r>
              <a:rPr lang="en-US" altLang="zh-CN" sz="1600" b="1" dirty="0">
                <a:solidFill>
                  <a:srgbClr val="C00000"/>
                </a:solidFill>
                <a:latin typeface="+mj-lt"/>
              </a:rPr>
              <a:t>6</a:t>
            </a:r>
            <a:r>
              <a:rPr lang="zh-CN" altLang="en-US" sz="1600" b="1" dirty="0">
                <a:solidFill>
                  <a:srgbClr val="C00000"/>
                </a:solidFill>
                <a:latin typeface="+mj-lt"/>
              </a:rPr>
              <a:t>个月延长至</a:t>
            </a:r>
            <a:r>
              <a:rPr lang="en-US" altLang="zh-CN" sz="1600" b="1" dirty="0">
                <a:solidFill>
                  <a:srgbClr val="C00000"/>
                </a:solidFill>
                <a:latin typeface="+mj-lt"/>
              </a:rPr>
              <a:t>12</a:t>
            </a:r>
            <a:r>
              <a:rPr lang="zh-CN" altLang="en-US" sz="1600" b="1" dirty="0">
                <a:solidFill>
                  <a:srgbClr val="C00000"/>
                </a:solidFill>
                <a:latin typeface="+mj-lt"/>
              </a:rPr>
              <a:t>个月</a:t>
            </a:r>
            <a:r>
              <a:rPr lang="en-US" altLang="zh-TW" sz="1400" b="1" dirty="0">
                <a:solidFill>
                  <a:srgbClr val="FF0000"/>
                </a:solidFill>
                <a:latin typeface="+mj-lt"/>
                <a:ea typeface="宋体" panose="02010600030101010101" pitchFamily="2" charset="-122"/>
              </a:rPr>
              <a:t/>
            </a:r>
            <a:br>
              <a:rPr lang="en-US" altLang="zh-TW" sz="1400" b="1" dirty="0">
                <a:solidFill>
                  <a:srgbClr val="FF0000"/>
                </a:solidFill>
                <a:latin typeface="+mj-lt"/>
                <a:ea typeface="宋体" panose="02010600030101010101" pitchFamily="2" charset="-122"/>
              </a:rPr>
            </a:br>
            <a:r>
              <a:rPr lang="en-US" altLang="zh-TW" sz="1400" b="1" dirty="0">
                <a:solidFill>
                  <a:srgbClr val="FF0000"/>
                </a:solidFill>
                <a:latin typeface="+mj-lt"/>
                <a:ea typeface="宋体" panose="02010600030101010101" pitchFamily="2" charset="-122"/>
              </a:rPr>
              <a:t/>
            </a:r>
            <a:br>
              <a:rPr lang="en-US" altLang="zh-TW" sz="1400" b="1" dirty="0">
                <a:solidFill>
                  <a:srgbClr val="FF0000"/>
                </a:solidFill>
                <a:latin typeface="+mj-lt"/>
                <a:ea typeface="宋体" panose="02010600030101010101" pitchFamily="2" charset="-122"/>
              </a:rPr>
            </a:br>
            <a:r>
              <a:rPr lang="zh-CN" altLang="en-US" sz="1400" dirty="0">
                <a:solidFill>
                  <a:srgbClr val="030405"/>
                </a:solidFill>
                <a:latin typeface="+mj-lt"/>
                <a:ea typeface="宋体" panose="02010600030101010101" pitchFamily="2" charset="-122"/>
              </a:rPr>
              <a:t>上巿计划比以前更具弹性</a:t>
            </a:r>
            <a:endParaRPr lang="en-GB" sz="1300" dirty="0">
              <a:solidFill>
                <a:srgbClr val="000000"/>
              </a:solidFill>
              <a:latin typeface="+mj-lt"/>
              <a:ea typeface="宋体" panose="02010600030101010101" pitchFamily="2" charset="-122"/>
            </a:endParaRPr>
          </a:p>
        </p:txBody>
      </p:sp>
      <p:sp>
        <p:nvSpPr>
          <p:cNvPr id="32" name="Rectangle 31"/>
          <p:cNvSpPr/>
          <p:nvPr/>
        </p:nvSpPr>
        <p:spPr>
          <a:xfrm>
            <a:off x="5435600" y="4699347"/>
            <a:ext cx="3097213" cy="100806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0" tIns="85344" rIns="85344" bIns="85344" anchor="ctr"/>
          <a:lstStyle/>
          <a:p>
            <a:pPr defTabSz="477838">
              <a:lnSpc>
                <a:spcPct val="90000"/>
              </a:lnSpc>
              <a:spcAft>
                <a:spcPct val="35000"/>
              </a:spcAft>
              <a:defRPr/>
            </a:pPr>
            <a:r>
              <a:rPr lang="zh-CN" altLang="en-US" sz="1600" b="1" dirty="0">
                <a:solidFill>
                  <a:srgbClr val="C00000"/>
                </a:solidFill>
                <a:latin typeface="+mj-lt"/>
                <a:ea typeface="宋体" panose="02010600030101010101" pitchFamily="2" charset="-122"/>
              </a:rPr>
              <a:t>财务报表及审计报告</a:t>
            </a:r>
            <a:r>
              <a:rPr lang="zh-TW" altLang="en-US" sz="1600" b="1" dirty="0">
                <a:solidFill>
                  <a:srgbClr val="C00000"/>
                </a:solidFill>
                <a:latin typeface="+mj-lt"/>
                <a:ea typeface="宋体" panose="02010600030101010101" pitchFamily="2" charset="-122"/>
              </a:rPr>
              <a:t>只需</a:t>
            </a:r>
            <a:r>
              <a:rPr lang="zh-CN" altLang="en-US" sz="1600" b="1" dirty="0">
                <a:solidFill>
                  <a:srgbClr val="C00000"/>
                </a:solidFill>
                <a:latin typeface="+mj-lt"/>
                <a:ea typeface="宋体" panose="02010600030101010101" pitchFamily="2" charset="-122"/>
              </a:rPr>
              <a:t>遵从境外上市的期间要求</a:t>
            </a:r>
            <a:r>
              <a:rPr lang="en-US" altLang="zh-TW" sz="1400" b="1" dirty="0">
                <a:solidFill>
                  <a:srgbClr val="C00000"/>
                </a:solidFill>
                <a:latin typeface="+mj-lt"/>
                <a:ea typeface="宋体" panose="02010600030101010101" pitchFamily="2" charset="-122"/>
              </a:rPr>
              <a:t/>
            </a:r>
            <a:br>
              <a:rPr lang="en-US" altLang="zh-TW" sz="1400" b="1" dirty="0">
                <a:solidFill>
                  <a:srgbClr val="C00000"/>
                </a:solidFill>
                <a:latin typeface="+mj-lt"/>
                <a:ea typeface="宋体" panose="02010600030101010101" pitchFamily="2" charset="-122"/>
              </a:rPr>
            </a:br>
            <a:r>
              <a:rPr lang="en-US" altLang="zh-TW" sz="1400" b="1" dirty="0">
                <a:solidFill>
                  <a:srgbClr val="FF0000"/>
                </a:solidFill>
                <a:latin typeface="+mj-lt"/>
                <a:ea typeface="宋体" panose="02010600030101010101" pitchFamily="2" charset="-122"/>
              </a:rPr>
              <a:t/>
            </a:r>
            <a:br>
              <a:rPr lang="en-US" altLang="zh-TW" sz="1400" b="1" dirty="0">
                <a:solidFill>
                  <a:srgbClr val="FF0000"/>
                </a:solidFill>
                <a:latin typeface="+mj-lt"/>
                <a:ea typeface="宋体" panose="02010600030101010101" pitchFamily="2" charset="-122"/>
              </a:rPr>
            </a:br>
            <a:r>
              <a:rPr lang="zh-CN" altLang="en-US" sz="1400" dirty="0">
                <a:solidFill>
                  <a:srgbClr val="030405"/>
                </a:solidFill>
                <a:latin typeface="+mj-lt"/>
                <a:ea typeface="宋体" panose="02010600030101010101" pitchFamily="2" charset="-122"/>
              </a:rPr>
              <a:t>减轻前期工作的压力，时间比以前更易掌握</a:t>
            </a:r>
            <a:endParaRPr lang="en-GB" sz="1300" dirty="0">
              <a:solidFill>
                <a:srgbClr val="000000"/>
              </a:solidFill>
              <a:latin typeface="+mj-lt"/>
              <a:ea typeface="宋体" panose="02010600030101010101" pitchFamily="2" charset="-122"/>
            </a:endParaRPr>
          </a:p>
        </p:txBody>
      </p:sp>
    </p:spTree>
    <p:extLst>
      <p:ext uri="{BB962C8B-B14F-4D97-AF65-F5344CB8AC3E}">
        <p14:creationId xmlns:p14="http://schemas.microsoft.com/office/powerpoint/2010/main" val="623897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chorCtr="0">
            <a:noAutofit/>
          </a:bodyPr>
          <a:lstStyle/>
          <a:p>
            <a:r>
              <a:rPr lang="zh-CN" altLang="en-GB" i="0" dirty="0">
                <a:ea typeface="宋体" panose="02010600030101010101" pitchFamily="2" charset="-122"/>
              </a:rPr>
              <a:t>上市流程：做出上市决定</a:t>
            </a:r>
            <a:endParaRPr lang="en-GB" altLang="en-US" i="0" dirty="0">
              <a:ea typeface="宋体" panose="02010600030101010101" pitchFamily="2" charset="-122"/>
            </a:endParaRPr>
          </a:p>
        </p:txBody>
      </p:sp>
      <p:cxnSp>
        <p:nvCxnSpPr>
          <p:cNvPr id="34" name="Shape 3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3" name="Slide Number Placeholder 42"/>
          <p:cNvSpPr>
            <a:spLocks noGrp="1"/>
          </p:cNvSpPr>
          <p:nvPr>
            <p:ph type="sldNum" sz="quarter" idx="4"/>
          </p:nvPr>
        </p:nvSpPr>
        <p:spPr>
          <a:xfrm>
            <a:off x="7083553" y="6525344"/>
            <a:ext cx="1527048" cy="152400"/>
          </a:xfrm>
        </p:spPr>
        <p:txBody>
          <a:bodyPr/>
          <a:lstStyle/>
          <a:p>
            <a:fld id="{9EBD5762-3BDC-484D-9503-7EA6D5A9A8CE}" type="slidenum">
              <a:rPr lang="en-US" smtClean="0">
                <a:latin typeface="+mj-lt"/>
              </a:rPr>
              <a:pPr/>
              <a:t>3</a:t>
            </a:fld>
            <a:endParaRPr lang="en-US" dirty="0">
              <a:latin typeface="+mj-lt"/>
            </a:endParaRPr>
          </a:p>
        </p:txBody>
      </p:sp>
      <p:sp>
        <p:nvSpPr>
          <p:cNvPr id="3" name="TextBox 2"/>
          <p:cNvSpPr txBox="1"/>
          <p:nvPr/>
        </p:nvSpPr>
        <p:spPr>
          <a:xfrm>
            <a:off x="381000" y="1916832"/>
            <a:ext cx="4035524" cy="4680520"/>
          </a:xfrm>
          <a:prstGeom prst="rect">
            <a:avLst/>
          </a:prstGeom>
          <a:noFill/>
        </p:spPr>
        <p:txBody>
          <a:bodyPr wrap="square" lIns="0" tIns="0" rIns="0" bIns="0" rtlCol="0">
            <a:noAutofit/>
          </a:bodyPr>
          <a:lstStyle/>
          <a:p>
            <a:pPr marL="457200" indent="-457200" defTabSz="1019175" eaLnBrk="0" hangingPunct="0">
              <a:lnSpc>
                <a:spcPct val="109000"/>
              </a:lnSpc>
              <a:spcBef>
                <a:spcPts val="600"/>
              </a:spcBef>
              <a:spcAft>
                <a:spcPts val="600"/>
              </a:spcAft>
              <a:buClr>
                <a:srgbClr val="1E6E04"/>
              </a:buClr>
            </a:pPr>
            <a:r>
              <a:rPr lang="zh-CN" altLang="en-US" sz="2400" dirty="0">
                <a:solidFill>
                  <a:schemeClr val="tx1"/>
                </a:solidFill>
                <a:latin typeface="+mj-lt"/>
                <a:ea typeface="宋体" pitchFamily="2" charset="-122"/>
              </a:rPr>
              <a:t>上市的优点</a:t>
            </a:r>
            <a:endParaRPr lang="zh-CN" altLang="en-GB" sz="2400" dirty="0">
              <a:solidFill>
                <a:schemeClr val="tx1"/>
              </a:solidFill>
              <a:latin typeface="+mj-lt"/>
              <a:ea typeface="宋体" pitchFamily="2" charset="-122"/>
            </a:endParaRPr>
          </a:p>
          <a:p>
            <a:pPr marL="457200" indent="-457200" defTabSz="1019175" eaLnBrk="0" hangingPunct="0">
              <a:lnSpc>
                <a:spcPct val="109000"/>
              </a:lnSpc>
              <a:spcBef>
                <a:spcPts val="600"/>
              </a:spcBef>
              <a:spcAft>
                <a:spcPts val="600"/>
              </a:spcAft>
              <a:buClr>
                <a:schemeClr val="tx1"/>
              </a:buClr>
              <a:buFont typeface="Wingdings" panose="05000000000000000000" pitchFamily="2" charset="2"/>
              <a:buChar char="Ø"/>
            </a:pPr>
            <a:r>
              <a:rPr lang="zh-CN" altLang="en-US" sz="2000" dirty="0">
                <a:solidFill>
                  <a:schemeClr val="tx1"/>
                </a:solidFill>
                <a:latin typeface="+mj-lt"/>
                <a:ea typeface="宋体" pitchFamily="2" charset="-122"/>
              </a:rPr>
              <a:t>获得更多的资金</a:t>
            </a:r>
          </a:p>
          <a:p>
            <a:pPr marL="457200" indent="-457200" defTabSz="1019175" eaLnBrk="0" hangingPunct="0">
              <a:lnSpc>
                <a:spcPct val="109000"/>
              </a:lnSpc>
              <a:spcBef>
                <a:spcPts val="600"/>
              </a:spcBef>
              <a:spcAft>
                <a:spcPts val="600"/>
              </a:spcAft>
              <a:buClr>
                <a:schemeClr val="tx1"/>
              </a:buClr>
              <a:buFont typeface="Wingdings" panose="05000000000000000000" pitchFamily="2" charset="2"/>
              <a:buChar char="Ø"/>
            </a:pPr>
            <a:r>
              <a:rPr lang="zh-CN" altLang="en-US" sz="2000" dirty="0">
                <a:solidFill>
                  <a:schemeClr val="tx1"/>
                </a:solidFill>
                <a:latin typeface="+mj-lt"/>
                <a:ea typeface="宋体" pitchFamily="2" charset="-122"/>
              </a:rPr>
              <a:t>提升公司的形象和信誉</a:t>
            </a:r>
          </a:p>
          <a:p>
            <a:pPr marL="457200" indent="-457200" defTabSz="1019175" eaLnBrk="0" hangingPunct="0">
              <a:lnSpc>
                <a:spcPct val="109000"/>
              </a:lnSpc>
              <a:spcBef>
                <a:spcPts val="600"/>
              </a:spcBef>
              <a:spcAft>
                <a:spcPts val="600"/>
              </a:spcAft>
              <a:buClr>
                <a:schemeClr val="tx1"/>
              </a:buClr>
              <a:buFont typeface="Wingdings" panose="05000000000000000000" pitchFamily="2" charset="2"/>
              <a:buChar char="Ø"/>
            </a:pPr>
            <a:r>
              <a:rPr lang="zh-CN" altLang="en-US" sz="2000" dirty="0">
                <a:solidFill>
                  <a:schemeClr val="tx1"/>
                </a:solidFill>
                <a:latin typeface="+mj-lt"/>
                <a:ea typeface="宋体" pitchFamily="2" charset="-122"/>
              </a:rPr>
              <a:t>减少个人资金和担保</a:t>
            </a:r>
          </a:p>
          <a:p>
            <a:pPr marL="457200" indent="-457200" defTabSz="1019175" eaLnBrk="0" hangingPunct="0">
              <a:lnSpc>
                <a:spcPct val="109000"/>
              </a:lnSpc>
              <a:spcBef>
                <a:spcPts val="600"/>
              </a:spcBef>
              <a:spcAft>
                <a:spcPts val="600"/>
              </a:spcAft>
              <a:buClr>
                <a:schemeClr val="tx1"/>
              </a:buClr>
              <a:buFont typeface="Wingdings" panose="05000000000000000000" pitchFamily="2" charset="2"/>
              <a:buChar char="Ø"/>
            </a:pPr>
            <a:r>
              <a:rPr lang="zh-CN" altLang="en-US" sz="2000" dirty="0">
                <a:solidFill>
                  <a:schemeClr val="tx1"/>
                </a:solidFill>
                <a:latin typeface="+mj-lt"/>
                <a:ea typeface="宋体" pitchFamily="2" charset="-122"/>
              </a:rPr>
              <a:t>为股东提供流动性</a:t>
            </a:r>
          </a:p>
          <a:p>
            <a:pPr marL="457200" indent="-457200" defTabSz="1019175" eaLnBrk="0" hangingPunct="0">
              <a:lnSpc>
                <a:spcPct val="109000"/>
              </a:lnSpc>
              <a:spcBef>
                <a:spcPts val="600"/>
              </a:spcBef>
              <a:spcAft>
                <a:spcPts val="600"/>
              </a:spcAft>
              <a:buClr>
                <a:schemeClr val="tx1"/>
              </a:buClr>
              <a:buFont typeface="Wingdings" panose="05000000000000000000" pitchFamily="2" charset="2"/>
              <a:buChar char="Ø"/>
            </a:pPr>
            <a:r>
              <a:rPr lang="zh-CN" altLang="en-US" sz="2000" dirty="0">
                <a:solidFill>
                  <a:schemeClr val="tx1"/>
                </a:solidFill>
                <a:latin typeface="+mj-lt"/>
                <a:ea typeface="宋体" pitchFamily="2" charset="-122"/>
              </a:rPr>
              <a:t>改善公司治理和透明度</a:t>
            </a:r>
          </a:p>
          <a:p>
            <a:pPr marL="457200" indent="-457200" defTabSz="1019175" eaLnBrk="0" hangingPunct="0">
              <a:lnSpc>
                <a:spcPct val="109000"/>
              </a:lnSpc>
              <a:spcBef>
                <a:spcPts val="600"/>
              </a:spcBef>
              <a:spcAft>
                <a:spcPts val="600"/>
              </a:spcAft>
              <a:buClr>
                <a:schemeClr val="tx1"/>
              </a:buClr>
              <a:buFont typeface="Wingdings" panose="05000000000000000000" pitchFamily="2" charset="2"/>
              <a:buChar char="Ø"/>
            </a:pPr>
            <a:r>
              <a:rPr lang="zh-CN" altLang="en-US" sz="2000" dirty="0">
                <a:solidFill>
                  <a:schemeClr val="tx1"/>
                </a:solidFill>
                <a:latin typeface="+mj-lt"/>
                <a:ea typeface="宋体" pitchFamily="2" charset="-122"/>
              </a:rPr>
              <a:t>帮助吸引和留住人才</a:t>
            </a:r>
            <a:endParaRPr lang="en-GB" altLang="zh-CN" sz="2000" dirty="0">
              <a:solidFill>
                <a:schemeClr val="tx1"/>
              </a:solidFill>
              <a:latin typeface="+mj-lt"/>
              <a:ea typeface="宋体" pitchFamily="2" charset="-122"/>
            </a:endParaRPr>
          </a:p>
        </p:txBody>
      </p:sp>
      <p:sp>
        <p:nvSpPr>
          <p:cNvPr id="4" name="TextBox 3"/>
          <p:cNvSpPr txBox="1"/>
          <p:nvPr/>
        </p:nvSpPr>
        <p:spPr>
          <a:xfrm>
            <a:off x="4149204" y="1916832"/>
            <a:ext cx="4608512" cy="4680520"/>
          </a:xfrm>
          <a:prstGeom prst="rect">
            <a:avLst/>
          </a:prstGeom>
          <a:noFill/>
        </p:spPr>
        <p:txBody>
          <a:bodyPr wrap="square" lIns="0" tIns="0" rIns="0" bIns="0" rtlCol="0">
            <a:noAutofit/>
          </a:bodyPr>
          <a:lstStyle/>
          <a:p>
            <a:pPr marL="457200" indent="-457200" defTabSz="1019175" eaLnBrk="0" hangingPunct="0">
              <a:lnSpc>
                <a:spcPct val="109000"/>
              </a:lnSpc>
              <a:spcBef>
                <a:spcPts val="600"/>
              </a:spcBef>
              <a:spcAft>
                <a:spcPts val="600"/>
              </a:spcAft>
              <a:buClr>
                <a:srgbClr val="1E6E04"/>
              </a:buClr>
            </a:pPr>
            <a:r>
              <a:rPr lang="zh-CN" altLang="en-US" sz="2400" dirty="0">
                <a:solidFill>
                  <a:schemeClr val="tx1"/>
                </a:solidFill>
                <a:latin typeface="+mj-lt"/>
                <a:ea typeface="宋体" panose="02010600030101010101" pitchFamily="2" charset="-122"/>
              </a:rPr>
              <a:t>上市的缺点</a:t>
            </a:r>
            <a:endParaRPr lang="zh-CN" altLang="en-GB" sz="2400" dirty="0">
              <a:solidFill>
                <a:schemeClr val="tx1"/>
              </a:solidFill>
              <a:latin typeface="+mj-lt"/>
              <a:ea typeface="宋体" panose="02010600030101010101" pitchFamily="2" charset="-122"/>
            </a:endParaRPr>
          </a:p>
          <a:p>
            <a:pPr marL="457200" indent="-457200" defTabSz="1019175" eaLnBrk="0" hangingPunct="0">
              <a:lnSpc>
                <a:spcPct val="109000"/>
              </a:lnSpc>
              <a:spcBef>
                <a:spcPts val="600"/>
              </a:spcBef>
              <a:spcAft>
                <a:spcPts val="600"/>
              </a:spcAft>
              <a:buClr>
                <a:schemeClr val="tx1"/>
              </a:buClr>
              <a:buFont typeface="Wingdings" panose="05000000000000000000" pitchFamily="2" charset="2"/>
              <a:buChar char="Ø"/>
            </a:pPr>
            <a:r>
              <a:rPr lang="zh-CN" altLang="en-US" sz="2000" dirty="0">
                <a:solidFill>
                  <a:schemeClr val="tx1"/>
                </a:solidFill>
                <a:latin typeface="+mj-lt"/>
                <a:ea typeface="宋体" panose="02010600030101010101" pitchFamily="2" charset="-122"/>
              </a:rPr>
              <a:t>需要花费管理层更多的时间和资源以满足法规以及定期报告的要求</a:t>
            </a:r>
            <a:endParaRPr lang="en-US" altLang="zh-CN" sz="2000" dirty="0">
              <a:solidFill>
                <a:schemeClr val="tx1"/>
              </a:solidFill>
              <a:latin typeface="+mj-lt"/>
              <a:ea typeface="宋体" panose="02010600030101010101" pitchFamily="2" charset="-122"/>
            </a:endParaRPr>
          </a:p>
          <a:p>
            <a:pPr marL="457200" indent="-457200" defTabSz="1019175" eaLnBrk="0" hangingPunct="0">
              <a:lnSpc>
                <a:spcPct val="109000"/>
              </a:lnSpc>
              <a:spcBef>
                <a:spcPts val="600"/>
              </a:spcBef>
              <a:spcAft>
                <a:spcPts val="600"/>
              </a:spcAft>
              <a:buClr>
                <a:schemeClr val="tx1"/>
              </a:buClr>
              <a:buFont typeface="Wingdings" panose="05000000000000000000" pitchFamily="2" charset="2"/>
              <a:buChar char="Ø"/>
            </a:pPr>
            <a:r>
              <a:rPr lang="zh-CN" altLang="en-US" sz="2000" dirty="0">
                <a:solidFill>
                  <a:schemeClr val="tx1"/>
                </a:solidFill>
                <a:latin typeface="+mj-lt"/>
                <a:ea typeface="宋体" panose="02010600030101010101" pitchFamily="2" charset="-122"/>
              </a:rPr>
              <a:t>对公司的各项细节和财务状况更多的披露要求</a:t>
            </a:r>
            <a:endParaRPr lang="en-US" altLang="zh-CN" sz="2000" dirty="0">
              <a:solidFill>
                <a:schemeClr val="tx1"/>
              </a:solidFill>
              <a:latin typeface="+mj-lt"/>
              <a:ea typeface="宋体" panose="02010600030101010101" pitchFamily="2" charset="-122"/>
            </a:endParaRPr>
          </a:p>
          <a:p>
            <a:pPr marL="457200" indent="-457200" defTabSz="1019175" eaLnBrk="0" hangingPunct="0">
              <a:lnSpc>
                <a:spcPct val="109000"/>
              </a:lnSpc>
              <a:spcBef>
                <a:spcPts val="600"/>
              </a:spcBef>
              <a:spcAft>
                <a:spcPts val="600"/>
              </a:spcAft>
              <a:buClr>
                <a:schemeClr val="tx1"/>
              </a:buClr>
              <a:buFont typeface="Wingdings" panose="05000000000000000000" pitchFamily="2" charset="2"/>
              <a:buChar char="Ø"/>
            </a:pPr>
            <a:r>
              <a:rPr lang="zh-CN" altLang="en-US" sz="2000" dirty="0">
                <a:solidFill>
                  <a:schemeClr val="tx1"/>
                </a:solidFill>
                <a:latin typeface="+mj-lt"/>
                <a:ea typeface="宋体" panose="02010600030101010101" pitchFamily="2" charset="-122"/>
              </a:rPr>
              <a:t>更大的收入增长压力</a:t>
            </a:r>
          </a:p>
          <a:p>
            <a:pPr marL="457200" indent="-457200" defTabSz="1019175" eaLnBrk="0" hangingPunct="0">
              <a:lnSpc>
                <a:spcPct val="109000"/>
              </a:lnSpc>
              <a:spcBef>
                <a:spcPts val="600"/>
              </a:spcBef>
              <a:spcAft>
                <a:spcPts val="600"/>
              </a:spcAft>
              <a:buClr>
                <a:schemeClr val="tx1"/>
              </a:buClr>
              <a:buFont typeface="Wingdings" panose="05000000000000000000" pitchFamily="2" charset="2"/>
              <a:buChar char="Ø"/>
            </a:pPr>
            <a:r>
              <a:rPr lang="zh-CN" altLang="en-US" sz="2000" dirty="0">
                <a:solidFill>
                  <a:schemeClr val="tx1"/>
                </a:solidFill>
                <a:latin typeface="+mj-lt"/>
                <a:ea typeface="宋体" panose="02010600030101010101" pitchFamily="2" charset="-122"/>
              </a:rPr>
              <a:t>稀释对现有股东的控制权</a:t>
            </a:r>
          </a:p>
          <a:p>
            <a:pPr marL="457200" indent="-457200" defTabSz="1019175" eaLnBrk="0" hangingPunct="0">
              <a:lnSpc>
                <a:spcPct val="109000"/>
              </a:lnSpc>
              <a:spcBef>
                <a:spcPts val="600"/>
              </a:spcBef>
              <a:spcAft>
                <a:spcPts val="600"/>
              </a:spcAft>
              <a:buClr>
                <a:schemeClr val="tx1"/>
              </a:buClr>
              <a:buFont typeface="Wingdings" panose="05000000000000000000" pitchFamily="2" charset="2"/>
              <a:buChar char="Ø"/>
            </a:pPr>
            <a:r>
              <a:rPr lang="zh-CN" altLang="en-US" sz="2000" dirty="0">
                <a:solidFill>
                  <a:schemeClr val="tx1"/>
                </a:solidFill>
                <a:latin typeface="+mj-lt"/>
                <a:ea typeface="宋体" panose="02010600030101010101" pitchFamily="2" charset="-122"/>
              </a:rPr>
              <a:t>成本</a:t>
            </a:r>
          </a:p>
          <a:p>
            <a:pPr marL="922337" lvl="1" indent="-285750" defTabSz="1019175" eaLnBrk="0" hangingPunct="0">
              <a:lnSpc>
                <a:spcPct val="90000"/>
              </a:lnSpc>
              <a:spcBef>
                <a:spcPts val="600"/>
              </a:spcBef>
              <a:spcAft>
                <a:spcPts val="600"/>
              </a:spcAft>
              <a:buClr>
                <a:schemeClr val="tx1"/>
              </a:buClr>
              <a:buSzPct val="110000"/>
              <a:buFont typeface="Arial" panose="020B0604020202020204" pitchFamily="34" charset="0"/>
              <a:buChar char="•"/>
            </a:pPr>
            <a:r>
              <a:rPr lang="zh-CN" altLang="en-US" sz="1600" dirty="0">
                <a:solidFill>
                  <a:schemeClr val="tx1"/>
                </a:solidFill>
                <a:latin typeface="+mj-lt"/>
                <a:ea typeface="宋体" panose="02010600030101010101" pitchFamily="2" charset="-122"/>
              </a:rPr>
              <a:t>与</a:t>
            </a:r>
            <a:r>
              <a:rPr lang="en-US" altLang="zh-CN" sz="1600" dirty="0">
                <a:solidFill>
                  <a:schemeClr val="tx1"/>
                </a:solidFill>
                <a:latin typeface="+mj-lt"/>
                <a:ea typeface="宋体" panose="02010600030101010101" pitchFamily="2" charset="-122"/>
              </a:rPr>
              <a:t>IPO</a:t>
            </a:r>
            <a:r>
              <a:rPr lang="zh-CN" altLang="en-US" sz="1600" dirty="0">
                <a:solidFill>
                  <a:schemeClr val="tx1"/>
                </a:solidFill>
                <a:latin typeface="+mj-lt"/>
                <a:ea typeface="宋体" panose="02010600030101010101" pitchFamily="2" charset="-122"/>
              </a:rPr>
              <a:t>相关的专业</a:t>
            </a:r>
            <a:r>
              <a:rPr lang="en-GB" altLang="zh-CN" sz="1600" dirty="0">
                <a:solidFill>
                  <a:schemeClr val="tx1"/>
                </a:solidFill>
                <a:latin typeface="+mj-lt"/>
                <a:ea typeface="宋体" panose="02010600030101010101" pitchFamily="2" charset="-122"/>
              </a:rPr>
              <a:t>(</a:t>
            </a:r>
            <a:r>
              <a:rPr lang="zh-CN" altLang="en-US" sz="1600" dirty="0">
                <a:solidFill>
                  <a:schemeClr val="tx1"/>
                </a:solidFill>
                <a:latin typeface="+mj-lt"/>
                <a:ea typeface="宋体" panose="02010600030101010101" pitchFamily="2" charset="-122"/>
              </a:rPr>
              <a:t>包括投资银行</a:t>
            </a:r>
            <a:r>
              <a:rPr lang="en-GB" altLang="zh-CN" sz="1600" dirty="0">
                <a:solidFill>
                  <a:schemeClr val="tx1"/>
                </a:solidFill>
                <a:latin typeface="+mj-lt"/>
                <a:ea typeface="宋体" panose="02010600030101010101" pitchFamily="2" charset="-122"/>
              </a:rPr>
              <a:t>)</a:t>
            </a:r>
            <a:r>
              <a:rPr lang="zh-CN" altLang="en-US" sz="1600" dirty="0">
                <a:solidFill>
                  <a:schemeClr val="tx1"/>
                </a:solidFill>
                <a:latin typeface="+mj-lt"/>
                <a:ea typeface="宋体" panose="02010600030101010101" pitchFamily="2" charset="-122"/>
              </a:rPr>
              <a:t>服务费</a:t>
            </a:r>
            <a:endParaRPr lang="en-US" altLang="zh-CN" sz="1600" dirty="0">
              <a:solidFill>
                <a:schemeClr val="tx1"/>
              </a:solidFill>
              <a:latin typeface="+mj-lt"/>
              <a:ea typeface="宋体" panose="02010600030101010101" pitchFamily="2" charset="-122"/>
            </a:endParaRPr>
          </a:p>
          <a:p>
            <a:pPr marL="922337" lvl="1" indent="-285750" defTabSz="1019175" eaLnBrk="0" hangingPunct="0">
              <a:lnSpc>
                <a:spcPct val="90000"/>
              </a:lnSpc>
              <a:spcBef>
                <a:spcPts val="600"/>
              </a:spcBef>
              <a:spcAft>
                <a:spcPts val="600"/>
              </a:spcAft>
              <a:buClr>
                <a:schemeClr val="tx1"/>
              </a:buClr>
              <a:buSzPct val="110000"/>
              <a:buFont typeface="Arial" panose="020B0604020202020204" pitchFamily="34" charset="0"/>
              <a:buChar char="•"/>
            </a:pPr>
            <a:r>
              <a:rPr lang="zh-CN" altLang="en-US" sz="1600" dirty="0">
                <a:solidFill>
                  <a:schemeClr val="tx1"/>
                </a:solidFill>
                <a:latin typeface="+mj-lt"/>
                <a:ea typeface="宋体" panose="02010600030101010101" pitchFamily="2" charset="-122"/>
              </a:rPr>
              <a:t>为满足各项法规还会产生持续的成本</a:t>
            </a:r>
            <a:endParaRPr lang="en-GB" altLang="zh-CN" sz="1600" dirty="0">
              <a:solidFill>
                <a:schemeClr val="tx1"/>
              </a:solidFill>
              <a:latin typeface="+mj-lt"/>
              <a:ea typeface="宋体" panose="02010600030101010101" pitchFamily="2" charset="-122"/>
            </a:endParaRPr>
          </a:p>
        </p:txBody>
      </p:sp>
    </p:spTree>
    <p:extLst>
      <p:ext uri="{BB962C8B-B14F-4D97-AF65-F5344CB8AC3E}">
        <p14:creationId xmlns:p14="http://schemas.microsoft.com/office/powerpoint/2010/main" val="17364155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chorCtr="0">
            <a:noAutofit/>
          </a:bodyPr>
          <a:lstStyle/>
          <a:p>
            <a:r>
              <a:rPr lang="zh-CN" altLang="en-US" i="0" dirty="0">
                <a:solidFill>
                  <a:srgbClr val="000000"/>
                </a:solidFill>
                <a:ea typeface="宋体" panose="02010600030101010101" pitchFamily="2" charset="-122"/>
              </a:rPr>
              <a:t>香港上市的时间表</a:t>
            </a:r>
            <a:endParaRPr lang="en-GB" altLang="en-US" i="0" dirty="0">
              <a:ea typeface="宋体" panose="02010600030101010101" pitchFamily="2" charset="-122"/>
            </a:endParaRPr>
          </a:p>
        </p:txBody>
      </p:sp>
      <p:cxnSp>
        <p:nvCxnSpPr>
          <p:cNvPr id="34" name="Shape 3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3" name="Slide Number Placeholder 42"/>
          <p:cNvSpPr>
            <a:spLocks noGrp="1"/>
          </p:cNvSpPr>
          <p:nvPr>
            <p:ph type="sldNum" sz="quarter" idx="4"/>
          </p:nvPr>
        </p:nvSpPr>
        <p:spPr/>
        <p:txBody>
          <a:bodyPr/>
          <a:lstStyle/>
          <a:p>
            <a:fld id="{9EBD5762-3BDC-484D-9503-7EA6D5A9A8CE}" type="slidenum">
              <a:rPr lang="en-US" smtClean="0">
                <a:solidFill>
                  <a:srgbClr val="000000"/>
                </a:solidFill>
                <a:latin typeface="+mj-lt"/>
                <a:ea typeface="宋体" panose="02010600030101010101" pitchFamily="2" charset="-122"/>
              </a:rPr>
              <a:pPr/>
              <a:t>30</a:t>
            </a:fld>
            <a:endParaRPr lang="en-US" dirty="0">
              <a:solidFill>
                <a:srgbClr val="000000"/>
              </a:solidFill>
              <a:latin typeface="+mj-lt"/>
              <a:ea typeface="宋体" panose="02010600030101010101" pitchFamily="2" charset="-122"/>
            </a:endParaRPr>
          </a:p>
        </p:txBody>
      </p:sp>
      <p:sp>
        <p:nvSpPr>
          <p:cNvPr id="23" name="Freeform 22"/>
          <p:cNvSpPr/>
          <p:nvPr/>
        </p:nvSpPr>
        <p:spPr>
          <a:xfrm>
            <a:off x="2036887" y="1342157"/>
            <a:ext cx="5265737" cy="4243387"/>
          </a:xfrm>
          <a:custGeom>
            <a:avLst/>
            <a:gdLst>
              <a:gd name="connsiteX0" fmla="*/ 0 w 5265145"/>
              <a:gd name="connsiteY0" fmla="*/ 4242976 h 4242976"/>
              <a:gd name="connsiteX1" fmla="*/ 4976037 w 5265145"/>
              <a:gd name="connsiteY1" fmla="*/ 160074 h 4242976"/>
              <a:gd name="connsiteX2" fmla="*/ 4238847 w 5265145"/>
              <a:gd name="connsiteY2" fmla="*/ 1216241 h 4242976"/>
            </a:gdLst>
            <a:ahLst/>
            <a:cxnLst>
              <a:cxn ang="0">
                <a:pos x="connsiteX0" y="connsiteY0"/>
              </a:cxn>
              <a:cxn ang="0">
                <a:pos x="connsiteX1" y="connsiteY1"/>
              </a:cxn>
              <a:cxn ang="0">
                <a:pos x="connsiteX2" y="connsiteY2"/>
              </a:cxn>
            </a:cxnLst>
            <a:rect l="l" t="t" r="r" b="b"/>
            <a:pathLst>
              <a:path w="5265145" h="4242976">
                <a:moveTo>
                  <a:pt x="0" y="4242976"/>
                </a:moveTo>
                <a:cubicBezTo>
                  <a:pt x="2134781" y="2453753"/>
                  <a:pt x="4269563" y="664530"/>
                  <a:pt x="4976037" y="160074"/>
                </a:cubicBezTo>
                <a:cubicBezTo>
                  <a:pt x="5682511" y="-344382"/>
                  <a:pt x="4960679" y="435929"/>
                  <a:pt x="4238847" y="1216241"/>
                </a:cubicBezTo>
              </a:path>
            </a:pathLst>
          </a:custGeom>
          <a:no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latin typeface="+mj-lt"/>
              <a:ea typeface="宋体" panose="02010600030101010101" pitchFamily="2" charset="-122"/>
            </a:endParaRPr>
          </a:p>
        </p:txBody>
      </p:sp>
      <p:sp>
        <p:nvSpPr>
          <p:cNvPr id="54" name="Rectangle 18"/>
          <p:cNvSpPr txBox="1">
            <a:spLocks noChangeArrowheads="1"/>
          </p:cNvSpPr>
          <p:nvPr/>
        </p:nvSpPr>
        <p:spPr>
          <a:xfrm>
            <a:off x="533400" y="1333872"/>
            <a:ext cx="8077200" cy="914400"/>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pPr>
              <a:defRPr/>
            </a:pPr>
            <a:endParaRPr lang="zh-CN" altLang="en-US" sz="1800" dirty="0">
              <a:solidFill>
                <a:schemeClr val="accent4"/>
              </a:solidFill>
              <a:ea typeface="宋体" panose="02010600030101010101" pitchFamily="2" charset="-122"/>
            </a:endParaRPr>
          </a:p>
        </p:txBody>
      </p:sp>
      <p:sp>
        <p:nvSpPr>
          <p:cNvPr id="55" name="Freeform 54"/>
          <p:cNvSpPr/>
          <p:nvPr/>
        </p:nvSpPr>
        <p:spPr>
          <a:xfrm>
            <a:off x="2119313" y="1414835"/>
            <a:ext cx="5265737" cy="4243387"/>
          </a:xfrm>
          <a:custGeom>
            <a:avLst/>
            <a:gdLst>
              <a:gd name="connsiteX0" fmla="*/ 0 w 5265145"/>
              <a:gd name="connsiteY0" fmla="*/ 4242976 h 4242976"/>
              <a:gd name="connsiteX1" fmla="*/ 4976037 w 5265145"/>
              <a:gd name="connsiteY1" fmla="*/ 160074 h 4242976"/>
              <a:gd name="connsiteX2" fmla="*/ 4238847 w 5265145"/>
              <a:gd name="connsiteY2" fmla="*/ 1216241 h 4242976"/>
            </a:gdLst>
            <a:ahLst/>
            <a:cxnLst>
              <a:cxn ang="0">
                <a:pos x="connsiteX0" y="connsiteY0"/>
              </a:cxn>
              <a:cxn ang="0">
                <a:pos x="connsiteX1" y="connsiteY1"/>
              </a:cxn>
              <a:cxn ang="0">
                <a:pos x="connsiteX2" y="connsiteY2"/>
              </a:cxn>
            </a:cxnLst>
            <a:rect l="l" t="t" r="r" b="b"/>
            <a:pathLst>
              <a:path w="5265145" h="4242976">
                <a:moveTo>
                  <a:pt x="0" y="4242976"/>
                </a:moveTo>
                <a:cubicBezTo>
                  <a:pt x="2134781" y="2453753"/>
                  <a:pt x="4269563" y="664530"/>
                  <a:pt x="4976037" y="160074"/>
                </a:cubicBezTo>
                <a:cubicBezTo>
                  <a:pt x="5682511" y="-344382"/>
                  <a:pt x="4960679" y="435929"/>
                  <a:pt x="4238847" y="1216241"/>
                </a:cubicBezTo>
              </a:path>
            </a:pathLst>
          </a:custGeom>
          <a:no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latin typeface="+mj-lt"/>
              <a:ea typeface="宋体" panose="02010600030101010101" pitchFamily="2" charset="-122"/>
            </a:endParaRPr>
          </a:p>
        </p:txBody>
      </p:sp>
      <p:sp>
        <p:nvSpPr>
          <p:cNvPr id="20" name="Freeform 19"/>
          <p:cNvSpPr/>
          <p:nvPr/>
        </p:nvSpPr>
        <p:spPr>
          <a:xfrm>
            <a:off x="2036887" y="1342157"/>
            <a:ext cx="5265737" cy="4243387"/>
          </a:xfrm>
          <a:custGeom>
            <a:avLst/>
            <a:gdLst>
              <a:gd name="connsiteX0" fmla="*/ 0 w 5265145"/>
              <a:gd name="connsiteY0" fmla="*/ 4242976 h 4242976"/>
              <a:gd name="connsiteX1" fmla="*/ 4976037 w 5265145"/>
              <a:gd name="connsiteY1" fmla="*/ 160074 h 4242976"/>
              <a:gd name="connsiteX2" fmla="*/ 4238847 w 5265145"/>
              <a:gd name="connsiteY2" fmla="*/ 1216241 h 4242976"/>
            </a:gdLst>
            <a:ahLst/>
            <a:cxnLst>
              <a:cxn ang="0">
                <a:pos x="connsiteX0" y="connsiteY0"/>
              </a:cxn>
              <a:cxn ang="0">
                <a:pos x="connsiteX1" y="connsiteY1"/>
              </a:cxn>
              <a:cxn ang="0">
                <a:pos x="connsiteX2" y="connsiteY2"/>
              </a:cxn>
            </a:cxnLst>
            <a:rect l="l" t="t" r="r" b="b"/>
            <a:pathLst>
              <a:path w="5265145" h="4242976">
                <a:moveTo>
                  <a:pt x="0" y="4242976"/>
                </a:moveTo>
                <a:cubicBezTo>
                  <a:pt x="2134781" y="2453753"/>
                  <a:pt x="4269563" y="664530"/>
                  <a:pt x="4976037" y="160074"/>
                </a:cubicBezTo>
                <a:cubicBezTo>
                  <a:pt x="5682511" y="-344382"/>
                  <a:pt x="4960679" y="435929"/>
                  <a:pt x="4238847" y="1216241"/>
                </a:cubicBezTo>
              </a:path>
            </a:pathLst>
          </a:custGeom>
          <a:no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latin typeface="+mj-lt"/>
              <a:ea typeface="宋体" panose="02010600030101010101" pitchFamily="2" charset="-122"/>
            </a:endParaRPr>
          </a:p>
        </p:txBody>
      </p:sp>
      <p:sp>
        <p:nvSpPr>
          <p:cNvPr id="21" name="Freeform 20"/>
          <p:cNvSpPr/>
          <p:nvPr/>
        </p:nvSpPr>
        <p:spPr>
          <a:xfrm>
            <a:off x="2119313" y="1414835"/>
            <a:ext cx="5265737" cy="4243387"/>
          </a:xfrm>
          <a:custGeom>
            <a:avLst/>
            <a:gdLst>
              <a:gd name="connsiteX0" fmla="*/ 0 w 5265145"/>
              <a:gd name="connsiteY0" fmla="*/ 4242976 h 4242976"/>
              <a:gd name="connsiteX1" fmla="*/ 4976037 w 5265145"/>
              <a:gd name="connsiteY1" fmla="*/ 160074 h 4242976"/>
              <a:gd name="connsiteX2" fmla="*/ 4238847 w 5265145"/>
              <a:gd name="connsiteY2" fmla="*/ 1216241 h 4242976"/>
            </a:gdLst>
            <a:ahLst/>
            <a:cxnLst>
              <a:cxn ang="0">
                <a:pos x="connsiteX0" y="connsiteY0"/>
              </a:cxn>
              <a:cxn ang="0">
                <a:pos x="connsiteX1" y="connsiteY1"/>
              </a:cxn>
              <a:cxn ang="0">
                <a:pos x="connsiteX2" y="connsiteY2"/>
              </a:cxn>
            </a:cxnLst>
            <a:rect l="l" t="t" r="r" b="b"/>
            <a:pathLst>
              <a:path w="5265145" h="4242976">
                <a:moveTo>
                  <a:pt x="0" y="4242976"/>
                </a:moveTo>
                <a:cubicBezTo>
                  <a:pt x="2134781" y="2453753"/>
                  <a:pt x="4269563" y="664530"/>
                  <a:pt x="4976037" y="160074"/>
                </a:cubicBezTo>
                <a:cubicBezTo>
                  <a:pt x="5682511" y="-344382"/>
                  <a:pt x="4960679" y="435929"/>
                  <a:pt x="4238847" y="1216241"/>
                </a:cubicBezTo>
              </a:path>
            </a:pathLst>
          </a:custGeom>
          <a:no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latin typeface="+mj-lt"/>
              <a:ea typeface="宋体" panose="02010600030101010101" pitchFamily="2" charset="-122"/>
            </a:endParaRPr>
          </a:p>
        </p:txBody>
      </p:sp>
      <p:grpSp>
        <p:nvGrpSpPr>
          <p:cNvPr id="22" name="Group 37"/>
          <p:cNvGrpSpPr>
            <a:grpSpLocks/>
          </p:cNvGrpSpPr>
          <p:nvPr/>
        </p:nvGrpSpPr>
        <p:grpSpPr bwMode="auto">
          <a:xfrm>
            <a:off x="188913" y="1200150"/>
            <a:ext cx="8455025" cy="5264150"/>
            <a:chOff x="188913" y="1200150"/>
            <a:chExt cx="8455025" cy="5264150"/>
          </a:xfrm>
        </p:grpSpPr>
        <p:sp>
          <p:nvSpPr>
            <p:cNvPr id="29" name="Freeform 25"/>
            <p:cNvSpPr>
              <a:spLocks/>
            </p:cNvSpPr>
            <p:nvPr/>
          </p:nvSpPr>
          <p:spPr bwMode="auto">
            <a:xfrm>
              <a:off x="2779713" y="3656013"/>
              <a:ext cx="279400" cy="652462"/>
            </a:xfrm>
            <a:custGeom>
              <a:avLst/>
              <a:gdLst>
                <a:gd name="T0" fmla="*/ 2147483647 w 234"/>
                <a:gd name="T1" fmla="*/ 2147483647 h 487"/>
                <a:gd name="T2" fmla="*/ 2147483647 w 234"/>
                <a:gd name="T3" fmla="*/ 2147483647 h 487"/>
                <a:gd name="T4" fmla="*/ 2147483647 w 234"/>
                <a:gd name="T5" fmla="*/ 0 h 487"/>
                <a:gd name="T6" fmla="*/ 2147483647 w 234"/>
                <a:gd name="T7" fmla="*/ 0 h 487"/>
                <a:gd name="T8" fmla="*/ 2147483647 w 234"/>
                <a:gd name="T9" fmla="*/ 2147483647 h 487"/>
                <a:gd name="T10" fmla="*/ 0 w 234"/>
                <a:gd name="T11" fmla="*/ 2147483647 h 487"/>
                <a:gd name="T12" fmla="*/ 2147483647 w 234"/>
                <a:gd name="T13" fmla="*/ 2147483647 h 487"/>
                <a:gd name="T14" fmla="*/ 2147483647 w 234"/>
                <a:gd name="T15" fmla="*/ 2147483647 h 487"/>
                <a:gd name="T16" fmla="*/ 0 60000 65536"/>
                <a:gd name="T17" fmla="*/ 0 60000 65536"/>
                <a:gd name="T18" fmla="*/ 0 60000 65536"/>
                <a:gd name="T19" fmla="*/ 0 60000 65536"/>
                <a:gd name="T20" fmla="*/ 0 60000 65536"/>
                <a:gd name="T21" fmla="*/ 0 60000 65536"/>
                <a:gd name="T22" fmla="*/ 0 60000 65536"/>
                <a:gd name="T23" fmla="*/ 0 60000 65536"/>
                <a:gd name="T24" fmla="*/ 0 w 234"/>
                <a:gd name="T25" fmla="*/ 0 h 487"/>
                <a:gd name="T26" fmla="*/ 234 w 234"/>
                <a:gd name="T27" fmla="*/ 487 h 48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4" h="487">
                  <a:moveTo>
                    <a:pt x="233" y="355"/>
                  </a:moveTo>
                  <a:lnTo>
                    <a:pt x="170" y="355"/>
                  </a:lnTo>
                  <a:lnTo>
                    <a:pt x="170" y="0"/>
                  </a:lnTo>
                  <a:lnTo>
                    <a:pt x="62" y="0"/>
                  </a:lnTo>
                  <a:lnTo>
                    <a:pt x="62" y="355"/>
                  </a:lnTo>
                  <a:lnTo>
                    <a:pt x="0" y="355"/>
                  </a:lnTo>
                  <a:lnTo>
                    <a:pt x="116" y="486"/>
                  </a:lnTo>
                  <a:lnTo>
                    <a:pt x="233" y="355"/>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latin typeface="+mj-lt"/>
                <a:ea typeface="宋体" panose="02010600030101010101" pitchFamily="2" charset="-122"/>
              </a:endParaRPr>
            </a:p>
          </p:txBody>
        </p:sp>
        <p:sp>
          <p:nvSpPr>
            <p:cNvPr id="30" name="Freeform 26"/>
            <p:cNvSpPr>
              <a:spLocks/>
            </p:cNvSpPr>
            <p:nvPr/>
          </p:nvSpPr>
          <p:spPr bwMode="auto">
            <a:xfrm>
              <a:off x="3719513" y="3656013"/>
              <a:ext cx="276225" cy="650875"/>
            </a:xfrm>
            <a:custGeom>
              <a:avLst/>
              <a:gdLst>
                <a:gd name="T0" fmla="*/ 2147483647 w 233"/>
                <a:gd name="T1" fmla="*/ 2147483647 h 486"/>
                <a:gd name="T2" fmla="*/ 2147483647 w 233"/>
                <a:gd name="T3" fmla="*/ 2147483647 h 486"/>
                <a:gd name="T4" fmla="*/ 2147483647 w 233"/>
                <a:gd name="T5" fmla="*/ 0 h 486"/>
                <a:gd name="T6" fmla="*/ 2147483647 w 233"/>
                <a:gd name="T7" fmla="*/ 0 h 486"/>
                <a:gd name="T8" fmla="*/ 2147483647 w 233"/>
                <a:gd name="T9" fmla="*/ 2147483647 h 486"/>
                <a:gd name="T10" fmla="*/ 0 w 233"/>
                <a:gd name="T11" fmla="*/ 2147483647 h 486"/>
                <a:gd name="T12" fmla="*/ 2147483647 w 233"/>
                <a:gd name="T13" fmla="*/ 2147483647 h 486"/>
                <a:gd name="T14" fmla="*/ 2147483647 w 233"/>
                <a:gd name="T15" fmla="*/ 2147483647 h 486"/>
                <a:gd name="T16" fmla="*/ 0 60000 65536"/>
                <a:gd name="T17" fmla="*/ 0 60000 65536"/>
                <a:gd name="T18" fmla="*/ 0 60000 65536"/>
                <a:gd name="T19" fmla="*/ 0 60000 65536"/>
                <a:gd name="T20" fmla="*/ 0 60000 65536"/>
                <a:gd name="T21" fmla="*/ 0 60000 65536"/>
                <a:gd name="T22" fmla="*/ 0 60000 65536"/>
                <a:gd name="T23" fmla="*/ 0 60000 65536"/>
                <a:gd name="T24" fmla="*/ 0 w 233"/>
                <a:gd name="T25" fmla="*/ 0 h 486"/>
                <a:gd name="T26" fmla="*/ 233 w 233"/>
                <a:gd name="T27" fmla="*/ 486 h 48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3" h="486">
                  <a:moveTo>
                    <a:pt x="232" y="354"/>
                  </a:moveTo>
                  <a:lnTo>
                    <a:pt x="169" y="354"/>
                  </a:lnTo>
                  <a:lnTo>
                    <a:pt x="169" y="0"/>
                  </a:lnTo>
                  <a:lnTo>
                    <a:pt x="62" y="0"/>
                  </a:lnTo>
                  <a:lnTo>
                    <a:pt x="62" y="354"/>
                  </a:lnTo>
                  <a:lnTo>
                    <a:pt x="0" y="354"/>
                  </a:lnTo>
                  <a:lnTo>
                    <a:pt x="116" y="485"/>
                  </a:lnTo>
                  <a:lnTo>
                    <a:pt x="232" y="354"/>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latin typeface="+mj-lt"/>
                <a:ea typeface="宋体" panose="02010600030101010101" pitchFamily="2" charset="-122"/>
              </a:endParaRPr>
            </a:p>
          </p:txBody>
        </p:sp>
        <p:sp>
          <p:nvSpPr>
            <p:cNvPr id="31" name="Freeform 27"/>
            <p:cNvSpPr>
              <a:spLocks/>
            </p:cNvSpPr>
            <p:nvPr/>
          </p:nvSpPr>
          <p:spPr bwMode="auto">
            <a:xfrm>
              <a:off x="4652963" y="3656013"/>
              <a:ext cx="279400" cy="652462"/>
            </a:xfrm>
            <a:custGeom>
              <a:avLst/>
              <a:gdLst>
                <a:gd name="T0" fmla="*/ 2147483647 w 235"/>
                <a:gd name="T1" fmla="*/ 2147483647 h 487"/>
                <a:gd name="T2" fmla="*/ 2147483647 w 235"/>
                <a:gd name="T3" fmla="*/ 2147483647 h 487"/>
                <a:gd name="T4" fmla="*/ 2147483647 w 235"/>
                <a:gd name="T5" fmla="*/ 0 h 487"/>
                <a:gd name="T6" fmla="*/ 2147483647 w 235"/>
                <a:gd name="T7" fmla="*/ 0 h 487"/>
                <a:gd name="T8" fmla="*/ 2147483647 w 235"/>
                <a:gd name="T9" fmla="*/ 2147483647 h 487"/>
                <a:gd name="T10" fmla="*/ 0 w 235"/>
                <a:gd name="T11" fmla="*/ 2147483647 h 487"/>
                <a:gd name="T12" fmla="*/ 2147483647 w 235"/>
                <a:gd name="T13" fmla="*/ 2147483647 h 487"/>
                <a:gd name="T14" fmla="*/ 2147483647 w 235"/>
                <a:gd name="T15" fmla="*/ 2147483647 h 487"/>
                <a:gd name="T16" fmla="*/ 0 60000 65536"/>
                <a:gd name="T17" fmla="*/ 0 60000 65536"/>
                <a:gd name="T18" fmla="*/ 0 60000 65536"/>
                <a:gd name="T19" fmla="*/ 0 60000 65536"/>
                <a:gd name="T20" fmla="*/ 0 60000 65536"/>
                <a:gd name="T21" fmla="*/ 0 60000 65536"/>
                <a:gd name="T22" fmla="*/ 0 60000 65536"/>
                <a:gd name="T23" fmla="*/ 0 60000 65536"/>
                <a:gd name="T24" fmla="*/ 0 w 235"/>
                <a:gd name="T25" fmla="*/ 0 h 487"/>
                <a:gd name="T26" fmla="*/ 235 w 235"/>
                <a:gd name="T27" fmla="*/ 487 h 48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5" h="487">
                  <a:moveTo>
                    <a:pt x="234" y="355"/>
                  </a:moveTo>
                  <a:lnTo>
                    <a:pt x="171" y="355"/>
                  </a:lnTo>
                  <a:lnTo>
                    <a:pt x="171" y="0"/>
                  </a:lnTo>
                  <a:lnTo>
                    <a:pt x="62" y="0"/>
                  </a:lnTo>
                  <a:lnTo>
                    <a:pt x="62" y="355"/>
                  </a:lnTo>
                  <a:lnTo>
                    <a:pt x="0" y="355"/>
                  </a:lnTo>
                  <a:lnTo>
                    <a:pt x="117" y="486"/>
                  </a:lnTo>
                  <a:lnTo>
                    <a:pt x="234" y="355"/>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latin typeface="+mj-lt"/>
                <a:ea typeface="宋体" panose="02010600030101010101" pitchFamily="2" charset="-122"/>
              </a:endParaRPr>
            </a:p>
          </p:txBody>
        </p:sp>
        <p:sp>
          <p:nvSpPr>
            <p:cNvPr id="32" name="Freeform 28"/>
            <p:cNvSpPr>
              <a:spLocks/>
            </p:cNvSpPr>
            <p:nvPr/>
          </p:nvSpPr>
          <p:spPr bwMode="auto">
            <a:xfrm>
              <a:off x="5589588" y="3656013"/>
              <a:ext cx="279400" cy="652462"/>
            </a:xfrm>
            <a:custGeom>
              <a:avLst/>
              <a:gdLst>
                <a:gd name="T0" fmla="*/ 2147483647 w 234"/>
                <a:gd name="T1" fmla="*/ 2147483647 h 487"/>
                <a:gd name="T2" fmla="*/ 2147483647 w 234"/>
                <a:gd name="T3" fmla="*/ 2147483647 h 487"/>
                <a:gd name="T4" fmla="*/ 2147483647 w 234"/>
                <a:gd name="T5" fmla="*/ 0 h 487"/>
                <a:gd name="T6" fmla="*/ 2147483647 w 234"/>
                <a:gd name="T7" fmla="*/ 0 h 487"/>
                <a:gd name="T8" fmla="*/ 2147483647 w 234"/>
                <a:gd name="T9" fmla="*/ 2147483647 h 487"/>
                <a:gd name="T10" fmla="*/ 0 w 234"/>
                <a:gd name="T11" fmla="*/ 2147483647 h 487"/>
                <a:gd name="T12" fmla="*/ 2147483647 w 234"/>
                <a:gd name="T13" fmla="*/ 2147483647 h 487"/>
                <a:gd name="T14" fmla="*/ 2147483647 w 234"/>
                <a:gd name="T15" fmla="*/ 2147483647 h 487"/>
                <a:gd name="T16" fmla="*/ 0 60000 65536"/>
                <a:gd name="T17" fmla="*/ 0 60000 65536"/>
                <a:gd name="T18" fmla="*/ 0 60000 65536"/>
                <a:gd name="T19" fmla="*/ 0 60000 65536"/>
                <a:gd name="T20" fmla="*/ 0 60000 65536"/>
                <a:gd name="T21" fmla="*/ 0 60000 65536"/>
                <a:gd name="T22" fmla="*/ 0 60000 65536"/>
                <a:gd name="T23" fmla="*/ 0 60000 65536"/>
                <a:gd name="T24" fmla="*/ 0 w 234"/>
                <a:gd name="T25" fmla="*/ 0 h 487"/>
                <a:gd name="T26" fmla="*/ 234 w 234"/>
                <a:gd name="T27" fmla="*/ 487 h 48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4" h="487">
                  <a:moveTo>
                    <a:pt x="233" y="355"/>
                  </a:moveTo>
                  <a:lnTo>
                    <a:pt x="170" y="355"/>
                  </a:lnTo>
                  <a:lnTo>
                    <a:pt x="170" y="0"/>
                  </a:lnTo>
                  <a:lnTo>
                    <a:pt x="62" y="0"/>
                  </a:lnTo>
                  <a:lnTo>
                    <a:pt x="62" y="355"/>
                  </a:lnTo>
                  <a:lnTo>
                    <a:pt x="0" y="355"/>
                  </a:lnTo>
                  <a:lnTo>
                    <a:pt x="116" y="486"/>
                  </a:lnTo>
                  <a:lnTo>
                    <a:pt x="233" y="355"/>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latin typeface="+mj-lt"/>
                <a:ea typeface="宋体" panose="02010600030101010101" pitchFamily="2" charset="-122"/>
              </a:endParaRPr>
            </a:p>
          </p:txBody>
        </p:sp>
        <p:sp>
          <p:nvSpPr>
            <p:cNvPr id="33" name="Freeform 29"/>
            <p:cNvSpPr>
              <a:spLocks/>
            </p:cNvSpPr>
            <p:nvPr/>
          </p:nvSpPr>
          <p:spPr bwMode="auto">
            <a:xfrm>
              <a:off x="6564313" y="3656013"/>
              <a:ext cx="279400" cy="652462"/>
            </a:xfrm>
            <a:custGeom>
              <a:avLst/>
              <a:gdLst>
                <a:gd name="T0" fmla="*/ 2147483647 w 234"/>
                <a:gd name="T1" fmla="*/ 2147483647 h 487"/>
                <a:gd name="T2" fmla="*/ 2147483647 w 234"/>
                <a:gd name="T3" fmla="*/ 2147483647 h 487"/>
                <a:gd name="T4" fmla="*/ 2147483647 w 234"/>
                <a:gd name="T5" fmla="*/ 0 h 487"/>
                <a:gd name="T6" fmla="*/ 2147483647 w 234"/>
                <a:gd name="T7" fmla="*/ 0 h 487"/>
                <a:gd name="T8" fmla="*/ 2147483647 w 234"/>
                <a:gd name="T9" fmla="*/ 2147483647 h 487"/>
                <a:gd name="T10" fmla="*/ 0 w 234"/>
                <a:gd name="T11" fmla="*/ 2147483647 h 487"/>
                <a:gd name="T12" fmla="*/ 2147483647 w 234"/>
                <a:gd name="T13" fmla="*/ 2147483647 h 487"/>
                <a:gd name="T14" fmla="*/ 2147483647 w 234"/>
                <a:gd name="T15" fmla="*/ 2147483647 h 487"/>
                <a:gd name="T16" fmla="*/ 0 60000 65536"/>
                <a:gd name="T17" fmla="*/ 0 60000 65536"/>
                <a:gd name="T18" fmla="*/ 0 60000 65536"/>
                <a:gd name="T19" fmla="*/ 0 60000 65536"/>
                <a:gd name="T20" fmla="*/ 0 60000 65536"/>
                <a:gd name="T21" fmla="*/ 0 60000 65536"/>
                <a:gd name="T22" fmla="*/ 0 60000 65536"/>
                <a:gd name="T23" fmla="*/ 0 60000 65536"/>
                <a:gd name="T24" fmla="*/ 0 w 234"/>
                <a:gd name="T25" fmla="*/ 0 h 487"/>
                <a:gd name="T26" fmla="*/ 234 w 234"/>
                <a:gd name="T27" fmla="*/ 487 h 48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4" h="487">
                  <a:moveTo>
                    <a:pt x="233" y="355"/>
                  </a:moveTo>
                  <a:lnTo>
                    <a:pt x="170" y="355"/>
                  </a:lnTo>
                  <a:lnTo>
                    <a:pt x="170" y="0"/>
                  </a:lnTo>
                  <a:lnTo>
                    <a:pt x="62" y="0"/>
                  </a:lnTo>
                  <a:lnTo>
                    <a:pt x="62" y="355"/>
                  </a:lnTo>
                  <a:lnTo>
                    <a:pt x="0" y="355"/>
                  </a:lnTo>
                  <a:lnTo>
                    <a:pt x="116" y="486"/>
                  </a:lnTo>
                  <a:lnTo>
                    <a:pt x="233" y="355"/>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latin typeface="+mj-lt"/>
                <a:ea typeface="宋体" panose="02010600030101010101" pitchFamily="2" charset="-122"/>
              </a:endParaRPr>
            </a:p>
          </p:txBody>
        </p:sp>
        <p:sp>
          <p:nvSpPr>
            <p:cNvPr id="35" name="Freeform 30"/>
            <p:cNvSpPr>
              <a:spLocks/>
            </p:cNvSpPr>
            <p:nvPr/>
          </p:nvSpPr>
          <p:spPr bwMode="auto">
            <a:xfrm>
              <a:off x="7480300" y="3656013"/>
              <a:ext cx="276225" cy="650875"/>
            </a:xfrm>
            <a:custGeom>
              <a:avLst/>
              <a:gdLst>
                <a:gd name="T0" fmla="*/ 2147483647 w 233"/>
                <a:gd name="T1" fmla="*/ 2147483647 h 486"/>
                <a:gd name="T2" fmla="*/ 2147483647 w 233"/>
                <a:gd name="T3" fmla="*/ 2147483647 h 486"/>
                <a:gd name="T4" fmla="*/ 2147483647 w 233"/>
                <a:gd name="T5" fmla="*/ 0 h 486"/>
                <a:gd name="T6" fmla="*/ 2147483647 w 233"/>
                <a:gd name="T7" fmla="*/ 0 h 486"/>
                <a:gd name="T8" fmla="*/ 2147483647 w 233"/>
                <a:gd name="T9" fmla="*/ 2147483647 h 486"/>
                <a:gd name="T10" fmla="*/ 0 w 233"/>
                <a:gd name="T11" fmla="*/ 2147483647 h 486"/>
                <a:gd name="T12" fmla="*/ 2147483647 w 233"/>
                <a:gd name="T13" fmla="*/ 2147483647 h 486"/>
                <a:gd name="T14" fmla="*/ 2147483647 w 233"/>
                <a:gd name="T15" fmla="*/ 2147483647 h 486"/>
                <a:gd name="T16" fmla="*/ 0 60000 65536"/>
                <a:gd name="T17" fmla="*/ 0 60000 65536"/>
                <a:gd name="T18" fmla="*/ 0 60000 65536"/>
                <a:gd name="T19" fmla="*/ 0 60000 65536"/>
                <a:gd name="T20" fmla="*/ 0 60000 65536"/>
                <a:gd name="T21" fmla="*/ 0 60000 65536"/>
                <a:gd name="T22" fmla="*/ 0 60000 65536"/>
                <a:gd name="T23" fmla="*/ 0 60000 65536"/>
                <a:gd name="T24" fmla="*/ 0 w 233"/>
                <a:gd name="T25" fmla="*/ 0 h 486"/>
                <a:gd name="T26" fmla="*/ 233 w 233"/>
                <a:gd name="T27" fmla="*/ 486 h 48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3" h="486">
                  <a:moveTo>
                    <a:pt x="232" y="354"/>
                  </a:moveTo>
                  <a:lnTo>
                    <a:pt x="169" y="354"/>
                  </a:lnTo>
                  <a:lnTo>
                    <a:pt x="169" y="0"/>
                  </a:lnTo>
                  <a:lnTo>
                    <a:pt x="62" y="0"/>
                  </a:lnTo>
                  <a:lnTo>
                    <a:pt x="62" y="354"/>
                  </a:lnTo>
                  <a:lnTo>
                    <a:pt x="0" y="354"/>
                  </a:lnTo>
                  <a:lnTo>
                    <a:pt x="116" y="485"/>
                  </a:lnTo>
                  <a:lnTo>
                    <a:pt x="232" y="354"/>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latin typeface="+mj-lt"/>
                <a:ea typeface="宋体" panose="02010600030101010101" pitchFamily="2" charset="-122"/>
              </a:endParaRPr>
            </a:p>
          </p:txBody>
        </p:sp>
        <p:sp>
          <p:nvSpPr>
            <p:cNvPr id="36" name="Freeform 31"/>
            <p:cNvSpPr>
              <a:spLocks/>
            </p:cNvSpPr>
            <p:nvPr/>
          </p:nvSpPr>
          <p:spPr bwMode="auto">
            <a:xfrm>
              <a:off x="576263" y="3656013"/>
              <a:ext cx="279400" cy="650875"/>
            </a:xfrm>
            <a:custGeom>
              <a:avLst/>
              <a:gdLst>
                <a:gd name="T0" fmla="*/ 2147483647 w 234"/>
                <a:gd name="T1" fmla="*/ 2147483647 h 486"/>
                <a:gd name="T2" fmla="*/ 2147483647 w 234"/>
                <a:gd name="T3" fmla="*/ 2147483647 h 486"/>
                <a:gd name="T4" fmla="*/ 2147483647 w 234"/>
                <a:gd name="T5" fmla="*/ 0 h 486"/>
                <a:gd name="T6" fmla="*/ 2147483647 w 234"/>
                <a:gd name="T7" fmla="*/ 0 h 486"/>
                <a:gd name="T8" fmla="*/ 2147483647 w 234"/>
                <a:gd name="T9" fmla="*/ 2147483647 h 486"/>
                <a:gd name="T10" fmla="*/ 0 w 234"/>
                <a:gd name="T11" fmla="*/ 2147483647 h 486"/>
                <a:gd name="T12" fmla="*/ 2147483647 w 234"/>
                <a:gd name="T13" fmla="*/ 2147483647 h 486"/>
                <a:gd name="T14" fmla="*/ 2147483647 w 234"/>
                <a:gd name="T15" fmla="*/ 2147483647 h 486"/>
                <a:gd name="T16" fmla="*/ 0 60000 65536"/>
                <a:gd name="T17" fmla="*/ 0 60000 65536"/>
                <a:gd name="T18" fmla="*/ 0 60000 65536"/>
                <a:gd name="T19" fmla="*/ 0 60000 65536"/>
                <a:gd name="T20" fmla="*/ 0 60000 65536"/>
                <a:gd name="T21" fmla="*/ 0 60000 65536"/>
                <a:gd name="T22" fmla="*/ 0 60000 65536"/>
                <a:gd name="T23" fmla="*/ 0 60000 65536"/>
                <a:gd name="T24" fmla="*/ 0 w 234"/>
                <a:gd name="T25" fmla="*/ 0 h 486"/>
                <a:gd name="T26" fmla="*/ 234 w 234"/>
                <a:gd name="T27" fmla="*/ 486 h 48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4" h="486">
                  <a:moveTo>
                    <a:pt x="233" y="354"/>
                  </a:moveTo>
                  <a:lnTo>
                    <a:pt x="170" y="354"/>
                  </a:lnTo>
                  <a:lnTo>
                    <a:pt x="170" y="0"/>
                  </a:lnTo>
                  <a:lnTo>
                    <a:pt x="62" y="0"/>
                  </a:lnTo>
                  <a:lnTo>
                    <a:pt x="62" y="354"/>
                  </a:lnTo>
                  <a:lnTo>
                    <a:pt x="0" y="354"/>
                  </a:lnTo>
                  <a:lnTo>
                    <a:pt x="116" y="485"/>
                  </a:lnTo>
                  <a:lnTo>
                    <a:pt x="233" y="354"/>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latin typeface="+mj-lt"/>
                <a:ea typeface="宋体" panose="02010600030101010101" pitchFamily="2" charset="-122"/>
              </a:endParaRPr>
            </a:p>
          </p:txBody>
        </p:sp>
        <p:sp>
          <p:nvSpPr>
            <p:cNvPr id="37" name="Freeform 32"/>
            <p:cNvSpPr>
              <a:spLocks/>
            </p:cNvSpPr>
            <p:nvPr/>
          </p:nvSpPr>
          <p:spPr bwMode="auto">
            <a:xfrm>
              <a:off x="8350250" y="3656013"/>
              <a:ext cx="279400" cy="650875"/>
            </a:xfrm>
            <a:custGeom>
              <a:avLst/>
              <a:gdLst>
                <a:gd name="T0" fmla="*/ 2147483647 w 234"/>
                <a:gd name="T1" fmla="*/ 2147483647 h 486"/>
                <a:gd name="T2" fmla="*/ 2147483647 w 234"/>
                <a:gd name="T3" fmla="*/ 2147483647 h 486"/>
                <a:gd name="T4" fmla="*/ 2147483647 w 234"/>
                <a:gd name="T5" fmla="*/ 0 h 486"/>
                <a:gd name="T6" fmla="*/ 2147483647 w 234"/>
                <a:gd name="T7" fmla="*/ 0 h 486"/>
                <a:gd name="T8" fmla="*/ 2147483647 w 234"/>
                <a:gd name="T9" fmla="*/ 2147483647 h 486"/>
                <a:gd name="T10" fmla="*/ 0 w 234"/>
                <a:gd name="T11" fmla="*/ 2147483647 h 486"/>
                <a:gd name="T12" fmla="*/ 2147483647 w 234"/>
                <a:gd name="T13" fmla="*/ 2147483647 h 486"/>
                <a:gd name="T14" fmla="*/ 2147483647 w 234"/>
                <a:gd name="T15" fmla="*/ 2147483647 h 486"/>
                <a:gd name="T16" fmla="*/ 0 60000 65536"/>
                <a:gd name="T17" fmla="*/ 0 60000 65536"/>
                <a:gd name="T18" fmla="*/ 0 60000 65536"/>
                <a:gd name="T19" fmla="*/ 0 60000 65536"/>
                <a:gd name="T20" fmla="*/ 0 60000 65536"/>
                <a:gd name="T21" fmla="*/ 0 60000 65536"/>
                <a:gd name="T22" fmla="*/ 0 60000 65536"/>
                <a:gd name="T23" fmla="*/ 0 60000 65536"/>
                <a:gd name="T24" fmla="*/ 0 w 234"/>
                <a:gd name="T25" fmla="*/ 0 h 486"/>
                <a:gd name="T26" fmla="*/ 234 w 234"/>
                <a:gd name="T27" fmla="*/ 486 h 48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4" h="486">
                  <a:moveTo>
                    <a:pt x="233" y="354"/>
                  </a:moveTo>
                  <a:lnTo>
                    <a:pt x="170" y="354"/>
                  </a:lnTo>
                  <a:lnTo>
                    <a:pt x="170" y="0"/>
                  </a:lnTo>
                  <a:lnTo>
                    <a:pt x="62" y="0"/>
                  </a:lnTo>
                  <a:lnTo>
                    <a:pt x="62" y="354"/>
                  </a:lnTo>
                  <a:lnTo>
                    <a:pt x="0" y="354"/>
                  </a:lnTo>
                  <a:lnTo>
                    <a:pt x="116" y="485"/>
                  </a:lnTo>
                  <a:lnTo>
                    <a:pt x="233" y="354"/>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latin typeface="+mj-lt"/>
                <a:ea typeface="宋体" panose="02010600030101010101" pitchFamily="2" charset="-122"/>
              </a:endParaRPr>
            </a:p>
          </p:txBody>
        </p:sp>
        <p:sp>
          <p:nvSpPr>
            <p:cNvPr id="38" name="Rectangle 3"/>
            <p:cNvSpPr>
              <a:spLocks noChangeArrowheads="1"/>
            </p:cNvSpPr>
            <p:nvPr/>
          </p:nvSpPr>
          <p:spPr bwMode="auto">
            <a:xfrm>
              <a:off x="2501900" y="3028950"/>
              <a:ext cx="809625"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nchor="b">
              <a:spAutoFit/>
            </a:bodyPr>
            <a:lstStyle/>
            <a:p>
              <a:pPr algn="ctr" defTabSz="825500" eaLnBrk="0" hangingPunct="0">
                <a:spcBef>
                  <a:spcPts val="500"/>
                </a:spcBef>
                <a:spcAft>
                  <a:spcPct val="20000"/>
                </a:spcAft>
                <a:buSzPct val="90000"/>
              </a:pPr>
              <a:r>
                <a:rPr lang="zh-CN" altLang="en-US" b="1" dirty="0">
                  <a:latin typeface="+mj-lt"/>
                  <a:ea typeface="宋体" panose="02010600030101010101" pitchFamily="2" charset="-122"/>
                  <a:cs typeface="Arial Unicode MS" pitchFamily="34" charset="-122"/>
                </a:rPr>
                <a:t>周</a:t>
              </a:r>
              <a:r>
                <a:rPr lang="en-US" altLang="zh-CN" b="1" dirty="0">
                  <a:latin typeface="+mj-lt"/>
                  <a:ea typeface="宋体" panose="02010600030101010101" pitchFamily="2" charset="-122"/>
                  <a:cs typeface="Arial Unicode MS" pitchFamily="34" charset="-122"/>
                </a:rPr>
                <a:t/>
              </a:r>
              <a:br>
                <a:rPr lang="en-US" altLang="zh-CN" b="1" dirty="0">
                  <a:latin typeface="+mj-lt"/>
                  <a:ea typeface="宋体" panose="02010600030101010101" pitchFamily="2" charset="-122"/>
                  <a:cs typeface="Arial Unicode MS" pitchFamily="34" charset="-122"/>
                </a:rPr>
              </a:br>
              <a:r>
                <a:rPr lang="en-US" altLang="zh-CN" b="1" dirty="0">
                  <a:latin typeface="+mj-lt"/>
                  <a:ea typeface="+mn-ea"/>
                  <a:cs typeface="Arial Unicode MS" pitchFamily="34" charset="-122"/>
                </a:rPr>
                <a:t>1</a:t>
              </a:r>
            </a:p>
          </p:txBody>
        </p:sp>
        <p:sp>
          <p:nvSpPr>
            <p:cNvPr id="39" name="Rectangle 4"/>
            <p:cNvSpPr>
              <a:spLocks noChangeArrowheads="1"/>
            </p:cNvSpPr>
            <p:nvPr/>
          </p:nvSpPr>
          <p:spPr bwMode="auto">
            <a:xfrm>
              <a:off x="3522663" y="3035300"/>
              <a:ext cx="6635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nchor="b">
              <a:spAutoFit/>
            </a:bodyPr>
            <a:lstStyle/>
            <a:p>
              <a:pPr algn="ctr" defTabSz="825500" eaLnBrk="0" hangingPunct="0">
                <a:spcBef>
                  <a:spcPts val="500"/>
                </a:spcBef>
                <a:spcAft>
                  <a:spcPct val="20000"/>
                </a:spcAft>
                <a:buSzPct val="90000"/>
              </a:pPr>
              <a:r>
                <a:rPr lang="zh-CN" altLang="en-US" b="1" dirty="0">
                  <a:latin typeface="+mj-lt"/>
                  <a:ea typeface="宋体" panose="02010600030101010101" pitchFamily="2" charset="-122"/>
                  <a:cs typeface="Arial Unicode MS" pitchFamily="34" charset="-122"/>
                </a:rPr>
                <a:t>周</a:t>
              </a:r>
              <a:r>
                <a:rPr lang="en-US" altLang="zh-CN" b="1" dirty="0">
                  <a:latin typeface="+mj-lt"/>
                  <a:ea typeface="宋体" panose="02010600030101010101" pitchFamily="2" charset="-122"/>
                  <a:cs typeface="Arial Unicode MS" pitchFamily="34" charset="-122"/>
                </a:rPr>
                <a:t/>
              </a:r>
              <a:br>
                <a:rPr lang="en-US" altLang="zh-CN" b="1" dirty="0">
                  <a:latin typeface="+mj-lt"/>
                  <a:ea typeface="宋体" panose="02010600030101010101" pitchFamily="2" charset="-122"/>
                  <a:cs typeface="Arial Unicode MS" pitchFamily="34" charset="-122"/>
                </a:rPr>
              </a:br>
              <a:r>
                <a:rPr lang="zh-CN" altLang="en-US" b="1" dirty="0">
                  <a:latin typeface="+mj-lt"/>
                  <a:ea typeface="+mn-ea"/>
                  <a:cs typeface="Arial Unicode MS" pitchFamily="34" charset="-122"/>
                </a:rPr>
                <a:t>1-3</a:t>
              </a:r>
            </a:p>
          </p:txBody>
        </p:sp>
        <p:sp>
          <p:nvSpPr>
            <p:cNvPr id="40" name="Rectangle 5"/>
            <p:cNvSpPr>
              <a:spLocks noChangeArrowheads="1"/>
            </p:cNvSpPr>
            <p:nvPr/>
          </p:nvSpPr>
          <p:spPr bwMode="auto">
            <a:xfrm>
              <a:off x="4310063" y="3028950"/>
              <a:ext cx="95408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nchor="b">
              <a:spAutoFit/>
            </a:bodyPr>
            <a:lstStyle/>
            <a:p>
              <a:pPr algn="ctr" defTabSz="825500" eaLnBrk="0" hangingPunct="0">
                <a:spcBef>
                  <a:spcPts val="500"/>
                </a:spcBef>
                <a:spcAft>
                  <a:spcPct val="20000"/>
                </a:spcAft>
                <a:buSzPct val="90000"/>
              </a:pPr>
              <a:r>
                <a:rPr lang="zh-CN" altLang="en-US" b="1">
                  <a:latin typeface="+mj-lt"/>
                  <a:ea typeface="宋体" panose="02010600030101010101" pitchFamily="2" charset="-122"/>
                  <a:cs typeface="Arial Unicode MS" pitchFamily="34" charset="-122"/>
                </a:rPr>
                <a:t>周</a:t>
              </a:r>
              <a:r>
                <a:rPr lang="en-US" altLang="zh-CN" b="1">
                  <a:latin typeface="+mj-lt"/>
                  <a:ea typeface="宋体" panose="02010600030101010101" pitchFamily="2" charset="-122"/>
                  <a:cs typeface="Arial Unicode MS" pitchFamily="34" charset="-122"/>
                </a:rPr>
                <a:t/>
              </a:r>
              <a:br>
                <a:rPr lang="en-US" altLang="zh-CN" b="1">
                  <a:latin typeface="+mj-lt"/>
                  <a:ea typeface="宋体" panose="02010600030101010101" pitchFamily="2" charset="-122"/>
                  <a:cs typeface="Arial Unicode MS" pitchFamily="34" charset="-122"/>
                </a:rPr>
              </a:br>
              <a:r>
                <a:rPr lang="zh-CN" altLang="en-US" b="1">
                  <a:latin typeface="+mj-lt"/>
                  <a:ea typeface="宋体" panose="02010600030101010101" pitchFamily="2" charset="-122"/>
                  <a:cs typeface="Arial Unicode MS" pitchFamily="34" charset="-122"/>
                </a:rPr>
                <a:t>4-14</a:t>
              </a:r>
            </a:p>
          </p:txBody>
        </p:sp>
        <p:sp>
          <p:nvSpPr>
            <p:cNvPr id="48" name="Rectangle 6"/>
            <p:cNvSpPr>
              <a:spLocks noChangeArrowheads="1"/>
            </p:cNvSpPr>
            <p:nvPr/>
          </p:nvSpPr>
          <p:spPr bwMode="auto">
            <a:xfrm>
              <a:off x="5357813" y="3028950"/>
              <a:ext cx="722312"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nchor="b">
              <a:spAutoFit/>
            </a:bodyPr>
            <a:lstStyle/>
            <a:p>
              <a:pPr algn="ctr" defTabSz="825500" eaLnBrk="0" hangingPunct="0">
                <a:spcBef>
                  <a:spcPts val="500"/>
                </a:spcBef>
                <a:spcAft>
                  <a:spcPct val="20000"/>
                </a:spcAft>
                <a:buSzPct val="90000"/>
              </a:pPr>
              <a:r>
                <a:rPr lang="zh-CN" altLang="en-US" b="1">
                  <a:latin typeface="+mj-lt"/>
                  <a:ea typeface="宋体" panose="02010600030101010101" pitchFamily="2" charset="-122"/>
                  <a:cs typeface="Arial Unicode MS" pitchFamily="34" charset="-122"/>
                </a:rPr>
                <a:t>周 </a:t>
              </a:r>
              <a:r>
                <a:rPr lang="en-US" altLang="zh-CN" b="1">
                  <a:latin typeface="+mj-lt"/>
                  <a:ea typeface="宋体" panose="02010600030101010101" pitchFamily="2" charset="-122"/>
                  <a:cs typeface="Arial Unicode MS" pitchFamily="34" charset="-122"/>
                </a:rPr>
                <a:t/>
              </a:r>
              <a:br>
                <a:rPr lang="en-US" altLang="zh-CN" b="1">
                  <a:latin typeface="+mj-lt"/>
                  <a:ea typeface="宋体" panose="02010600030101010101" pitchFamily="2" charset="-122"/>
                  <a:cs typeface="Arial Unicode MS" pitchFamily="34" charset="-122"/>
                </a:rPr>
              </a:br>
              <a:r>
                <a:rPr lang="en-US" altLang="zh-CN" b="1">
                  <a:latin typeface="+mj-lt"/>
                  <a:ea typeface="宋体" panose="02010600030101010101" pitchFamily="2" charset="-122"/>
                  <a:cs typeface="Arial Unicode MS" pitchFamily="34" charset="-122"/>
                </a:rPr>
                <a:t>15</a:t>
              </a:r>
            </a:p>
          </p:txBody>
        </p:sp>
        <p:sp>
          <p:nvSpPr>
            <p:cNvPr id="49" name="Rectangle 7"/>
            <p:cNvSpPr>
              <a:spLocks noChangeArrowheads="1"/>
            </p:cNvSpPr>
            <p:nvPr/>
          </p:nvSpPr>
          <p:spPr bwMode="auto">
            <a:xfrm>
              <a:off x="6207125" y="3028950"/>
              <a:ext cx="989013"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nchor="b">
              <a:spAutoFit/>
            </a:bodyPr>
            <a:lstStyle/>
            <a:p>
              <a:pPr algn="ctr" defTabSz="825500" eaLnBrk="0" hangingPunct="0">
                <a:spcBef>
                  <a:spcPts val="500"/>
                </a:spcBef>
                <a:spcAft>
                  <a:spcPct val="20000"/>
                </a:spcAft>
                <a:buSzPct val="90000"/>
              </a:pPr>
              <a:r>
                <a:rPr lang="zh-CN" altLang="en-US" b="1">
                  <a:latin typeface="+mj-lt"/>
                  <a:ea typeface="宋体" panose="02010600030101010101" pitchFamily="2" charset="-122"/>
                  <a:cs typeface="Arial Unicode MS" pitchFamily="34" charset="-122"/>
                </a:rPr>
                <a:t>周 </a:t>
              </a:r>
              <a:r>
                <a:rPr lang="en-US" altLang="zh-CN" b="1">
                  <a:latin typeface="+mj-lt"/>
                  <a:ea typeface="宋体" panose="02010600030101010101" pitchFamily="2" charset="-122"/>
                  <a:cs typeface="Arial Unicode MS" pitchFamily="34" charset="-122"/>
                </a:rPr>
                <a:t/>
              </a:r>
              <a:br>
                <a:rPr lang="en-US" altLang="zh-CN" b="1">
                  <a:latin typeface="+mj-lt"/>
                  <a:ea typeface="宋体" panose="02010600030101010101" pitchFamily="2" charset="-122"/>
                  <a:cs typeface="Arial Unicode MS" pitchFamily="34" charset="-122"/>
                </a:rPr>
              </a:br>
              <a:r>
                <a:rPr lang="en-US" altLang="zh-CN" b="1">
                  <a:latin typeface="+mj-lt"/>
                  <a:ea typeface="宋体" panose="02010600030101010101" pitchFamily="2" charset="-122"/>
                  <a:cs typeface="Arial Unicode MS" pitchFamily="34" charset="-122"/>
                </a:rPr>
                <a:t>16-17</a:t>
              </a:r>
            </a:p>
          </p:txBody>
        </p:sp>
        <p:sp>
          <p:nvSpPr>
            <p:cNvPr id="50" name="Rectangle 8"/>
            <p:cNvSpPr>
              <a:spLocks noChangeArrowheads="1"/>
            </p:cNvSpPr>
            <p:nvPr/>
          </p:nvSpPr>
          <p:spPr bwMode="auto">
            <a:xfrm>
              <a:off x="7096125" y="3028950"/>
              <a:ext cx="1047750"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nchor="b">
              <a:spAutoFit/>
            </a:bodyPr>
            <a:lstStyle/>
            <a:p>
              <a:pPr algn="ctr" defTabSz="825500" eaLnBrk="0" hangingPunct="0">
                <a:spcBef>
                  <a:spcPts val="500"/>
                </a:spcBef>
                <a:spcAft>
                  <a:spcPct val="20000"/>
                </a:spcAft>
                <a:buSzPct val="90000"/>
              </a:pPr>
              <a:r>
                <a:rPr lang="zh-CN" altLang="en-US" b="1">
                  <a:latin typeface="+mj-lt"/>
                  <a:ea typeface="宋体" panose="02010600030101010101" pitchFamily="2" charset="-122"/>
                  <a:cs typeface="Arial Unicode MS" pitchFamily="34" charset="-122"/>
                </a:rPr>
                <a:t>周</a:t>
              </a:r>
              <a:r>
                <a:rPr lang="en-US" altLang="zh-CN" b="1">
                  <a:latin typeface="+mj-lt"/>
                  <a:ea typeface="宋体" panose="02010600030101010101" pitchFamily="2" charset="-122"/>
                  <a:cs typeface="Arial Unicode MS" pitchFamily="34" charset="-122"/>
                </a:rPr>
                <a:t/>
              </a:r>
              <a:br>
                <a:rPr lang="en-US" altLang="zh-CN" b="1">
                  <a:latin typeface="+mj-lt"/>
                  <a:ea typeface="宋体" panose="02010600030101010101" pitchFamily="2" charset="-122"/>
                  <a:cs typeface="Arial Unicode MS" pitchFamily="34" charset="-122"/>
                </a:rPr>
              </a:br>
              <a:r>
                <a:rPr lang="zh-CN" altLang="en-US" b="1">
                  <a:latin typeface="+mj-lt"/>
                  <a:ea typeface="宋体" panose="02010600030101010101" pitchFamily="2" charset="-122"/>
                  <a:cs typeface="Arial Unicode MS" pitchFamily="34" charset="-122"/>
                </a:rPr>
                <a:t>18-20</a:t>
              </a:r>
            </a:p>
          </p:txBody>
        </p:sp>
        <p:sp>
          <p:nvSpPr>
            <p:cNvPr id="51" name="Rectangle 10"/>
            <p:cNvSpPr>
              <a:spLocks noChangeArrowheads="1"/>
            </p:cNvSpPr>
            <p:nvPr/>
          </p:nvSpPr>
          <p:spPr bwMode="auto">
            <a:xfrm>
              <a:off x="2520950" y="4343400"/>
              <a:ext cx="10414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spAutoFit/>
            </a:bodyPr>
            <a:lstStyle/>
            <a:p>
              <a:pPr defTabSz="825500" eaLnBrk="0" hangingPunct="0">
                <a:spcBef>
                  <a:spcPct val="20000"/>
                </a:spcBef>
                <a:spcAft>
                  <a:spcPct val="20000"/>
                </a:spcAft>
                <a:buSzPct val="90000"/>
              </a:pPr>
              <a:r>
                <a:rPr lang="zh-CN" altLang="en-US" sz="1200">
                  <a:latin typeface="+mj-lt"/>
                  <a:ea typeface="宋体" panose="02010600030101010101" pitchFamily="2" charset="-122"/>
                  <a:cs typeface="Arial Unicode MS" pitchFamily="34" charset="-122"/>
                </a:rPr>
                <a:t>公司会议</a:t>
              </a:r>
              <a:r>
                <a:rPr lang="zh-TW" altLang="en-US" sz="1200">
                  <a:latin typeface="+mj-lt"/>
                  <a:ea typeface="宋体" panose="02010600030101010101" pitchFamily="2" charset="-122"/>
                  <a:cs typeface="Arial Unicode MS" pitchFamily="34" charset="-122"/>
                </a:rPr>
                <a:t>；</a:t>
              </a:r>
              <a:r>
                <a:rPr lang="zh-CN" altLang="en-US" sz="1200">
                  <a:latin typeface="+mj-lt"/>
                  <a:ea typeface="宋体" panose="02010600030101010101" pitchFamily="2" charset="-122"/>
                  <a:cs typeface="Arial Unicode MS" pitchFamily="34" charset="-122"/>
                </a:rPr>
                <a:t>开始</a:t>
              </a:r>
            </a:p>
          </p:txBody>
        </p:sp>
        <p:sp>
          <p:nvSpPr>
            <p:cNvPr id="52" name="Rectangle 11"/>
            <p:cNvSpPr>
              <a:spLocks noChangeArrowheads="1"/>
            </p:cNvSpPr>
            <p:nvPr/>
          </p:nvSpPr>
          <p:spPr bwMode="auto">
            <a:xfrm>
              <a:off x="3378200" y="4343400"/>
              <a:ext cx="1028700" cy="134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spAutoFit/>
            </a:bodyPr>
            <a:lstStyle/>
            <a:p>
              <a:pPr defTabSz="825500" eaLnBrk="0" hangingPunct="0">
                <a:spcBef>
                  <a:spcPct val="20000"/>
                </a:spcBef>
                <a:spcAft>
                  <a:spcPct val="20000"/>
                </a:spcAft>
                <a:buSzPct val="90000"/>
              </a:pPr>
              <a:r>
                <a:rPr lang="zh-CN" altLang="en-US" sz="1200" dirty="0">
                  <a:latin typeface="+mj-lt"/>
                  <a:ea typeface="宋体" panose="02010600030101010101" pitchFamily="2" charset="-122"/>
                  <a:cs typeface="Arial Unicode MS" pitchFamily="34" charset="-122"/>
                </a:rPr>
                <a:t>准备申请材料</a:t>
              </a:r>
              <a:r>
                <a:rPr lang="zh-TW" altLang="en-US" sz="1200" dirty="0">
                  <a:latin typeface="+mj-lt"/>
                  <a:ea typeface="宋体" panose="02010600030101010101" pitchFamily="2" charset="-122"/>
                  <a:cs typeface="Arial Unicode MS" pitchFamily="34" charset="-122"/>
                </a:rPr>
                <a:t>；</a:t>
              </a:r>
              <a:r>
                <a:rPr lang="zh-CN" altLang="en-US" sz="1200" dirty="0">
                  <a:latin typeface="+mj-lt"/>
                  <a:ea typeface="宋体" panose="02010600030101010101" pitchFamily="2" charset="-122"/>
                  <a:cs typeface="Arial Unicode MS" pitchFamily="34" charset="-122"/>
                </a:rPr>
                <a:t>审慎性调查</a:t>
              </a:r>
              <a:r>
                <a:rPr lang="zh-TW" altLang="en-US" sz="1200" dirty="0">
                  <a:latin typeface="+mj-lt"/>
                  <a:ea typeface="宋体" panose="02010600030101010101" pitchFamily="2" charset="-122"/>
                  <a:cs typeface="Arial Unicode MS" pitchFamily="34" charset="-122"/>
                </a:rPr>
                <a:t>；</a:t>
              </a:r>
              <a:r>
                <a:rPr lang="zh-CN" altLang="en-US" sz="1200" dirty="0">
                  <a:latin typeface="+mj-lt"/>
                  <a:ea typeface="宋体" panose="02010600030101010101" pitchFamily="2" charset="-122"/>
                  <a:cs typeface="Arial Unicode MS" pitchFamily="34" charset="-122"/>
                </a:rPr>
                <a:t>送件中国证监会审批</a:t>
              </a:r>
              <a:endParaRPr lang="en-US" altLang="zh-CN" sz="1200" dirty="0">
                <a:latin typeface="+mj-lt"/>
                <a:ea typeface="宋体" panose="02010600030101010101" pitchFamily="2" charset="-122"/>
                <a:cs typeface="Arial Unicode MS" pitchFamily="34" charset="-122"/>
              </a:endParaRPr>
            </a:p>
            <a:p>
              <a:pPr defTabSz="825500" eaLnBrk="0" hangingPunct="0">
                <a:spcBef>
                  <a:spcPct val="20000"/>
                </a:spcBef>
                <a:spcAft>
                  <a:spcPct val="20000"/>
                </a:spcAft>
                <a:buSzPct val="90000"/>
              </a:pPr>
              <a:r>
                <a:rPr lang="en-US" altLang="zh-CN" sz="1600" dirty="0">
                  <a:latin typeface="+mj-lt"/>
                  <a:ea typeface="宋体" panose="02010600030101010101" pitchFamily="2" charset="-122"/>
                  <a:cs typeface="Arial Unicode MS" pitchFamily="34" charset="-122"/>
                </a:rPr>
                <a:t> </a:t>
              </a:r>
              <a:endParaRPr lang="zh-CN" altLang="en-US" sz="1600" dirty="0">
                <a:latin typeface="+mj-lt"/>
                <a:ea typeface="宋体" panose="02010600030101010101" pitchFamily="2" charset="-122"/>
                <a:cs typeface="Arial Unicode MS" pitchFamily="34" charset="-122"/>
              </a:endParaRPr>
            </a:p>
          </p:txBody>
        </p:sp>
        <p:sp>
          <p:nvSpPr>
            <p:cNvPr id="53" name="Rectangle 12"/>
            <p:cNvSpPr>
              <a:spLocks noChangeArrowheads="1"/>
            </p:cNvSpPr>
            <p:nvPr/>
          </p:nvSpPr>
          <p:spPr bwMode="auto">
            <a:xfrm>
              <a:off x="4395788" y="4343400"/>
              <a:ext cx="874712"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spAutoFit/>
            </a:bodyPr>
            <a:lstStyle/>
            <a:p>
              <a:pPr defTabSz="825500" eaLnBrk="0" hangingPunct="0">
                <a:spcBef>
                  <a:spcPct val="20000"/>
                </a:spcBef>
                <a:spcAft>
                  <a:spcPct val="20000"/>
                </a:spcAft>
                <a:buSzPct val="90000"/>
              </a:pPr>
              <a:r>
                <a:rPr lang="zh-CN" altLang="en-US" sz="1200">
                  <a:latin typeface="+mj-lt"/>
                  <a:ea typeface="宋体" panose="02010600030101010101" pitchFamily="2" charset="-122"/>
                  <a:cs typeface="Arial Unicode MS" pitchFamily="34" charset="-122"/>
                </a:rPr>
                <a:t>起草上市招股说明书及法律合同</a:t>
              </a:r>
              <a:endParaRPr lang="en-US" altLang="zh-CN" sz="1200">
                <a:latin typeface="+mj-lt"/>
                <a:ea typeface="宋体" panose="02010600030101010101" pitchFamily="2" charset="-122"/>
                <a:cs typeface="Arial Unicode MS" pitchFamily="34" charset="-122"/>
              </a:endParaRPr>
            </a:p>
            <a:p>
              <a:pPr defTabSz="825500" eaLnBrk="0" hangingPunct="0">
                <a:spcBef>
                  <a:spcPct val="20000"/>
                </a:spcBef>
                <a:spcAft>
                  <a:spcPct val="20000"/>
                </a:spcAft>
                <a:buSzPct val="90000"/>
              </a:pPr>
              <a:endParaRPr lang="zh-CN" altLang="en-US" sz="1200">
                <a:latin typeface="+mj-lt"/>
                <a:ea typeface="宋体" panose="02010600030101010101" pitchFamily="2" charset="-122"/>
                <a:cs typeface="Arial Unicode MS" pitchFamily="34" charset="-122"/>
              </a:endParaRPr>
            </a:p>
          </p:txBody>
        </p:sp>
        <p:sp>
          <p:nvSpPr>
            <p:cNvPr id="56" name="Rectangle 13"/>
            <p:cNvSpPr>
              <a:spLocks noChangeArrowheads="1"/>
            </p:cNvSpPr>
            <p:nvPr/>
          </p:nvSpPr>
          <p:spPr bwMode="auto">
            <a:xfrm>
              <a:off x="5429250" y="4343400"/>
              <a:ext cx="661988"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spAutoFit/>
            </a:bodyPr>
            <a:lstStyle/>
            <a:p>
              <a:pPr defTabSz="825500" eaLnBrk="0" hangingPunct="0">
                <a:spcBef>
                  <a:spcPct val="20000"/>
                </a:spcBef>
                <a:spcAft>
                  <a:spcPct val="20000"/>
                </a:spcAft>
                <a:buSzPct val="90000"/>
              </a:pPr>
              <a:r>
                <a:rPr lang="zh-CN" altLang="en-US" sz="1200">
                  <a:latin typeface="+mj-lt"/>
                  <a:ea typeface="宋体" panose="02010600030101010101" pitchFamily="2" charset="-122"/>
                  <a:cs typeface="Arial Unicode MS" pitchFamily="34" charset="-122"/>
                </a:rPr>
                <a:t>开会讨论校样</a:t>
              </a:r>
            </a:p>
          </p:txBody>
        </p:sp>
        <p:sp>
          <p:nvSpPr>
            <p:cNvPr id="57" name="Rectangle 14"/>
            <p:cNvSpPr>
              <a:spLocks noChangeArrowheads="1"/>
            </p:cNvSpPr>
            <p:nvPr/>
          </p:nvSpPr>
          <p:spPr bwMode="auto">
            <a:xfrm>
              <a:off x="5659438" y="4343400"/>
              <a:ext cx="841375"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spAutoFit/>
            </a:bodyPr>
            <a:lstStyle/>
            <a:p>
              <a:pPr defTabSz="825500" eaLnBrk="0" hangingPunct="0">
                <a:spcBef>
                  <a:spcPct val="20000"/>
                </a:spcBef>
                <a:spcAft>
                  <a:spcPct val="20000"/>
                </a:spcAft>
                <a:buSzPct val="90000"/>
              </a:pPr>
              <a:r>
                <a:rPr lang="zh-CN" altLang="en-US" sz="1200">
                  <a:latin typeface="+mj-lt"/>
                  <a:ea typeface="宋体" panose="02010600030101010101" pitchFamily="2" charset="-122"/>
                  <a:cs typeface="Arial Unicode MS" pitchFamily="34" charset="-122"/>
                </a:rPr>
                <a:t>   </a:t>
              </a:r>
            </a:p>
          </p:txBody>
        </p:sp>
        <p:sp>
          <p:nvSpPr>
            <p:cNvPr id="58" name="Rectangle 15"/>
            <p:cNvSpPr>
              <a:spLocks noChangeArrowheads="1"/>
            </p:cNvSpPr>
            <p:nvPr/>
          </p:nvSpPr>
          <p:spPr bwMode="auto">
            <a:xfrm>
              <a:off x="6691313" y="4343400"/>
              <a:ext cx="796925"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spAutoFit/>
            </a:bodyPr>
            <a:lstStyle/>
            <a:p>
              <a:pPr defTabSz="825500" eaLnBrk="0" hangingPunct="0">
                <a:spcBef>
                  <a:spcPct val="20000"/>
                </a:spcBef>
                <a:spcAft>
                  <a:spcPct val="20000"/>
                </a:spcAft>
                <a:buSzPct val="90000"/>
              </a:pPr>
              <a:r>
                <a:rPr lang="zh-CN" altLang="en-US" sz="1200">
                  <a:latin typeface="+mj-lt"/>
                  <a:ea typeface="宋体" panose="02010600030101010101" pitchFamily="2" charset="-122"/>
                  <a:cs typeface="Arial Unicode MS" pitchFamily="34" charset="-122"/>
                </a:rPr>
                <a:t> </a:t>
              </a:r>
            </a:p>
          </p:txBody>
        </p:sp>
        <p:sp>
          <p:nvSpPr>
            <p:cNvPr id="59" name="Rectangle 16"/>
            <p:cNvSpPr>
              <a:spLocks noChangeArrowheads="1"/>
            </p:cNvSpPr>
            <p:nvPr/>
          </p:nvSpPr>
          <p:spPr bwMode="auto">
            <a:xfrm>
              <a:off x="703263" y="3786188"/>
              <a:ext cx="7797800" cy="9683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ct val="20000"/>
                </a:spcBef>
                <a:spcAft>
                  <a:spcPct val="20000"/>
                </a:spcAft>
                <a:buSzPct val="90000"/>
              </a:pPr>
              <a:endParaRPr lang="zh-TW" altLang="en-US">
                <a:latin typeface="+mj-lt"/>
                <a:ea typeface="宋体" panose="02010600030101010101" pitchFamily="2" charset="-122"/>
                <a:cs typeface="Arial Unicode MS" pitchFamily="34" charset="-122"/>
              </a:endParaRPr>
            </a:p>
          </p:txBody>
        </p:sp>
        <p:sp>
          <p:nvSpPr>
            <p:cNvPr id="60" name="Rectangle 33"/>
            <p:cNvSpPr>
              <a:spLocks noChangeArrowheads="1"/>
            </p:cNvSpPr>
            <p:nvPr/>
          </p:nvSpPr>
          <p:spPr bwMode="auto">
            <a:xfrm>
              <a:off x="6300788" y="4343400"/>
              <a:ext cx="89535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a:spAutoFit/>
            </a:bodyPr>
            <a:lstStyle/>
            <a:p>
              <a:pPr eaLnBrk="0" hangingPunct="0">
                <a:spcBef>
                  <a:spcPct val="20000"/>
                </a:spcBef>
                <a:spcAft>
                  <a:spcPct val="20000"/>
                </a:spcAft>
                <a:buSzPct val="90000"/>
              </a:pPr>
              <a:r>
                <a:rPr lang="en-US" altLang="zh-CN" sz="1200" dirty="0">
                  <a:latin typeface="+mj-lt"/>
                  <a:ea typeface="+mn-ea"/>
                  <a:cs typeface="Arial Unicode MS" pitchFamily="34" charset="-122"/>
                </a:rPr>
                <a:t>A1</a:t>
              </a:r>
              <a:r>
                <a:rPr lang="zh-CN" altLang="en-US" sz="1200" dirty="0">
                  <a:latin typeface="+mj-lt"/>
                  <a:ea typeface="+mn-ea"/>
                  <a:cs typeface="Arial Unicode MS" pitchFamily="34" charset="-122"/>
                </a:rPr>
                <a:t>申报</a:t>
              </a:r>
              <a:endParaRPr lang="en-US" altLang="zh-CN" sz="1200" dirty="0">
                <a:latin typeface="+mj-lt"/>
                <a:ea typeface="+mn-ea"/>
                <a:cs typeface="Arial Unicode MS" pitchFamily="34" charset="-122"/>
              </a:endParaRPr>
            </a:p>
          </p:txBody>
        </p:sp>
        <p:sp>
          <p:nvSpPr>
            <p:cNvPr id="61" name="Rectangle 34"/>
            <p:cNvSpPr>
              <a:spLocks noChangeArrowheads="1"/>
            </p:cNvSpPr>
            <p:nvPr/>
          </p:nvSpPr>
          <p:spPr bwMode="auto">
            <a:xfrm>
              <a:off x="188913" y="4343400"/>
              <a:ext cx="2109787" cy="212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spAutoFit/>
            </a:bodyPr>
            <a:lstStyle/>
            <a:p>
              <a:pPr marL="173038" indent="-173038" defTabSz="825500" eaLnBrk="0" hangingPunct="0">
                <a:buClr>
                  <a:schemeClr val="accent1"/>
                </a:buClr>
                <a:buSzPct val="90000"/>
                <a:buFontTx/>
                <a:buChar char="•"/>
              </a:pPr>
              <a:r>
                <a:rPr lang="zh-CN" altLang="en-US" sz="1200" dirty="0">
                  <a:latin typeface="+mj-lt"/>
                  <a:ea typeface="宋体" panose="02010600030101010101" pitchFamily="2" charset="-122"/>
                  <a:cs typeface="Arial Unicode MS" pitchFamily="34" charset="-122"/>
                </a:rPr>
                <a:t>决定上市计划</a:t>
              </a:r>
              <a:endParaRPr lang="zh-HK" altLang="en-GB" sz="1200" dirty="0">
                <a:latin typeface="+mj-lt"/>
                <a:ea typeface="宋体" panose="02010600030101010101" pitchFamily="2" charset="-122"/>
                <a:cs typeface="Arial Unicode MS" pitchFamily="34" charset="-122"/>
              </a:endParaRPr>
            </a:p>
            <a:p>
              <a:pPr marL="173038" indent="-173038" defTabSz="825500" eaLnBrk="0" hangingPunct="0">
                <a:buClr>
                  <a:schemeClr val="accent1"/>
                </a:buClr>
                <a:buSzPct val="90000"/>
                <a:buFontTx/>
                <a:buChar char="•"/>
              </a:pPr>
              <a:r>
                <a:rPr lang="zh-CN" altLang="en-US" sz="1200" dirty="0">
                  <a:latin typeface="+mj-lt"/>
                  <a:ea typeface="宋体" panose="02010600030101010101" pitchFamily="2" charset="-122"/>
                  <a:cs typeface="Arial Unicode MS" pitchFamily="34" charset="-122"/>
                </a:rPr>
                <a:t>委托保荐人、会计师、企业律师等中介机构</a:t>
              </a:r>
              <a:endParaRPr lang="zh-HK" altLang="en-GB" sz="1200" dirty="0">
                <a:latin typeface="+mj-lt"/>
                <a:ea typeface="宋体" panose="02010600030101010101" pitchFamily="2" charset="-122"/>
                <a:cs typeface="Arial Unicode MS" pitchFamily="34" charset="-122"/>
              </a:endParaRPr>
            </a:p>
            <a:p>
              <a:pPr marL="173038" indent="-173038" defTabSz="825500" eaLnBrk="0" hangingPunct="0">
                <a:buClr>
                  <a:schemeClr val="accent1"/>
                </a:buClr>
                <a:buSzPct val="90000"/>
                <a:buFontTx/>
                <a:buChar char="•"/>
              </a:pPr>
              <a:r>
                <a:rPr lang="zh-CN" altLang="en-US" sz="1200" dirty="0">
                  <a:latin typeface="+mj-lt"/>
                  <a:ea typeface="宋体" panose="02010600030101010101" pitchFamily="2" charset="-122"/>
                  <a:cs typeface="Arial Unicode MS" pitchFamily="34" charset="-122"/>
                </a:rPr>
                <a:t>订出工作团队</a:t>
              </a:r>
              <a:endParaRPr lang="zh-HK" altLang="en-GB" sz="1200" dirty="0">
                <a:latin typeface="+mj-lt"/>
                <a:ea typeface="宋体" panose="02010600030101010101" pitchFamily="2" charset="-122"/>
                <a:cs typeface="Arial Unicode MS" pitchFamily="34" charset="-122"/>
              </a:endParaRPr>
            </a:p>
            <a:p>
              <a:pPr marL="173038" indent="-173038" defTabSz="825500" eaLnBrk="0" hangingPunct="0">
                <a:buClr>
                  <a:schemeClr val="accent1"/>
                </a:buClr>
                <a:buSzPct val="90000"/>
                <a:buFontTx/>
                <a:buChar char="•"/>
              </a:pPr>
              <a:r>
                <a:rPr lang="zh-CN" altLang="en-US" sz="1200" dirty="0">
                  <a:latin typeface="+mj-lt"/>
                  <a:ea typeface="宋体" panose="02010600030101010101" pitchFamily="2" charset="-122"/>
                  <a:cs typeface="Arial Unicode MS" pitchFamily="34" charset="-122"/>
                </a:rPr>
                <a:t>上市架构规划及重组</a:t>
              </a:r>
              <a:endParaRPr lang="zh-HK" altLang="en-GB" sz="1200" dirty="0">
                <a:latin typeface="+mj-lt"/>
                <a:ea typeface="宋体" panose="02010600030101010101" pitchFamily="2" charset="-122"/>
                <a:cs typeface="Arial Unicode MS" pitchFamily="34" charset="-122"/>
              </a:endParaRPr>
            </a:p>
            <a:p>
              <a:pPr marL="173038" indent="-173038" defTabSz="825500" eaLnBrk="0" hangingPunct="0">
                <a:buClr>
                  <a:schemeClr val="accent1"/>
                </a:buClr>
                <a:buSzPct val="90000"/>
                <a:buFontTx/>
                <a:buChar char="•"/>
              </a:pPr>
              <a:r>
                <a:rPr lang="zh-CN" altLang="en-US" sz="1200" dirty="0">
                  <a:latin typeface="+mj-lt"/>
                  <a:ea typeface="宋体" panose="02010600030101010101" pitchFamily="2" charset="-122"/>
                  <a:cs typeface="Arial Unicode MS" pitchFamily="34" charset="-122"/>
                </a:rPr>
                <a:t>针对上市前三年(香港创业板：前二年) 营运纪录做审慎调查，包括：采购，生产</a:t>
              </a:r>
              <a:r>
                <a:rPr lang="zh-TW" altLang="en-US" sz="1200" dirty="0">
                  <a:latin typeface="+mj-lt"/>
                  <a:ea typeface="宋体" panose="02010600030101010101" pitchFamily="2" charset="-122"/>
                  <a:cs typeface="Arial Unicode MS" pitchFamily="34" charset="-122"/>
                </a:rPr>
                <a:t>、</a:t>
              </a:r>
              <a:r>
                <a:rPr lang="zh-CN" altLang="en-US" sz="1200" dirty="0">
                  <a:latin typeface="+mj-lt"/>
                  <a:ea typeface="宋体" panose="02010600030101010101" pitchFamily="2" charset="-122"/>
                  <a:cs typeface="Arial Unicode MS" pitchFamily="34" charset="-122"/>
                </a:rPr>
                <a:t>行销</a:t>
              </a:r>
              <a:r>
                <a:rPr lang="zh-TW" altLang="en-US" sz="1200" dirty="0">
                  <a:latin typeface="+mj-lt"/>
                  <a:ea typeface="宋体" panose="02010600030101010101" pitchFamily="2" charset="-122"/>
                  <a:cs typeface="Arial Unicode MS" pitchFamily="34" charset="-122"/>
                </a:rPr>
                <a:t>、</a:t>
              </a:r>
              <a:r>
                <a:rPr lang="zh-CN" altLang="en-US" sz="1200" dirty="0">
                  <a:latin typeface="+mj-lt"/>
                  <a:ea typeface="宋体" panose="02010600030101010101" pitchFamily="2" charset="-122"/>
                  <a:cs typeface="Arial Unicode MS" pitchFamily="34" charset="-122"/>
                </a:rPr>
                <a:t>品管及财务管理</a:t>
              </a:r>
              <a:r>
                <a:rPr lang="zh-CN" altLang="en-GB" sz="1200" dirty="0">
                  <a:latin typeface="+mj-lt"/>
                  <a:ea typeface="宋体" panose="02010600030101010101" pitchFamily="2" charset="-122"/>
                  <a:cs typeface="Arial Unicode MS" pitchFamily="34" charset="-122"/>
                </a:rPr>
                <a:t> </a:t>
              </a:r>
              <a:endParaRPr lang="zh-HK" altLang="en-GB" sz="1200" dirty="0">
                <a:latin typeface="+mj-lt"/>
                <a:ea typeface="宋体" panose="02010600030101010101" pitchFamily="2" charset="-122"/>
                <a:cs typeface="Arial Unicode MS" pitchFamily="34" charset="-122"/>
              </a:endParaRPr>
            </a:p>
            <a:p>
              <a:pPr marL="173038" indent="-173038" defTabSz="825500" eaLnBrk="0" hangingPunct="0">
                <a:buClr>
                  <a:schemeClr val="accent1"/>
                </a:buClr>
                <a:buSzPct val="90000"/>
                <a:buFontTx/>
                <a:buChar char="•"/>
              </a:pPr>
              <a:r>
                <a:rPr lang="zh-CN" altLang="en-US" sz="1200" dirty="0">
                  <a:latin typeface="+mj-lt"/>
                  <a:ea typeface="宋体" panose="02010600030101010101" pitchFamily="2" charset="-122"/>
                  <a:cs typeface="Arial Unicode MS" pitchFamily="34" charset="-122"/>
                </a:rPr>
                <a:t>财务审计签证</a:t>
              </a:r>
              <a:r>
                <a:rPr lang="zh-CN" altLang="en-GB" sz="1200" dirty="0">
                  <a:latin typeface="+mj-lt"/>
                  <a:ea typeface="宋体" panose="02010600030101010101" pitchFamily="2" charset="-122"/>
                  <a:cs typeface="Arial Unicode MS" pitchFamily="34" charset="-122"/>
                </a:rPr>
                <a:t> </a:t>
              </a:r>
              <a:endParaRPr lang="zh-CN" altLang="en-US" sz="1200" dirty="0">
                <a:latin typeface="+mj-lt"/>
                <a:ea typeface="宋体" panose="02010600030101010101" pitchFamily="2" charset="-122"/>
                <a:cs typeface="Arial Unicode MS" pitchFamily="34" charset="-122"/>
              </a:endParaRPr>
            </a:p>
          </p:txBody>
        </p:sp>
        <p:sp>
          <p:nvSpPr>
            <p:cNvPr id="62" name="Rectangle 35"/>
            <p:cNvSpPr>
              <a:spLocks noChangeArrowheads="1"/>
            </p:cNvSpPr>
            <p:nvPr/>
          </p:nvSpPr>
          <p:spPr bwMode="auto">
            <a:xfrm>
              <a:off x="7358063" y="4343400"/>
              <a:ext cx="503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a:spAutoFit/>
            </a:bodyPr>
            <a:lstStyle/>
            <a:p>
              <a:pPr eaLnBrk="0" hangingPunct="0">
                <a:spcBef>
                  <a:spcPct val="20000"/>
                </a:spcBef>
                <a:spcAft>
                  <a:spcPct val="20000"/>
                </a:spcAft>
                <a:buSzPct val="90000"/>
              </a:pPr>
              <a:r>
                <a:rPr lang="zh-CN" altLang="en-US" sz="1200">
                  <a:latin typeface="+mj-lt"/>
                  <a:ea typeface="宋体" panose="02010600030101010101" pitchFamily="2" charset="-122"/>
                  <a:cs typeface="Arial Unicode MS" pitchFamily="34" charset="-122"/>
                </a:rPr>
                <a:t>等待</a:t>
              </a:r>
            </a:p>
          </p:txBody>
        </p:sp>
        <p:sp>
          <p:nvSpPr>
            <p:cNvPr id="63" name="Freeform 36"/>
            <p:cNvSpPr>
              <a:spLocks/>
            </p:cNvSpPr>
            <p:nvPr/>
          </p:nvSpPr>
          <p:spPr bwMode="auto">
            <a:xfrm rot="-5400000">
              <a:off x="955675" y="1646238"/>
              <a:ext cx="1152525" cy="1739900"/>
            </a:xfrm>
            <a:custGeom>
              <a:avLst/>
              <a:gdLst>
                <a:gd name="T0" fmla="*/ 2147483647 w 234"/>
                <a:gd name="T1" fmla="*/ 2147483647 h 486"/>
                <a:gd name="T2" fmla="*/ 2147483647 w 234"/>
                <a:gd name="T3" fmla="*/ 2147483647 h 486"/>
                <a:gd name="T4" fmla="*/ 2147483647 w 234"/>
                <a:gd name="T5" fmla="*/ 0 h 486"/>
                <a:gd name="T6" fmla="*/ 2147483647 w 234"/>
                <a:gd name="T7" fmla="*/ 0 h 486"/>
                <a:gd name="T8" fmla="*/ 2147483647 w 234"/>
                <a:gd name="T9" fmla="*/ 2147483647 h 486"/>
                <a:gd name="T10" fmla="*/ 0 w 234"/>
                <a:gd name="T11" fmla="*/ 2147483647 h 486"/>
                <a:gd name="T12" fmla="*/ 2147483647 w 234"/>
                <a:gd name="T13" fmla="*/ 2147483647 h 486"/>
                <a:gd name="T14" fmla="*/ 2147483647 w 234"/>
                <a:gd name="T15" fmla="*/ 2147483647 h 486"/>
                <a:gd name="T16" fmla="*/ 0 60000 65536"/>
                <a:gd name="T17" fmla="*/ 0 60000 65536"/>
                <a:gd name="T18" fmla="*/ 0 60000 65536"/>
                <a:gd name="T19" fmla="*/ 0 60000 65536"/>
                <a:gd name="T20" fmla="*/ 0 60000 65536"/>
                <a:gd name="T21" fmla="*/ 0 60000 65536"/>
                <a:gd name="T22" fmla="*/ 0 60000 65536"/>
                <a:gd name="T23" fmla="*/ 0 60000 65536"/>
                <a:gd name="T24" fmla="*/ 0 w 234"/>
                <a:gd name="T25" fmla="*/ 0 h 486"/>
                <a:gd name="T26" fmla="*/ 234 w 234"/>
                <a:gd name="T27" fmla="*/ 486 h 48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4" h="486">
                  <a:moveTo>
                    <a:pt x="233" y="354"/>
                  </a:moveTo>
                  <a:lnTo>
                    <a:pt x="170" y="354"/>
                  </a:lnTo>
                  <a:lnTo>
                    <a:pt x="170" y="0"/>
                  </a:lnTo>
                  <a:lnTo>
                    <a:pt x="62" y="0"/>
                  </a:lnTo>
                  <a:lnTo>
                    <a:pt x="62" y="354"/>
                  </a:lnTo>
                  <a:lnTo>
                    <a:pt x="0" y="354"/>
                  </a:lnTo>
                  <a:lnTo>
                    <a:pt x="116" y="485"/>
                  </a:lnTo>
                  <a:lnTo>
                    <a:pt x="233" y="354"/>
                  </a:lnTo>
                </a:path>
              </a:pathLst>
            </a:custGeom>
            <a:solidFill>
              <a:schemeClr val="accent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latin typeface="+mj-lt"/>
                <a:ea typeface="宋体" panose="02010600030101010101" pitchFamily="2" charset="-122"/>
              </a:endParaRPr>
            </a:p>
          </p:txBody>
        </p:sp>
        <p:sp>
          <p:nvSpPr>
            <p:cNvPr id="64" name="Rectangle 37"/>
            <p:cNvSpPr>
              <a:spLocks noChangeArrowheads="1"/>
            </p:cNvSpPr>
            <p:nvPr/>
          </p:nvSpPr>
          <p:spPr bwMode="auto">
            <a:xfrm>
              <a:off x="565150" y="2332038"/>
              <a:ext cx="188277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spAutoFit/>
            </a:bodyPr>
            <a:lstStyle/>
            <a:p>
              <a:pPr algn="ctr" defTabSz="825500" eaLnBrk="0" hangingPunct="0">
                <a:spcBef>
                  <a:spcPct val="20000"/>
                </a:spcBef>
                <a:spcAft>
                  <a:spcPct val="20000"/>
                </a:spcAft>
                <a:buSzPct val="90000"/>
              </a:pPr>
              <a:r>
                <a:rPr lang="zh-CN" altLang="en-US" b="1" dirty="0">
                  <a:solidFill>
                    <a:schemeClr val="bg1"/>
                  </a:solidFill>
                  <a:latin typeface="+mj-lt"/>
                  <a:ea typeface="宋体" panose="02010600030101010101" pitchFamily="2" charset="-122"/>
                  <a:cs typeface="Arial Unicode MS" pitchFamily="34" charset="-122"/>
                </a:rPr>
                <a:t>上市规划或准备</a:t>
              </a:r>
              <a:r>
                <a:rPr lang="zh-CN" altLang="en-GB" b="1" dirty="0">
                  <a:solidFill>
                    <a:schemeClr val="bg1"/>
                  </a:solidFill>
                  <a:latin typeface="+mj-lt"/>
                  <a:ea typeface="宋体" panose="02010600030101010101" pitchFamily="2" charset="-122"/>
                  <a:cs typeface="Arial Unicode MS" pitchFamily="34" charset="-122"/>
                </a:rPr>
                <a:t> </a:t>
              </a:r>
              <a:endParaRPr lang="en-US" altLang="zh-CN" b="1" dirty="0">
                <a:solidFill>
                  <a:schemeClr val="bg1"/>
                </a:solidFill>
                <a:latin typeface="+mj-lt"/>
                <a:ea typeface="宋体" panose="02010600030101010101" pitchFamily="2" charset="-122"/>
                <a:cs typeface="Arial Unicode MS" pitchFamily="34" charset="-122"/>
              </a:endParaRPr>
            </a:p>
          </p:txBody>
        </p:sp>
        <p:sp>
          <p:nvSpPr>
            <p:cNvPr id="65" name="Freeform 38"/>
            <p:cNvSpPr>
              <a:spLocks/>
            </p:cNvSpPr>
            <p:nvPr/>
          </p:nvSpPr>
          <p:spPr bwMode="auto">
            <a:xfrm rot="-5400000">
              <a:off x="5354638" y="-196850"/>
              <a:ext cx="1152525" cy="5426075"/>
            </a:xfrm>
            <a:custGeom>
              <a:avLst/>
              <a:gdLst>
                <a:gd name="T0" fmla="*/ 2147483647 w 234"/>
                <a:gd name="T1" fmla="*/ 2147483647 h 486"/>
                <a:gd name="T2" fmla="*/ 2147483647 w 234"/>
                <a:gd name="T3" fmla="*/ 2147483647 h 486"/>
                <a:gd name="T4" fmla="*/ 2147483647 w 234"/>
                <a:gd name="T5" fmla="*/ 0 h 486"/>
                <a:gd name="T6" fmla="*/ 2147483647 w 234"/>
                <a:gd name="T7" fmla="*/ 0 h 486"/>
                <a:gd name="T8" fmla="*/ 2147483647 w 234"/>
                <a:gd name="T9" fmla="*/ 2147483647 h 486"/>
                <a:gd name="T10" fmla="*/ 0 w 234"/>
                <a:gd name="T11" fmla="*/ 2147483647 h 486"/>
                <a:gd name="T12" fmla="*/ 2147483647 w 234"/>
                <a:gd name="T13" fmla="*/ 2147483647 h 486"/>
                <a:gd name="T14" fmla="*/ 2147483647 w 234"/>
                <a:gd name="T15" fmla="*/ 2147483647 h 486"/>
                <a:gd name="T16" fmla="*/ 0 60000 65536"/>
                <a:gd name="T17" fmla="*/ 0 60000 65536"/>
                <a:gd name="T18" fmla="*/ 0 60000 65536"/>
                <a:gd name="T19" fmla="*/ 0 60000 65536"/>
                <a:gd name="T20" fmla="*/ 0 60000 65536"/>
                <a:gd name="T21" fmla="*/ 0 60000 65536"/>
                <a:gd name="T22" fmla="*/ 0 60000 65536"/>
                <a:gd name="T23" fmla="*/ 0 60000 65536"/>
                <a:gd name="T24" fmla="*/ 0 w 234"/>
                <a:gd name="T25" fmla="*/ 0 h 486"/>
                <a:gd name="T26" fmla="*/ 234 w 234"/>
                <a:gd name="T27" fmla="*/ 486 h 48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4" h="486">
                  <a:moveTo>
                    <a:pt x="233" y="354"/>
                  </a:moveTo>
                  <a:lnTo>
                    <a:pt x="170" y="354"/>
                  </a:lnTo>
                  <a:lnTo>
                    <a:pt x="170" y="0"/>
                  </a:lnTo>
                  <a:lnTo>
                    <a:pt x="62" y="0"/>
                  </a:lnTo>
                  <a:lnTo>
                    <a:pt x="62" y="354"/>
                  </a:lnTo>
                  <a:lnTo>
                    <a:pt x="0" y="354"/>
                  </a:lnTo>
                  <a:lnTo>
                    <a:pt x="116" y="485"/>
                  </a:lnTo>
                  <a:lnTo>
                    <a:pt x="233" y="354"/>
                  </a:lnTo>
                </a:path>
              </a:pathLst>
            </a:custGeom>
            <a:solidFill>
              <a:schemeClr val="accent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latin typeface="+mj-lt"/>
                <a:ea typeface="宋体" panose="02010600030101010101" pitchFamily="2" charset="-122"/>
              </a:endParaRPr>
            </a:p>
          </p:txBody>
        </p:sp>
        <p:sp>
          <p:nvSpPr>
            <p:cNvPr id="66" name="Rectangle 39"/>
            <p:cNvSpPr>
              <a:spLocks noChangeArrowheads="1"/>
            </p:cNvSpPr>
            <p:nvPr/>
          </p:nvSpPr>
          <p:spPr bwMode="auto">
            <a:xfrm>
              <a:off x="4335463" y="2319338"/>
              <a:ext cx="1527175" cy="366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spAutoFit/>
            </a:bodyPr>
            <a:lstStyle/>
            <a:p>
              <a:pPr algn="ctr" defTabSz="825500" eaLnBrk="0" hangingPunct="0">
                <a:spcBef>
                  <a:spcPct val="20000"/>
                </a:spcBef>
                <a:spcAft>
                  <a:spcPct val="20000"/>
                </a:spcAft>
                <a:buSzPct val="90000"/>
              </a:pPr>
              <a:r>
                <a:rPr lang="zh-CN" altLang="en-US" b="1" dirty="0">
                  <a:solidFill>
                    <a:schemeClr val="bg1"/>
                  </a:solidFill>
                  <a:latin typeface="+mj-lt"/>
                  <a:ea typeface="宋体" panose="02010600030101010101" pitchFamily="2" charset="-122"/>
                  <a:cs typeface="Arial Unicode MS" pitchFamily="34" charset="-122"/>
                </a:rPr>
                <a:t>申请上市</a:t>
              </a:r>
              <a:endParaRPr lang="en-US" altLang="zh-CN" dirty="0">
                <a:solidFill>
                  <a:schemeClr val="bg1"/>
                </a:solidFill>
                <a:latin typeface="+mj-lt"/>
                <a:ea typeface="宋体" panose="02010600030101010101" pitchFamily="2" charset="-122"/>
                <a:cs typeface="Arial Unicode MS" pitchFamily="34" charset="-122"/>
              </a:endParaRPr>
            </a:p>
          </p:txBody>
        </p:sp>
        <p:sp>
          <p:nvSpPr>
            <p:cNvPr id="67" name="Rectangle 42"/>
            <p:cNvSpPr>
              <a:spLocks noChangeArrowheads="1"/>
            </p:cNvSpPr>
            <p:nvPr/>
          </p:nvSpPr>
          <p:spPr bwMode="auto">
            <a:xfrm>
              <a:off x="1071563" y="3309938"/>
              <a:ext cx="133032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nchor="b">
              <a:spAutoFit/>
            </a:bodyPr>
            <a:lstStyle/>
            <a:p>
              <a:pPr algn="ctr" defTabSz="825500" eaLnBrk="0" hangingPunct="0">
                <a:spcBef>
                  <a:spcPct val="20000"/>
                </a:spcBef>
                <a:spcAft>
                  <a:spcPct val="20000"/>
                </a:spcAft>
                <a:buSzPct val="90000"/>
              </a:pPr>
              <a:r>
                <a:rPr lang="zh-CN" altLang="en-US" b="1" dirty="0">
                  <a:latin typeface="+mj-lt"/>
                  <a:ea typeface="+mn-ea"/>
                  <a:cs typeface="Arial Unicode MS" pitchFamily="34" charset="-122"/>
                </a:rPr>
                <a:t>3</a:t>
              </a:r>
              <a:r>
                <a:rPr lang="en-US" altLang="zh-CN" b="1" dirty="0">
                  <a:latin typeface="+mj-lt"/>
                  <a:ea typeface="+mn-ea"/>
                  <a:cs typeface="Arial Unicode MS" pitchFamily="34" charset="-122"/>
                </a:rPr>
                <a:t>-</a:t>
              </a:r>
              <a:r>
                <a:rPr lang="zh-CN" altLang="en-US" b="1" dirty="0">
                  <a:latin typeface="+mj-lt"/>
                  <a:ea typeface="+mn-ea"/>
                  <a:cs typeface="Arial Unicode MS" pitchFamily="34" charset="-122"/>
                </a:rPr>
                <a:t>6</a:t>
              </a:r>
              <a:r>
                <a:rPr lang="zh-CN" altLang="en-US" b="1" dirty="0">
                  <a:latin typeface="+mj-lt"/>
                  <a:ea typeface="宋体" panose="02010600030101010101" pitchFamily="2" charset="-122"/>
                  <a:cs typeface="Arial Unicode MS" pitchFamily="34" charset="-122"/>
                </a:rPr>
                <a:t> 个月</a:t>
              </a:r>
              <a:r>
                <a:rPr lang="zh-CN" altLang="en-GB" b="1" dirty="0">
                  <a:latin typeface="+mj-lt"/>
                  <a:ea typeface="宋体" panose="02010600030101010101" pitchFamily="2" charset="-122"/>
                  <a:cs typeface="Arial Unicode MS" pitchFamily="34" charset="-122"/>
                </a:rPr>
                <a:t> </a:t>
              </a:r>
              <a:endParaRPr lang="zh-CN" altLang="en-US" b="1" dirty="0">
                <a:latin typeface="+mj-lt"/>
                <a:ea typeface="宋体" panose="02010600030101010101" pitchFamily="2" charset="-122"/>
                <a:cs typeface="Arial Unicode MS" pitchFamily="34" charset="-122"/>
              </a:endParaRPr>
            </a:p>
          </p:txBody>
        </p:sp>
        <p:sp>
          <p:nvSpPr>
            <p:cNvPr id="68" name="Rectangle 43"/>
            <p:cNvSpPr>
              <a:spLocks noChangeArrowheads="1"/>
            </p:cNvSpPr>
            <p:nvPr/>
          </p:nvSpPr>
          <p:spPr bwMode="auto">
            <a:xfrm>
              <a:off x="652463" y="1576388"/>
              <a:ext cx="7677150" cy="1936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spcBef>
                  <a:spcPct val="20000"/>
                </a:spcBef>
                <a:spcAft>
                  <a:spcPct val="20000"/>
                </a:spcAft>
                <a:buSzPct val="90000"/>
              </a:pPr>
              <a:endParaRPr lang="en-US" altLang="zh-TW">
                <a:latin typeface="+mj-lt"/>
                <a:ea typeface="宋体" panose="02010600030101010101" pitchFamily="2" charset="-122"/>
                <a:cs typeface="Arial Unicode MS" pitchFamily="34" charset="-122"/>
              </a:endParaRPr>
            </a:p>
          </p:txBody>
        </p:sp>
        <p:sp>
          <p:nvSpPr>
            <p:cNvPr id="69" name="Freeform 44"/>
            <p:cNvSpPr>
              <a:spLocks/>
            </p:cNvSpPr>
            <p:nvPr/>
          </p:nvSpPr>
          <p:spPr bwMode="auto">
            <a:xfrm rot="-5400000">
              <a:off x="7985126" y="1347787"/>
              <a:ext cx="279400" cy="650875"/>
            </a:xfrm>
            <a:custGeom>
              <a:avLst/>
              <a:gdLst>
                <a:gd name="T0" fmla="*/ 2147483647 w 234"/>
                <a:gd name="T1" fmla="*/ 2147483647 h 486"/>
                <a:gd name="T2" fmla="*/ 2147483647 w 234"/>
                <a:gd name="T3" fmla="*/ 2147483647 h 486"/>
                <a:gd name="T4" fmla="*/ 2147483647 w 234"/>
                <a:gd name="T5" fmla="*/ 0 h 486"/>
                <a:gd name="T6" fmla="*/ 2147483647 w 234"/>
                <a:gd name="T7" fmla="*/ 0 h 486"/>
                <a:gd name="T8" fmla="*/ 2147483647 w 234"/>
                <a:gd name="T9" fmla="*/ 2147483647 h 486"/>
                <a:gd name="T10" fmla="*/ 0 w 234"/>
                <a:gd name="T11" fmla="*/ 2147483647 h 486"/>
                <a:gd name="T12" fmla="*/ 2147483647 w 234"/>
                <a:gd name="T13" fmla="*/ 2147483647 h 486"/>
                <a:gd name="T14" fmla="*/ 2147483647 w 234"/>
                <a:gd name="T15" fmla="*/ 2147483647 h 486"/>
                <a:gd name="T16" fmla="*/ 0 60000 65536"/>
                <a:gd name="T17" fmla="*/ 0 60000 65536"/>
                <a:gd name="T18" fmla="*/ 0 60000 65536"/>
                <a:gd name="T19" fmla="*/ 0 60000 65536"/>
                <a:gd name="T20" fmla="*/ 0 60000 65536"/>
                <a:gd name="T21" fmla="*/ 0 60000 65536"/>
                <a:gd name="T22" fmla="*/ 0 60000 65536"/>
                <a:gd name="T23" fmla="*/ 0 60000 65536"/>
                <a:gd name="T24" fmla="*/ 0 w 234"/>
                <a:gd name="T25" fmla="*/ 0 h 486"/>
                <a:gd name="T26" fmla="*/ 234 w 234"/>
                <a:gd name="T27" fmla="*/ 486 h 48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4" h="486">
                  <a:moveTo>
                    <a:pt x="233" y="354"/>
                  </a:moveTo>
                  <a:lnTo>
                    <a:pt x="170" y="354"/>
                  </a:lnTo>
                  <a:lnTo>
                    <a:pt x="170" y="0"/>
                  </a:lnTo>
                  <a:lnTo>
                    <a:pt x="62" y="0"/>
                  </a:lnTo>
                  <a:lnTo>
                    <a:pt x="62" y="354"/>
                  </a:lnTo>
                  <a:lnTo>
                    <a:pt x="0" y="354"/>
                  </a:lnTo>
                  <a:lnTo>
                    <a:pt x="116" y="485"/>
                  </a:lnTo>
                  <a:lnTo>
                    <a:pt x="233" y="354"/>
                  </a:lnTo>
                </a:path>
              </a:pathLst>
            </a:custGeom>
            <a:solidFill>
              <a:schemeClr val="accent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latin typeface="+mj-lt"/>
                <a:ea typeface="宋体" panose="02010600030101010101" pitchFamily="2" charset="-122"/>
              </a:endParaRPr>
            </a:p>
          </p:txBody>
        </p:sp>
        <p:sp>
          <p:nvSpPr>
            <p:cNvPr id="70" name="Rectangle 45"/>
            <p:cNvSpPr>
              <a:spLocks noChangeArrowheads="1"/>
            </p:cNvSpPr>
            <p:nvPr/>
          </p:nvSpPr>
          <p:spPr bwMode="auto">
            <a:xfrm>
              <a:off x="2271713" y="1200150"/>
              <a:ext cx="45989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spAutoFit/>
            </a:bodyPr>
            <a:lstStyle/>
            <a:p>
              <a:pPr algn="ctr" defTabSz="825500" eaLnBrk="0" hangingPunct="0">
                <a:spcBef>
                  <a:spcPct val="20000"/>
                </a:spcBef>
                <a:spcAft>
                  <a:spcPct val="20000"/>
                </a:spcAft>
                <a:buSzPct val="90000"/>
              </a:pPr>
              <a:r>
                <a:rPr lang="zh-CN" altLang="en-US" dirty="0">
                  <a:latin typeface="+mj-lt"/>
                  <a:ea typeface="宋体" panose="02010600030101010101" pitchFamily="2" charset="-122"/>
                  <a:cs typeface="Arial Unicode MS" pitchFamily="34" charset="-122"/>
                </a:rPr>
                <a:t>整个上市过程筹备约需时9个月至1年</a:t>
              </a:r>
              <a:endParaRPr lang="en-US" altLang="zh-CN" dirty="0">
                <a:latin typeface="+mj-lt"/>
                <a:ea typeface="宋体" panose="02010600030101010101" pitchFamily="2" charset="-122"/>
                <a:cs typeface="Arial Unicode MS" pitchFamily="34" charset="-122"/>
              </a:endParaRPr>
            </a:p>
          </p:txBody>
        </p:sp>
      </p:grpSp>
    </p:spTree>
    <p:extLst>
      <p:ext uri="{BB962C8B-B14F-4D97-AF65-F5344CB8AC3E}">
        <p14:creationId xmlns:p14="http://schemas.microsoft.com/office/powerpoint/2010/main" val="17364076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chorCtr="0">
            <a:noAutofit/>
          </a:bodyPr>
          <a:lstStyle/>
          <a:p>
            <a:r>
              <a:rPr lang="zh-CN" altLang="en-US" i="0" dirty="0">
                <a:solidFill>
                  <a:srgbClr val="000000"/>
                </a:solidFill>
                <a:ea typeface="宋体" panose="02010600030101010101" pitchFamily="2" charset="-122"/>
              </a:rPr>
              <a:t>香港上市的时间表</a:t>
            </a:r>
            <a:endParaRPr lang="en-GB" altLang="en-US" i="0" dirty="0">
              <a:ea typeface="宋体" panose="02010600030101010101" pitchFamily="2" charset="-122"/>
            </a:endParaRPr>
          </a:p>
        </p:txBody>
      </p:sp>
      <p:cxnSp>
        <p:nvCxnSpPr>
          <p:cNvPr id="34" name="Shape 3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3" name="Slide Number Placeholder 42"/>
          <p:cNvSpPr>
            <a:spLocks noGrp="1"/>
          </p:cNvSpPr>
          <p:nvPr>
            <p:ph type="sldNum" sz="quarter" idx="4"/>
          </p:nvPr>
        </p:nvSpPr>
        <p:spPr/>
        <p:txBody>
          <a:bodyPr/>
          <a:lstStyle/>
          <a:p>
            <a:fld id="{9EBD5762-3BDC-484D-9503-7EA6D5A9A8CE}" type="slidenum">
              <a:rPr lang="en-US" smtClean="0">
                <a:solidFill>
                  <a:srgbClr val="000000"/>
                </a:solidFill>
                <a:latin typeface="+mj-lt"/>
                <a:ea typeface="宋体" panose="02010600030101010101" pitchFamily="2" charset="-122"/>
              </a:rPr>
              <a:pPr/>
              <a:t>31</a:t>
            </a:fld>
            <a:endParaRPr lang="en-US" dirty="0">
              <a:solidFill>
                <a:srgbClr val="000000"/>
              </a:solidFill>
              <a:latin typeface="+mj-lt"/>
              <a:ea typeface="宋体" panose="02010600030101010101" pitchFamily="2" charset="-122"/>
            </a:endParaRPr>
          </a:p>
        </p:txBody>
      </p:sp>
      <p:sp>
        <p:nvSpPr>
          <p:cNvPr id="44" name="Rectangle 18"/>
          <p:cNvSpPr txBox="1">
            <a:spLocks noChangeArrowheads="1"/>
          </p:cNvSpPr>
          <p:nvPr/>
        </p:nvSpPr>
        <p:spPr>
          <a:xfrm>
            <a:off x="1066800" y="1698978"/>
            <a:ext cx="8077200" cy="914400"/>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pPr>
              <a:defRPr/>
            </a:pPr>
            <a:endParaRPr lang="zh-CN" altLang="en-US" sz="1800" dirty="0">
              <a:solidFill>
                <a:schemeClr val="accent4"/>
              </a:solidFill>
              <a:ea typeface="宋体" panose="02010600030101010101" pitchFamily="2" charset="-122"/>
            </a:endParaRPr>
          </a:p>
        </p:txBody>
      </p:sp>
      <p:sp>
        <p:nvSpPr>
          <p:cNvPr id="45" name="Freeform 21"/>
          <p:cNvSpPr>
            <a:spLocks/>
          </p:cNvSpPr>
          <p:nvPr/>
        </p:nvSpPr>
        <p:spPr bwMode="auto">
          <a:xfrm>
            <a:off x="800100" y="4070818"/>
            <a:ext cx="296863" cy="636587"/>
          </a:xfrm>
          <a:custGeom>
            <a:avLst/>
            <a:gdLst>
              <a:gd name="T0" fmla="*/ 2147483647 w 241"/>
              <a:gd name="T1" fmla="*/ 2147483647 h 457"/>
              <a:gd name="T2" fmla="*/ 2147483647 w 241"/>
              <a:gd name="T3" fmla="*/ 2147483647 h 457"/>
              <a:gd name="T4" fmla="*/ 2147483647 w 241"/>
              <a:gd name="T5" fmla="*/ 0 h 457"/>
              <a:gd name="T6" fmla="*/ 2147483647 w 241"/>
              <a:gd name="T7" fmla="*/ 0 h 457"/>
              <a:gd name="T8" fmla="*/ 2147483647 w 241"/>
              <a:gd name="T9" fmla="*/ 2147483647 h 457"/>
              <a:gd name="T10" fmla="*/ 0 w 241"/>
              <a:gd name="T11" fmla="*/ 2147483647 h 457"/>
              <a:gd name="T12" fmla="*/ 2147483647 w 241"/>
              <a:gd name="T13" fmla="*/ 2147483647 h 457"/>
              <a:gd name="T14" fmla="*/ 2147483647 w 241"/>
              <a:gd name="T15" fmla="*/ 2147483647 h 457"/>
              <a:gd name="T16" fmla="*/ 0 60000 65536"/>
              <a:gd name="T17" fmla="*/ 0 60000 65536"/>
              <a:gd name="T18" fmla="*/ 0 60000 65536"/>
              <a:gd name="T19" fmla="*/ 0 60000 65536"/>
              <a:gd name="T20" fmla="*/ 0 60000 65536"/>
              <a:gd name="T21" fmla="*/ 0 60000 65536"/>
              <a:gd name="T22" fmla="*/ 0 60000 65536"/>
              <a:gd name="T23" fmla="*/ 0 60000 65536"/>
              <a:gd name="T24" fmla="*/ 0 w 241"/>
              <a:gd name="T25" fmla="*/ 0 h 457"/>
              <a:gd name="T26" fmla="*/ 241 w 241"/>
              <a:gd name="T27" fmla="*/ 457 h 4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1" h="457">
                <a:moveTo>
                  <a:pt x="240" y="333"/>
                </a:moveTo>
                <a:lnTo>
                  <a:pt x="175" y="333"/>
                </a:lnTo>
                <a:lnTo>
                  <a:pt x="175" y="0"/>
                </a:lnTo>
                <a:lnTo>
                  <a:pt x="64" y="0"/>
                </a:lnTo>
                <a:lnTo>
                  <a:pt x="64" y="333"/>
                </a:lnTo>
                <a:lnTo>
                  <a:pt x="0" y="333"/>
                </a:lnTo>
                <a:lnTo>
                  <a:pt x="120" y="456"/>
                </a:lnTo>
                <a:lnTo>
                  <a:pt x="240" y="333"/>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latin typeface="+mj-lt"/>
              <a:ea typeface="宋体" panose="02010600030101010101" pitchFamily="2" charset="-122"/>
            </a:endParaRPr>
          </a:p>
        </p:txBody>
      </p:sp>
      <p:sp>
        <p:nvSpPr>
          <p:cNvPr id="46" name="Freeform 22"/>
          <p:cNvSpPr>
            <a:spLocks/>
          </p:cNvSpPr>
          <p:nvPr/>
        </p:nvSpPr>
        <p:spPr bwMode="auto">
          <a:xfrm>
            <a:off x="1984375" y="4070818"/>
            <a:ext cx="301625" cy="636587"/>
          </a:xfrm>
          <a:custGeom>
            <a:avLst/>
            <a:gdLst>
              <a:gd name="T0" fmla="*/ 2147483647 w 243"/>
              <a:gd name="T1" fmla="*/ 2147483647 h 457"/>
              <a:gd name="T2" fmla="*/ 2147483647 w 243"/>
              <a:gd name="T3" fmla="*/ 2147483647 h 457"/>
              <a:gd name="T4" fmla="*/ 2147483647 w 243"/>
              <a:gd name="T5" fmla="*/ 0 h 457"/>
              <a:gd name="T6" fmla="*/ 2147483647 w 243"/>
              <a:gd name="T7" fmla="*/ 0 h 457"/>
              <a:gd name="T8" fmla="*/ 2147483647 w 243"/>
              <a:gd name="T9" fmla="*/ 2147483647 h 457"/>
              <a:gd name="T10" fmla="*/ 0 w 243"/>
              <a:gd name="T11" fmla="*/ 2147483647 h 457"/>
              <a:gd name="T12" fmla="*/ 2147483647 w 243"/>
              <a:gd name="T13" fmla="*/ 2147483647 h 457"/>
              <a:gd name="T14" fmla="*/ 2147483647 w 243"/>
              <a:gd name="T15" fmla="*/ 2147483647 h 457"/>
              <a:gd name="T16" fmla="*/ 0 60000 65536"/>
              <a:gd name="T17" fmla="*/ 0 60000 65536"/>
              <a:gd name="T18" fmla="*/ 0 60000 65536"/>
              <a:gd name="T19" fmla="*/ 0 60000 65536"/>
              <a:gd name="T20" fmla="*/ 0 60000 65536"/>
              <a:gd name="T21" fmla="*/ 0 60000 65536"/>
              <a:gd name="T22" fmla="*/ 0 60000 65536"/>
              <a:gd name="T23" fmla="*/ 0 60000 65536"/>
              <a:gd name="T24" fmla="*/ 0 w 243"/>
              <a:gd name="T25" fmla="*/ 0 h 457"/>
              <a:gd name="T26" fmla="*/ 243 w 243"/>
              <a:gd name="T27" fmla="*/ 457 h 4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3" h="457">
                <a:moveTo>
                  <a:pt x="242" y="333"/>
                </a:moveTo>
                <a:lnTo>
                  <a:pt x="177" y="333"/>
                </a:lnTo>
                <a:lnTo>
                  <a:pt x="177" y="0"/>
                </a:lnTo>
                <a:lnTo>
                  <a:pt x="64" y="0"/>
                </a:lnTo>
                <a:lnTo>
                  <a:pt x="64" y="333"/>
                </a:lnTo>
                <a:lnTo>
                  <a:pt x="0" y="333"/>
                </a:lnTo>
                <a:lnTo>
                  <a:pt x="121" y="456"/>
                </a:lnTo>
                <a:lnTo>
                  <a:pt x="242" y="333"/>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latin typeface="+mj-lt"/>
              <a:ea typeface="宋体" panose="02010600030101010101" pitchFamily="2" charset="-122"/>
            </a:endParaRPr>
          </a:p>
        </p:txBody>
      </p:sp>
      <p:sp>
        <p:nvSpPr>
          <p:cNvPr id="47" name="Freeform 23"/>
          <p:cNvSpPr>
            <a:spLocks/>
          </p:cNvSpPr>
          <p:nvPr/>
        </p:nvSpPr>
        <p:spPr bwMode="auto">
          <a:xfrm>
            <a:off x="3248025" y="4070818"/>
            <a:ext cx="298450" cy="635000"/>
          </a:xfrm>
          <a:custGeom>
            <a:avLst/>
            <a:gdLst>
              <a:gd name="T0" fmla="*/ 2147483647 w 241"/>
              <a:gd name="T1" fmla="*/ 2147483647 h 457"/>
              <a:gd name="T2" fmla="*/ 2147483647 w 241"/>
              <a:gd name="T3" fmla="*/ 2147483647 h 457"/>
              <a:gd name="T4" fmla="*/ 2147483647 w 241"/>
              <a:gd name="T5" fmla="*/ 0 h 457"/>
              <a:gd name="T6" fmla="*/ 2147483647 w 241"/>
              <a:gd name="T7" fmla="*/ 0 h 457"/>
              <a:gd name="T8" fmla="*/ 2147483647 w 241"/>
              <a:gd name="T9" fmla="*/ 2147483647 h 457"/>
              <a:gd name="T10" fmla="*/ 0 w 241"/>
              <a:gd name="T11" fmla="*/ 2147483647 h 457"/>
              <a:gd name="T12" fmla="*/ 2147483647 w 241"/>
              <a:gd name="T13" fmla="*/ 2147483647 h 457"/>
              <a:gd name="T14" fmla="*/ 2147483647 w 241"/>
              <a:gd name="T15" fmla="*/ 2147483647 h 457"/>
              <a:gd name="T16" fmla="*/ 0 60000 65536"/>
              <a:gd name="T17" fmla="*/ 0 60000 65536"/>
              <a:gd name="T18" fmla="*/ 0 60000 65536"/>
              <a:gd name="T19" fmla="*/ 0 60000 65536"/>
              <a:gd name="T20" fmla="*/ 0 60000 65536"/>
              <a:gd name="T21" fmla="*/ 0 60000 65536"/>
              <a:gd name="T22" fmla="*/ 0 60000 65536"/>
              <a:gd name="T23" fmla="*/ 0 60000 65536"/>
              <a:gd name="T24" fmla="*/ 0 w 241"/>
              <a:gd name="T25" fmla="*/ 0 h 457"/>
              <a:gd name="T26" fmla="*/ 241 w 241"/>
              <a:gd name="T27" fmla="*/ 457 h 4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1" h="457">
                <a:moveTo>
                  <a:pt x="240" y="333"/>
                </a:moveTo>
                <a:lnTo>
                  <a:pt x="175" y="333"/>
                </a:lnTo>
                <a:lnTo>
                  <a:pt x="175" y="0"/>
                </a:lnTo>
                <a:lnTo>
                  <a:pt x="64" y="0"/>
                </a:lnTo>
                <a:lnTo>
                  <a:pt x="64" y="333"/>
                </a:lnTo>
                <a:lnTo>
                  <a:pt x="0" y="333"/>
                </a:lnTo>
                <a:lnTo>
                  <a:pt x="120" y="456"/>
                </a:lnTo>
                <a:lnTo>
                  <a:pt x="240" y="333"/>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latin typeface="+mj-lt"/>
              <a:ea typeface="宋体" panose="02010600030101010101" pitchFamily="2" charset="-122"/>
            </a:endParaRPr>
          </a:p>
        </p:txBody>
      </p:sp>
      <p:sp>
        <p:nvSpPr>
          <p:cNvPr id="71" name="Freeform 24"/>
          <p:cNvSpPr>
            <a:spLocks/>
          </p:cNvSpPr>
          <p:nvPr/>
        </p:nvSpPr>
        <p:spPr bwMode="auto">
          <a:xfrm>
            <a:off x="4598988" y="4070818"/>
            <a:ext cx="298450" cy="636587"/>
          </a:xfrm>
          <a:custGeom>
            <a:avLst/>
            <a:gdLst>
              <a:gd name="T0" fmla="*/ 2147483647 w 242"/>
              <a:gd name="T1" fmla="*/ 2147483647 h 457"/>
              <a:gd name="T2" fmla="*/ 2147483647 w 242"/>
              <a:gd name="T3" fmla="*/ 2147483647 h 457"/>
              <a:gd name="T4" fmla="*/ 2147483647 w 242"/>
              <a:gd name="T5" fmla="*/ 0 h 457"/>
              <a:gd name="T6" fmla="*/ 2147483647 w 242"/>
              <a:gd name="T7" fmla="*/ 0 h 457"/>
              <a:gd name="T8" fmla="*/ 2147483647 w 242"/>
              <a:gd name="T9" fmla="*/ 2147483647 h 457"/>
              <a:gd name="T10" fmla="*/ 0 w 242"/>
              <a:gd name="T11" fmla="*/ 2147483647 h 457"/>
              <a:gd name="T12" fmla="*/ 2147483647 w 242"/>
              <a:gd name="T13" fmla="*/ 2147483647 h 457"/>
              <a:gd name="T14" fmla="*/ 2147483647 w 242"/>
              <a:gd name="T15" fmla="*/ 2147483647 h 457"/>
              <a:gd name="T16" fmla="*/ 0 60000 65536"/>
              <a:gd name="T17" fmla="*/ 0 60000 65536"/>
              <a:gd name="T18" fmla="*/ 0 60000 65536"/>
              <a:gd name="T19" fmla="*/ 0 60000 65536"/>
              <a:gd name="T20" fmla="*/ 0 60000 65536"/>
              <a:gd name="T21" fmla="*/ 0 60000 65536"/>
              <a:gd name="T22" fmla="*/ 0 60000 65536"/>
              <a:gd name="T23" fmla="*/ 0 60000 65536"/>
              <a:gd name="T24" fmla="*/ 0 w 242"/>
              <a:gd name="T25" fmla="*/ 0 h 457"/>
              <a:gd name="T26" fmla="*/ 242 w 242"/>
              <a:gd name="T27" fmla="*/ 457 h 4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2" h="457">
                <a:moveTo>
                  <a:pt x="241" y="333"/>
                </a:moveTo>
                <a:lnTo>
                  <a:pt x="176" y="333"/>
                </a:lnTo>
                <a:lnTo>
                  <a:pt x="176" y="0"/>
                </a:lnTo>
                <a:lnTo>
                  <a:pt x="64" y="0"/>
                </a:lnTo>
                <a:lnTo>
                  <a:pt x="64" y="333"/>
                </a:lnTo>
                <a:lnTo>
                  <a:pt x="0" y="333"/>
                </a:lnTo>
                <a:lnTo>
                  <a:pt x="120" y="456"/>
                </a:lnTo>
                <a:lnTo>
                  <a:pt x="241" y="333"/>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latin typeface="+mj-lt"/>
              <a:ea typeface="宋体" panose="02010600030101010101" pitchFamily="2" charset="-122"/>
            </a:endParaRPr>
          </a:p>
        </p:txBody>
      </p:sp>
      <p:sp>
        <p:nvSpPr>
          <p:cNvPr id="72" name="Freeform 25"/>
          <p:cNvSpPr>
            <a:spLocks/>
          </p:cNvSpPr>
          <p:nvPr/>
        </p:nvSpPr>
        <p:spPr bwMode="auto">
          <a:xfrm>
            <a:off x="5864225" y="4070818"/>
            <a:ext cx="298450" cy="636587"/>
          </a:xfrm>
          <a:custGeom>
            <a:avLst/>
            <a:gdLst>
              <a:gd name="T0" fmla="*/ 2147483647 w 242"/>
              <a:gd name="T1" fmla="*/ 2147483647 h 457"/>
              <a:gd name="T2" fmla="*/ 2147483647 w 242"/>
              <a:gd name="T3" fmla="*/ 2147483647 h 457"/>
              <a:gd name="T4" fmla="*/ 2147483647 w 242"/>
              <a:gd name="T5" fmla="*/ 0 h 457"/>
              <a:gd name="T6" fmla="*/ 2147483647 w 242"/>
              <a:gd name="T7" fmla="*/ 0 h 457"/>
              <a:gd name="T8" fmla="*/ 2147483647 w 242"/>
              <a:gd name="T9" fmla="*/ 2147483647 h 457"/>
              <a:gd name="T10" fmla="*/ 0 w 242"/>
              <a:gd name="T11" fmla="*/ 2147483647 h 457"/>
              <a:gd name="T12" fmla="*/ 2147483647 w 242"/>
              <a:gd name="T13" fmla="*/ 2147483647 h 457"/>
              <a:gd name="T14" fmla="*/ 2147483647 w 242"/>
              <a:gd name="T15" fmla="*/ 2147483647 h 457"/>
              <a:gd name="T16" fmla="*/ 0 60000 65536"/>
              <a:gd name="T17" fmla="*/ 0 60000 65536"/>
              <a:gd name="T18" fmla="*/ 0 60000 65536"/>
              <a:gd name="T19" fmla="*/ 0 60000 65536"/>
              <a:gd name="T20" fmla="*/ 0 60000 65536"/>
              <a:gd name="T21" fmla="*/ 0 60000 65536"/>
              <a:gd name="T22" fmla="*/ 0 60000 65536"/>
              <a:gd name="T23" fmla="*/ 0 60000 65536"/>
              <a:gd name="T24" fmla="*/ 0 w 242"/>
              <a:gd name="T25" fmla="*/ 0 h 457"/>
              <a:gd name="T26" fmla="*/ 242 w 242"/>
              <a:gd name="T27" fmla="*/ 457 h 4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2" h="457">
                <a:moveTo>
                  <a:pt x="241" y="333"/>
                </a:moveTo>
                <a:lnTo>
                  <a:pt x="176" y="333"/>
                </a:lnTo>
                <a:lnTo>
                  <a:pt x="176" y="0"/>
                </a:lnTo>
                <a:lnTo>
                  <a:pt x="64" y="0"/>
                </a:lnTo>
                <a:lnTo>
                  <a:pt x="64" y="333"/>
                </a:lnTo>
                <a:lnTo>
                  <a:pt x="0" y="333"/>
                </a:lnTo>
                <a:lnTo>
                  <a:pt x="120" y="456"/>
                </a:lnTo>
                <a:lnTo>
                  <a:pt x="241" y="333"/>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latin typeface="+mj-lt"/>
              <a:ea typeface="宋体" panose="02010600030101010101" pitchFamily="2" charset="-122"/>
            </a:endParaRPr>
          </a:p>
        </p:txBody>
      </p:sp>
      <p:sp>
        <p:nvSpPr>
          <p:cNvPr id="73" name="Freeform 26"/>
          <p:cNvSpPr>
            <a:spLocks/>
          </p:cNvSpPr>
          <p:nvPr/>
        </p:nvSpPr>
        <p:spPr bwMode="auto">
          <a:xfrm>
            <a:off x="7219950" y="4070818"/>
            <a:ext cx="300038" cy="635000"/>
          </a:xfrm>
          <a:custGeom>
            <a:avLst/>
            <a:gdLst>
              <a:gd name="T0" fmla="*/ 2147483647 w 241"/>
              <a:gd name="T1" fmla="*/ 2147483647 h 457"/>
              <a:gd name="T2" fmla="*/ 2147483647 w 241"/>
              <a:gd name="T3" fmla="*/ 2147483647 h 457"/>
              <a:gd name="T4" fmla="*/ 2147483647 w 241"/>
              <a:gd name="T5" fmla="*/ 0 h 457"/>
              <a:gd name="T6" fmla="*/ 2147483647 w 241"/>
              <a:gd name="T7" fmla="*/ 0 h 457"/>
              <a:gd name="T8" fmla="*/ 2147483647 w 241"/>
              <a:gd name="T9" fmla="*/ 2147483647 h 457"/>
              <a:gd name="T10" fmla="*/ 0 w 241"/>
              <a:gd name="T11" fmla="*/ 2147483647 h 457"/>
              <a:gd name="T12" fmla="*/ 2147483647 w 241"/>
              <a:gd name="T13" fmla="*/ 2147483647 h 457"/>
              <a:gd name="T14" fmla="*/ 2147483647 w 241"/>
              <a:gd name="T15" fmla="*/ 2147483647 h 457"/>
              <a:gd name="T16" fmla="*/ 0 60000 65536"/>
              <a:gd name="T17" fmla="*/ 0 60000 65536"/>
              <a:gd name="T18" fmla="*/ 0 60000 65536"/>
              <a:gd name="T19" fmla="*/ 0 60000 65536"/>
              <a:gd name="T20" fmla="*/ 0 60000 65536"/>
              <a:gd name="T21" fmla="*/ 0 60000 65536"/>
              <a:gd name="T22" fmla="*/ 0 60000 65536"/>
              <a:gd name="T23" fmla="*/ 0 60000 65536"/>
              <a:gd name="T24" fmla="*/ 0 w 241"/>
              <a:gd name="T25" fmla="*/ 0 h 457"/>
              <a:gd name="T26" fmla="*/ 241 w 241"/>
              <a:gd name="T27" fmla="*/ 457 h 4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1" h="457">
                <a:moveTo>
                  <a:pt x="240" y="333"/>
                </a:moveTo>
                <a:lnTo>
                  <a:pt x="175" y="333"/>
                </a:lnTo>
                <a:lnTo>
                  <a:pt x="175" y="0"/>
                </a:lnTo>
                <a:lnTo>
                  <a:pt x="64" y="0"/>
                </a:lnTo>
                <a:lnTo>
                  <a:pt x="64" y="333"/>
                </a:lnTo>
                <a:lnTo>
                  <a:pt x="0" y="333"/>
                </a:lnTo>
                <a:lnTo>
                  <a:pt x="120" y="456"/>
                </a:lnTo>
                <a:lnTo>
                  <a:pt x="240" y="333"/>
                </a:lnTo>
              </a:path>
            </a:pathLst>
          </a:custGeom>
          <a:solidFill>
            <a:schemeClr va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latin typeface="+mj-lt"/>
              <a:ea typeface="宋体" panose="02010600030101010101" pitchFamily="2" charset="-122"/>
            </a:endParaRPr>
          </a:p>
        </p:txBody>
      </p:sp>
      <p:sp>
        <p:nvSpPr>
          <p:cNvPr id="74" name="Rectangle 4"/>
          <p:cNvSpPr>
            <a:spLocks noChangeArrowheads="1"/>
          </p:cNvSpPr>
          <p:nvPr/>
        </p:nvSpPr>
        <p:spPr bwMode="auto">
          <a:xfrm>
            <a:off x="1725613" y="3475505"/>
            <a:ext cx="82708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spAutoFit/>
          </a:bodyPr>
          <a:lstStyle/>
          <a:p>
            <a:pPr algn="ctr" defTabSz="825500" eaLnBrk="0" hangingPunct="0">
              <a:spcBef>
                <a:spcPct val="20000"/>
              </a:spcBef>
              <a:spcAft>
                <a:spcPct val="20000"/>
              </a:spcAft>
              <a:buSzPct val="90000"/>
            </a:pPr>
            <a:r>
              <a:rPr lang="zh-CN" altLang="en-US" b="1">
                <a:latin typeface="+mj-lt"/>
                <a:ea typeface="宋体" panose="02010600030101010101" pitchFamily="2" charset="-122"/>
                <a:cs typeface="Arial Unicode MS" pitchFamily="34" charset="-122"/>
              </a:rPr>
              <a:t>周 </a:t>
            </a:r>
            <a:r>
              <a:rPr lang="en-US" altLang="zh-CN" b="1">
                <a:latin typeface="+mj-lt"/>
                <a:ea typeface="宋体" panose="02010600030101010101" pitchFamily="2" charset="-122"/>
                <a:cs typeface="Arial Unicode MS" pitchFamily="34" charset="-122"/>
              </a:rPr>
              <a:t/>
            </a:r>
            <a:br>
              <a:rPr lang="en-US" altLang="zh-CN" b="1">
                <a:latin typeface="+mj-lt"/>
                <a:ea typeface="宋体" panose="02010600030101010101" pitchFamily="2" charset="-122"/>
                <a:cs typeface="Arial Unicode MS" pitchFamily="34" charset="-122"/>
              </a:rPr>
            </a:br>
            <a:r>
              <a:rPr lang="zh-CN" altLang="en-US" b="1">
                <a:latin typeface="+mj-lt"/>
                <a:ea typeface="宋体" panose="02010600030101010101" pitchFamily="2" charset="-122"/>
                <a:cs typeface="Arial Unicode MS" pitchFamily="34" charset="-122"/>
              </a:rPr>
              <a:t>22</a:t>
            </a:r>
          </a:p>
        </p:txBody>
      </p:sp>
      <p:sp>
        <p:nvSpPr>
          <p:cNvPr id="75" name="Rectangle 5"/>
          <p:cNvSpPr>
            <a:spLocks noChangeArrowheads="1"/>
          </p:cNvSpPr>
          <p:nvPr/>
        </p:nvSpPr>
        <p:spPr bwMode="auto">
          <a:xfrm>
            <a:off x="2828925" y="3475505"/>
            <a:ext cx="1174750"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spAutoFit/>
          </a:bodyPr>
          <a:lstStyle/>
          <a:p>
            <a:pPr algn="ctr" defTabSz="825500" eaLnBrk="0" hangingPunct="0">
              <a:spcBef>
                <a:spcPct val="20000"/>
              </a:spcBef>
              <a:spcAft>
                <a:spcPct val="20000"/>
              </a:spcAft>
              <a:buSzPct val="90000"/>
            </a:pPr>
            <a:r>
              <a:rPr lang="zh-CN" altLang="en-US" b="1">
                <a:latin typeface="+mj-lt"/>
                <a:ea typeface="宋体" panose="02010600030101010101" pitchFamily="2" charset="-122"/>
                <a:cs typeface="Arial Unicode MS" pitchFamily="34" charset="-122"/>
              </a:rPr>
              <a:t>周 </a:t>
            </a:r>
            <a:r>
              <a:rPr lang="en-US" altLang="zh-CN" b="1">
                <a:latin typeface="+mj-lt"/>
                <a:ea typeface="宋体" panose="02010600030101010101" pitchFamily="2" charset="-122"/>
                <a:cs typeface="Arial Unicode MS" pitchFamily="34" charset="-122"/>
              </a:rPr>
              <a:t/>
            </a:r>
            <a:br>
              <a:rPr lang="en-US" altLang="zh-CN" b="1">
                <a:latin typeface="+mj-lt"/>
                <a:ea typeface="宋体" panose="02010600030101010101" pitchFamily="2" charset="-122"/>
                <a:cs typeface="Arial Unicode MS" pitchFamily="34" charset="-122"/>
              </a:rPr>
            </a:br>
            <a:r>
              <a:rPr lang="en-US" altLang="zh-CN" b="1">
                <a:latin typeface="+mj-lt"/>
                <a:ea typeface="宋体" panose="02010600030101010101" pitchFamily="2" charset="-122"/>
                <a:cs typeface="Arial Unicode MS" pitchFamily="34" charset="-122"/>
              </a:rPr>
              <a:t>23-24</a:t>
            </a:r>
          </a:p>
        </p:txBody>
      </p:sp>
      <p:sp>
        <p:nvSpPr>
          <p:cNvPr id="76" name="Rectangle 6"/>
          <p:cNvSpPr>
            <a:spLocks noChangeArrowheads="1"/>
          </p:cNvSpPr>
          <p:nvPr/>
        </p:nvSpPr>
        <p:spPr bwMode="auto">
          <a:xfrm>
            <a:off x="4173538" y="3475505"/>
            <a:ext cx="115728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spAutoFit/>
          </a:bodyPr>
          <a:lstStyle/>
          <a:p>
            <a:pPr algn="ctr" defTabSz="825500" eaLnBrk="0" hangingPunct="0">
              <a:spcBef>
                <a:spcPct val="20000"/>
              </a:spcBef>
              <a:spcAft>
                <a:spcPct val="20000"/>
              </a:spcAft>
              <a:buSzPct val="90000"/>
            </a:pPr>
            <a:r>
              <a:rPr lang="zh-CN" altLang="en-US" b="1">
                <a:latin typeface="+mj-lt"/>
                <a:ea typeface="宋体" panose="02010600030101010101" pitchFamily="2" charset="-122"/>
                <a:cs typeface="Arial Unicode MS" pitchFamily="34" charset="-122"/>
              </a:rPr>
              <a:t>周 </a:t>
            </a:r>
            <a:r>
              <a:rPr lang="en-US" altLang="zh-CN" b="1">
                <a:latin typeface="+mj-lt"/>
                <a:ea typeface="宋体" panose="02010600030101010101" pitchFamily="2" charset="-122"/>
                <a:cs typeface="Arial Unicode MS" pitchFamily="34" charset="-122"/>
              </a:rPr>
              <a:t/>
            </a:r>
            <a:br>
              <a:rPr lang="en-US" altLang="zh-CN" b="1">
                <a:latin typeface="+mj-lt"/>
                <a:ea typeface="宋体" panose="02010600030101010101" pitchFamily="2" charset="-122"/>
                <a:cs typeface="Arial Unicode MS" pitchFamily="34" charset="-122"/>
              </a:rPr>
            </a:br>
            <a:r>
              <a:rPr lang="en-US" altLang="zh-CN" b="1">
                <a:latin typeface="+mj-lt"/>
                <a:ea typeface="宋体" panose="02010600030101010101" pitchFamily="2" charset="-122"/>
                <a:cs typeface="Arial Unicode MS" pitchFamily="34" charset="-122"/>
              </a:rPr>
              <a:t>24-25</a:t>
            </a:r>
          </a:p>
        </p:txBody>
      </p:sp>
      <p:sp>
        <p:nvSpPr>
          <p:cNvPr id="77" name="Rectangle 7"/>
          <p:cNvSpPr>
            <a:spLocks noChangeArrowheads="1"/>
          </p:cNvSpPr>
          <p:nvPr/>
        </p:nvSpPr>
        <p:spPr bwMode="auto">
          <a:xfrm>
            <a:off x="5564188" y="3475505"/>
            <a:ext cx="91122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spAutoFit/>
          </a:bodyPr>
          <a:lstStyle/>
          <a:p>
            <a:pPr algn="ctr" defTabSz="825500" eaLnBrk="0" hangingPunct="0">
              <a:spcBef>
                <a:spcPct val="20000"/>
              </a:spcBef>
              <a:spcAft>
                <a:spcPct val="20000"/>
              </a:spcAft>
              <a:buSzPct val="90000"/>
            </a:pPr>
            <a:r>
              <a:rPr lang="zh-CN" altLang="en-US" b="1">
                <a:latin typeface="+mj-lt"/>
                <a:ea typeface="宋体" panose="02010600030101010101" pitchFamily="2" charset="-122"/>
                <a:cs typeface="Arial Unicode MS" pitchFamily="34" charset="-122"/>
              </a:rPr>
              <a:t>周</a:t>
            </a:r>
            <a:r>
              <a:rPr lang="en-US" altLang="zh-CN" b="1">
                <a:latin typeface="+mj-lt"/>
                <a:ea typeface="宋体" panose="02010600030101010101" pitchFamily="2" charset="-122"/>
                <a:cs typeface="Arial Unicode MS" pitchFamily="34" charset="-122"/>
              </a:rPr>
              <a:t/>
            </a:r>
            <a:br>
              <a:rPr lang="en-US" altLang="zh-CN" b="1">
                <a:latin typeface="+mj-lt"/>
                <a:ea typeface="宋体" panose="02010600030101010101" pitchFamily="2" charset="-122"/>
                <a:cs typeface="Arial Unicode MS" pitchFamily="34" charset="-122"/>
              </a:rPr>
            </a:br>
            <a:r>
              <a:rPr lang="en-US" altLang="zh-CN" b="1">
                <a:latin typeface="+mj-lt"/>
                <a:ea typeface="宋体" panose="02010600030101010101" pitchFamily="2" charset="-122"/>
                <a:cs typeface="Arial Unicode MS" pitchFamily="34" charset="-122"/>
              </a:rPr>
              <a:t>25-26</a:t>
            </a:r>
          </a:p>
        </p:txBody>
      </p:sp>
      <p:sp>
        <p:nvSpPr>
          <p:cNvPr id="78" name="Rectangle 8"/>
          <p:cNvSpPr>
            <a:spLocks noChangeArrowheads="1"/>
          </p:cNvSpPr>
          <p:nvPr/>
        </p:nvSpPr>
        <p:spPr bwMode="auto">
          <a:xfrm>
            <a:off x="6989763" y="3475505"/>
            <a:ext cx="793750"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spAutoFit/>
          </a:bodyPr>
          <a:lstStyle/>
          <a:p>
            <a:pPr algn="ctr" defTabSz="825500" eaLnBrk="0" hangingPunct="0">
              <a:spcBef>
                <a:spcPct val="20000"/>
              </a:spcBef>
              <a:spcAft>
                <a:spcPct val="20000"/>
              </a:spcAft>
              <a:buSzPct val="90000"/>
            </a:pPr>
            <a:r>
              <a:rPr lang="zh-CN" altLang="en-US" b="1">
                <a:latin typeface="+mj-lt"/>
                <a:ea typeface="宋体" panose="02010600030101010101" pitchFamily="2" charset="-122"/>
                <a:cs typeface="Arial Unicode MS" pitchFamily="34" charset="-122"/>
              </a:rPr>
              <a:t>周</a:t>
            </a:r>
            <a:r>
              <a:rPr lang="en-US" altLang="zh-CN" b="1">
                <a:latin typeface="+mj-lt"/>
                <a:ea typeface="宋体" panose="02010600030101010101" pitchFamily="2" charset="-122"/>
                <a:cs typeface="Arial Unicode MS" pitchFamily="34" charset="-122"/>
              </a:rPr>
              <a:t/>
            </a:r>
            <a:br>
              <a:rPr lang="en-US" altLang="zh-CN" b="1">
                <a:latin typeface="+mj-lt"/>
                <a:ea typeface="宋体" panose="02010600030101010101" pitchFamily="2" charset="-122"/>
                <a:cs typeface="Arial Unicode MS" pitchFamily="34" charset="-122"/>
              </a:rPr>
            </a:br>
            <a:r>
              <a:rPr lang="en-US" altLang="zh-CN" b="1">
                <a:latin typeface="+mj-lt"/>
                <a:ea typeface="宋体" panose="02010600030101010101" pitchFamily="2" charset="-122"/>
                <a:cs typeface="Arial Unicode MS" pitchFamily="34" charset="-122"/>
              </a:rPr>
              <a:t>27</a:t>
            </a:r>
          </a:p>
        </p:txBody>
      </p:sp>
      <p:sp>
        <p:nvSpPr>
          <p:cNvPr id="79" name="Rectangle 9"/>
          <p:cNvSpPr>
            <a:spLocks noChangeArrowheads="1"/>
          </p:cNvSpPr>
          <p:nvPr/>
        </p:nvSpPr>
        <p:spPr bwMode="auto">
          <a:xfrm>
            <a:off x="1587500" y="4747093"/>
            <a:ext cx="111283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spAutoFit/>
          </a:bodyPr>
          <a:lstStyle/>
          <a:p>
            <a:pPr defTabSz="825500" eaLnBrk="0" hangingPunct="0">
              <a:spcBef>
                <a:spcPct val="20000"/>
              </a:spcBef>
              <a:spcAft>
                <a:spcPct val="20000"/>
              </a:spcAft>
              <a:buSzPct val="90000"/>
            </a:pPr>
            <a:r>
              <a:rPr lang="zh-CN" altLang="en-US" sz="1200">
                <a:latin typeface="+mj-lt"/>
                <a:ea typeface="宋体" panose="02010600030101010101" pitchFamily="2" charset="-122"/>
                <a:cs typeface="Arial Unicode MS" pitchFamily="34" charset="-122"/>
              </a:rPr>
              <a:t>修订材料境外证监会聆讯</a:t>
            </a:r>
            <a:r>
              <a:rPr lang="zh-CN" altLang="en-GB" sz="1200">
                <a:latin typeface="+mj-lt"/>
                <a:ea typeface="宋体" panose="02010600030101010101" pitchFamily="2" charset="-122"/>
                <a:cs typeface="Arial Unicode MS" pitchFamily="34" charset="-122"/>
              </a:rPr>
              <a:t> </a:t>
            </a:r>
            <a:endParaRPr lang="zh-CN" altLang="en-US" sz="1200">
              <a:latin typeface="+mj-lt"/>
              <a:ea typeface="宋体" panose="02010600030101010101" pitchFamily="2" charset="-122"/>
              <a:cs typeface="Arial Unicode MS" pitchFamily="34" charset="-122"/>
            </a:endParaRPr>
          </a:p>
        </p:txBody>
      </p:sp>
      <p:sp>
        <p:nvSpPr>
          <p:cNvPr id="80" name="Rectangle 10"/>
          <p:cNvSpPr>
            <a:spLocks noChangeArrowheads="1"/>
          </p:cNvSpPr>
          <p:nvPr/>
        </p:nvSpPr>
        <p:spPr bwMode="auto">
          <a:xfrm>
            <a:off x="2959100" y="4747093"/>
            <a:ext cx="117792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spAutoFit/>
          </a:bodyPr>
          <a:lstStyle/>
          <a:p>
            <a:pPr defTabSz="825500" eaLnBrk="0" hangingPunct="0">
              <a:spcBef>
                <a:spcPct val="20000"/>
              </a:spcBef>
              <a:spcAft>
                <a:spcPct val="20000"/>
              </a:spcAft>
              <a:buSzPct val="90000"/>
            </a:pPr>
            <a:r>
              <a:rPr lang="zh-CN" altLang="en-US" sz="1400">
                <a:latin typeface="+mj-lt"/>
                <a:ea typeface="宋体" panose="02010600030101010101" pitchFamily="2" charset="-122"/>
                <a:cs typeface="Arial Unicode MS" pitchFamily="34" charset="-122"/>
              </a:rPr>
              <a:t>定价路演</a:t>
            </a:r>
          </a:p>
        </p:txBody>
      </p:sp>
      <p:sp>
        <p:nvSpPr>
          <p:cNvPr id="81" name="Rectangle 11"/>
          <p:cNvSpPr>
            <a:spLocks noChangeArrowheads="1"/>
          </p:cNvSpPr>
          <p:nvPr/>
        </p:nvSpPr>
        <p:spPr bwMode="auto">
          <a:xfrm>
            <a:off x="4119563" y="4747093"/>
            <a:ext cx="1333500" cy="119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spAutoFit/>
          </a:bodyPr>
          <a:lstStyle/>
          <a:p>
            <a:pPr defTabSz="825500" eaLnBrk="0" hangingPunct="0">
              <a:spcBef>
                <a:spcPct val="20000"/>
              </a:spcBef>
              <a:spcAft>
                <a:spcPct val="20000"/>
              </a:spcAft>
              <a:buSzPct val="90000"/>
            </a:pPr>
            <a:r>
              <a:rPr lang="zh-CN" altLang="en-US" sz="1200">
                <a:latin typeface="+mj-lt"/>
                <a:ea typeface="宋体" panose="02010600030101010101" pitchFamily="2" charset="-122"/>
                <a:cs typeface="Arial Unicode MS" pitchFamily="34" charset="-122"/>
              </a:rPr>
              <a:t>企业及保荐人同意价格及折扣</a:t>
            </a:r>
            <a:r>
              <a:rPr lang="zh-TW" altLang="en-US" sz="1200">
                <a:latin typeface="+mj-lt"/>
                <a:ea typeface="宋体" panose="02010600030101010101" pitchFamily="2" charset="-122"/>
                <a:cs typeface="Arial Unicode MS" pitchFamily="34" charset="-122"/>
              </a:rPr>
              <a:t>；</a:t>
            </a:r>
            <a:r>
              <a:rPr lang="en-US" altLang="zh-CN" sz="1200">
                <a:latin typeface="+mj-lt"/>
                <a:ea typeface="宋体" panose="02010600030101010101" pitchFamily="2" charset="-122"/>
                <a:cs typeface="Arial Unicode MS" pitchFamily="34" charset="-122"/>
              </a:rPr>
              <a:t> </a:t>
            </a:r>
            <a:r>
              <a:rPr lang="zh-CN" altLang="en-US" sz="1200">
                <a:latin typeface="+mj-lt"/>
                <a:ea typeface="宋体" panose="02010600030101010101" pitchFamily="2" charset="-122"/>
                <a:cs typeface="Arial Unicode MS" pitchFamily="34" charset="-122"/>
              </a:rPr>
              <a:t>董事会(或执行委员会)同意委任条款</a:t>
            </a:r>
            <a:r>
              <a:rPr lang="zh-TW" altLang="en-US" sz="1200">
                <a:latin typeface="+mj-lt"/>
                <a:ea typeface="宋体" panose="02010600030101010101" pitchFamily="2" charset="-122"/>
                <a:cs typeface="Arial Unicode MS" pitchFamily="34" charset="-122"/>
              </a:rPr>
              <a:t>；</a:t>
            </a:r>
            <a:r>
              <a:rPr lang="zh-CN" altLang="en-US" sz="1200">
                <a:latin typeface="+mj-lt"/>
                <a:ea typeface="宋体" panose="02010600030101010101" pitchFamily="2" charset="-122"/>
                <a:cs typeface="Arial Unicode MS" pitchFamily="34" charset="-122"/>
              </a:rPr>
              <a:t>告慰函送至承销商法律顾问</a:t>
            </a:r>
            <a:r>
              <a:rPr lang="zh-CN" altLang="en-GB" sz="1200">
                <a:latin typeface="+mj-lt"/>
                <a:ea typeface="宋体" panose="02010600030101010101" pitchFamily="2" charset="-122"/>
                <a:cs typeface="Arial Unicode MS" pitchFamily="34" charset="-122"/>
              </a:rPr>
              <a:t> </a:t>
            </a:r>
            <a:endParaRPr lang="zh-CN" altLang="en-US" sz="1200">
              <a:latin typeface="+mj-lt"/>
              <a:ea typeface="宋体" panose="02010600030101010101" pitchFamily="2" charset="-122"/>
              <a:cs typeface="Arial Unicode MS" pitchFamily="34" charset="-122"/>
            </a:endParaRPr>
          </a:p>
        </p:txBody>
      </p:sp>
      <p:sp>
        <p:nvSpPr>
          <p:cNvPr id="82" name="Rectangle 12"/>
          <p:cNvSpPr>
            <a:spLocks noChangeArrowheads="1"/>
          </p:cNvSpPr>
          <p:nvPr/>
        </p:nvSpPr>
        <p:spPr bwMode="auto">
          <a:xfrm>
            <a:off x="5468938" y="4747093"/>
            <a:ext cx="1101725"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spAutoFit/>
          </a:bodyPr>
          <a:lstStyle/>
          <a:p>
            <a:pPr defTabSz="825500" eaLnBrk="0" hangingPunct="0">
              <a:spcBef>
                <a:spcPct val="20000"/>
              </a:spcBef>
              <a:spcAft>
                <a:spcPct val="20000"/>
              </a:spcAft>
              <a:buSzPct val="90000"/>
            </a:pPr>
            <a:r>
              <a:rPr lang="zh-CN" altLang="en-US" sz="1200">
                <a:latin typeface="+mj-lt"/>
                <a:ea typeface="宋体" panose="02010600030101010101" pitchFamily="2" charset="-122"/>
                <a:cs typeface="Arial Unicode MS" pitchFamily="34" charset="-122"/>
              </a:rPr>
              <a:t>准备及归档最终招股书</a:t>
            </a:r>
            <a:r>
              <a:rPr lang="zh-TW" altLang="en-US" sz="1200">
                <a:latin typeface="+mj-lt"/>
                <a:ea typeface="宋体" panose="02010600030101010101" pitchFamily="2" charset="-122"/>
                <a:cs typeface="Arial Unicode MS" pitchFamily="34" charset="-122"/>
              </a:rPr>
              <a:t>；</a:t>
            </a:r>
            <a:r>
              <a:rPr lang="zh-CN" altLang="en-US" sz="1200">
                <a:latin typeface="+mj-lt"/>
                <a:ea typeface="宋体" panose="02010600030101010101" pitchFamily="2" charset="-122"/>
                <a:cs typeface="Arial Unicode MS" pitchFamily="34" charset="-122"/>
              </a:rPr>
              <a:t>普遍股销售</a:t>
            </a:r>
          </a:p>
        </p:txBody>
      </p:sp>
      <p:sp>
        <p:nvSpPr>
          <p:cNvPr id="83" name="Rectangle 13"/>
          <p:cNvSpPr>
            <a:spLocks noChangeArrowheads="1"/>
          </p:cNvSpPr>
          <p:nvPr/>
        </p:nvSpPr>
        <p:spPr bwMode="auto">
          <a:xfrm>
            <a:off x="6731000" y="4747093"/>
            <a:ext cx="1454150" cy="119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spAutoFit/>
          </a:bodyPr>
          <a:lstStyle/>
          <a:p>
            <a:pPr marL="115888" indent="-115888" defTabSz="825500" eaLnBrk="0" hangingPunct="0">
              <a:buClr>
                <a:schemeClr val="accent1"/>
              </a:buClr>
              <a:buSzPct val="90000"/>
              <a:buFontTx/>
              <a:buChar char="•"/>
            </a:pPr>
            <a:r>
              <a:rPr lang="zh-CN" altLang="en-US" sz="1200">
                <a:latin typeface="+mj-lt"/>
                <a:ea typeface="宋体" panose="02010600030101010101" pitchFamily="2" charset="-122"/>
                <a:cs typeface="Arial Unicode MS" pitchFamily="34" charset="-122"/>
              </a:rPr>
              <a:t>出版研究报告</a:t>
            </a:r>
            <a:endParaRPr lang="zh-HK" altLang="en-GB" sz="1200">
              <a:latin typeface="+mj-lt"/>
              <a:ea typeface="宋体" panose="02010600030101010101" pitchFamily="2" charset="-122"/>
              <a:cs typeface="Arial Unicode MS" pitchFamily="34" charset="-122"/>
            </a:endParaRPr>
          </a:p>
          <a:p>
            <a:pPr marL="115888" indent="-115888" defTabSz="825500" eaLnBrk="0" hangingPunct="0">
              <a:buClr>
                <a:schemeClr val="accent1"/>
              </a:buClr>
              <a:buSzPct val="90000"/>
              <a:buFontTx/>
              <a:buChar char="•"/>
            </a:pPr>
            <a:r>
              <a:rPr lang="zh-CN" altLang="en-US" sz="1200">
                <a:latin typeface="+mj-lt"/>
                <a:ea typeface="宋体" panose="02010600030101010101" pitchFamily="2" charset="-122"/>
                <a:cs typeface="Arial Unicode MS" pitchFamily="34" charset="-122"/>
              </a:rPr>
              <a:t>探寻需求情况</a:t>
            </a:r>
            <a:endParaRPr lang="zh-HK" altLang="en-GB" sz="1200">
              <a:latin typeface="+mj-lt"/>
              <a:ea typeface="宋体" panose="02010600030101010101" pitchFamily="2" charset="-122"/>
              <a:cs typeface="Arial Unicode MS" pitchFamily="34" charset="-122"/>
            </a:endParaRPr>
          </a:p>
          <a:p>
            <a:pPr marL="115888" indent="-115888" defTabSz="825500" eaLnBrk="0" hangingPunct="0">
              <a:buClr>
                <a:schemeClr val="accent1"/>
              </a:buClr>
              <a:buSzPct val="90000"/>
              <a:buFontTx/>
              <a:buChar char="•"/>
            </a:pPr>
            <a:r>
              <a:rPr lang="zh-CN" altLang="en-US" sz="1200">
                <a:latin typeface="+mj-lt"/>
                <a:ea typeface="宋体" panose="02010600030101010101" pitchFamily="2" charset="-122"/>
                <a:cs typeface="Arial Unicode MS" pitchFamily="34" charset="-122"/>
              </a:rPr>
              <a:t>巡回发表会</a:t>
            </a:r>
            <a:endParaRPr lang="zh-HK" altLang="en-GB" sz="1200">
              <a:latin typeface="+mj-lt"/>
              <a:ea typeface="宋体" panose="02010600030101010101" pitchFamily="2" charset="-122"/>
              <a:cs typeface="Arial Unicode MS" pitchFamily="34" charset="-122"/>
            </a:endParaRPr>
          </a:p>
          <a:p>
            <a:pPr marL="115888" indent="-115888" defTabSz="825500" eaLnBrk="0" hangingPunct="0">
              <a:buClr>
                <a:schemeClr val="accent1"/>
              </a:buClr>
              <a:buSzPct val="90000"/>
              <a:buFontTx/>
              <a:buChar char="•"/>
            </a:pPr>
            <a:r>
              <a:rPr lang="zh-CN" altLang="en-US" sz="1200">
                <a:latin typeface="+mj-lt"/>
                <a:ea typeface="宋体" panose="02010600030101010101" pitchFamily="2" charset="-122"/>
                <a:cs typeface="Arial Unicode MS" pitchFamily="34" charset="-122"/>
              </a:rPr>
              <a:t>上市挂牌</a:t>
            </a:r>
            <a:endParaRPr lang="zh-HK" altLang="en-GB" sz="1200">
              <a:latin typeface="+mj-lt"/>
              <a:ea typeface="宋体" panose="02010600030101010101" pitchFamily="2" charset="-122"/>
              <a:cs typeface="Arial Unicode MS" pitchFamily="34" charset="-122"/>
            </a:endParaRPr>
          </a:p>
          <a:p>
            <a:pPr marL="115888" indent="-115888" defTabSz="825500" eaLnBrk="0" hangingPunct="0">
              <a:buClr>
                <a:schemeClr val="accent1"/>
              </a:buClr>
              <a:buSzPct val="90000"/>
              <a:buFontTx/>
              <a:buChar char="•"/>
            </a:pPr>
            <a:r>
              <a:rPr lang="zh-CN" altLang="en-US" sz="1200">
                <a:latin typeface="+mj-lt"/>
                <a:ea typeface="宋体" panose="02010600030101010101" pitchFamily="2" charset="-122"/>
                <a:cs typeface="Arial Unicode MS" pitchFamily="34" charset="-122"/>
              </a:rPr>
              <a:t>维持与投资者之关系</a:t>
            </a:r>
            <a:r>
              <a:rPr lang="zh-CN" altLang="en-GB" sz="1200">
                <a:latin typeface="+mj-lt"/>
                <a:ea typeface="宋体" panose="02010600030101010101" pitchFamily="2" charset="-122"/>
                <a:cs typeface="Arial Unicode MS" pitchFamily="34" charset="-122"/>
              </a:rPr>
              <a:t> </a:t>
            </a:r>
            <a:endParaRPr lang="zh-CN" altLang="en-US" sz="1200">
              <a:latin typeface="+mj-lt"/>
              <a:ea typeface="宋体" panose="02010600030101010101" pitchFamily="2" charset="-122"/>
              <a:cs typeface="Arial Unicode MS" pitchFamily="34" charset="-122"/>
            </a:endParaRPr>
          </a:p>
        </p:txBody>
      </p:sp>
      <p:sp>
        <p:nvSpPr>
          <p:cNvPr id="84" name="Rectangle 14"/>
          <p:cNvSpPr>
            <a:spLocks noChangeArrowheads="1"/>
          </p:cNvSpPr>
          <p:nvPr/>
        </p:nvSpPr>
        <p:spPr bwMode="auto">
          <a:xfrm>
            <a:off x="955675" y="4127968"/>
            <a:ext cx="6453188" cy="98425"/>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ct val="20000"/>
              </a:spcBef>
              <a:spcAft>
                <a:spcPct val="20000"/>
              </a:spcAft>
              <a:buSzPct val="90000"/>
            </a:pPr>
            <a:endParaRPr lang="zh-TW" altLang="en-US">
              <a:latin typeface="+mj-lt"/>
              <a:ea typeface="宋体" panose="02010600030101010101" pitchFamily="2" charset="-122"/>
              <a:cs typeface="Arial Unicode MS" pitchFamily="34" charset="-122"/>
            </a:endParaRPr>
          </a:p>
        </p:txBody>
      </p:sp>
      <p:sp>
        <p:nvSpPr>
          <p:cNvPr id="85" name="Rectangle 27"/>
          <p:cNvSpPr>
            <a:spLocks noChangeArrowheads="1"/>
          </p:cNvSpPr>
          <p:nvPr/>
        </p:nvSpPr>
        <p:spPr bwMode="auto">
          <a:xfrm>
            <a:off x="742950" y="3475505"/>
            <a:ext cx="48122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wrap="none">
            <a:spAutoFit/>
          </a:bodyPr>
          <a:lstStyle/>
          <a:p>
            <a:pPr eaLnBrk="0" hangingPunct="0">
              <a:spcBef>
                <a:spcPct val="20000"/>
              </a:spcBef>
              <a:spcAft>
                <a:spcPct val="20000"/>
              </a:spcAft>
              <a:buSzPct val="90000"/>
            </a:pPr>
            <a:r>
              <a:rPr lang="zh-CN" altLang="en-US" b="1" dirty="0">
                <a:latin typeface="+mj-lt"/>
                <a:ea typeface="宋体" panose="02010600030101010101" pitchFamily="2" charset="-122"/>
                <a:cs typeface="Arial Unicode MS" pitchFamily="34" charset="-122"/>
              </a:rPr>
              <a:t>周 </a:t>
            </a:r>
            <a:r>
              <a:rPr lang="en-US" altLang="zh-CN" b="1" dirty="0">
                <a:latin typeface="+mj-lt"/>
                <a:ea typeface="宋体" panose="02010600030101010101" pitchFamily="2" charset="-122"/>
                <a:cs typeface="Arial Unicode MS" pitchFamily="34" charset="-122"/>
              </a:rPr>
              <a:t/>
            </a:r>
            <a:br>
              <a:rPr lang="en-US" altLang="zh-CN" b="1" dirty="0">
                <a:latin typeface="+mj-lt"/>
                <a:ea typeface="宋体" panose="02010600030101010101" pitchFamily="2" charset="-122"/>
                <a:cs typeface="Arial Unicode MS" pitchFamily="34" charset="-122"/>
              </a:rPr>
            </a:br>
            <a:r>
              <a:rPr lang="zh-CN" altLang="en-US" b="1" dirty="0">
                <a:latin typeface="+mj-lt"/>
                <a:ea typeface="宋体" panose="02010600030101010101" pitchFamily="2" charset="-122"/>
                <a:cs typeface="Arial Unicode MS" pitchFamily="34" charset="-122"/>
              </a:rPr>
              <a:t>21</a:t>
            </a:r>
          </a:p>
        </p:txBody>
      </p:sp>
      <p:sp>
        <p:nvSpPr>
          <p:cNvPr id="86" name="Rectangle 28"/>
          <p:cNvSpPr>
            <a:spLocks noChangeArrowheads="1"/>
          </p:cNvSpPr>
          <p:nvPr/>
        </p:nvSpPr>
        <p:spPr bwMode="auto">
          <a:xfrm>
            <a:off x="344488" y="4747093"/>
            <a:ext cx="1222375" cy="1089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a:spAutoFit/>
          </a:bodyPr>
          <a:lstStyle/>
          <a:p>
            <a:pPr eaLnBrk="0" hangingPunct="0">
              <a:spcBef>
                <a:spcPct val="20000"/>
              </a:spcBef>
              <a:spcAft>
                <a:spcPct val="20000"/>
              </a:spcAft>
              <a:buSzPct val="90000"/>
            </a:pPr>
            <a:r>
              <a:rPr lang="zh-CN" altLang="en-US" sz="1200">
                <a:latin typeface="+mj-lt"/>
                <a:ea typeface="宋体" panose="02010600030101010101" pitchFamily="2" charset="-122"/>
                <a:cs typeface="Arial Unicode MS" pitchFamily="34" charset="-122"/>
              </a:rPr>
              <a:t>收到证劵交易委员会意见及提问</a:t>
            </a:r>
            <a:r>
              <a:rPr lang="zh-CN" altLang="en-GB" sz="1200">
                <a:latin typeface="+mj-lt"/>
                <a:ea typeface="宋体" panose="02010600030101010101" pitchFamily="2" charset="-122"/>
                <a:cs typeface="Arial Unicode MS" pitchFamily="34" charset="-122"/>
              </a:rPr>
              <a:t> </a:t>
            </a:r>
            <a:r>
              <a:rPr lang="zh-CN" altLang="en-US" sz="1200">
                <a:latin typeface="+mj-lt"/>
                <a:ea typeface="宋体" panose="02010600030101010101" pitchFamily="2" charset="-122"/>
                <a:cs typeface="Arial Unicode MS" pitchFamily="34" charset="-122"/>
              </a:rPr>
              <a:t>(一般首次文书</a:t>
            </a:r>
            <a:r>
              <a:rPr lang="en-US" altLang="zh-CN" sz="1200">
                <a:latin typeface="+mj-lt"/>
                <a:ea typeface="宋体" panose="02010600030101010101" pitchFamily="2" charset="-122"/>
                <a:cs typeface="Arial Unicode MS" pitchFamily="34" charset="-122"/>
              </a:rPr>
              <a:t> 30 </a:t>
            </a:r>
            <a:r>
              <a:rPr lang="zh-CN" altLang="en-US" sz="1200">
                <a:latin typeface="+mj-lt"/>
                <a:ea typeface="宋体" panose="02010600030101010101" pitchFamily="2" charset="-122"/>
                <a:cs typeface="Arial Unicode MS" pitchFamily="34" charset="-122"/>
              </a:rPr>
              <a:t>天内)</a:t>
            </a:r>
          </a:p>
          <a:p>
            <a:pPr eaLnBrk="0" hangingPunct="0">
              <a:spcBef>
                <a:spcPct val="20000"/>
              </a:spcBef>
              <a:spcAft>
                <a:spcPct val="20000"/>
              </a:spcAft>
              <a:buSzPct val="90000"/>
            </a:pPr>
            <a:endParaRPr lang="en-US" altLang="zh-CN" sz="1200">
              <a:latin typeface="+mj-lt"/>
              <a:ea typeface="宋体" panose="02010600030101010101" pitchFamily="2" charset="-122"/>
              <a:cs typeface="Arial Unicode MS" pitchFamily="34" charset="-122"/>
            </a:endParaRPr>
          </a:p>
        </p:txBody>
      </p:sp>
      <p:sp>
        <p:nvSpPr>
          <p:cNvPr id="87" name="Freeform 29"/>
          <p:cNvSpPr>
            <a:spLocks/>
          </p:cNvSpPr>
          <p:nvPr/>
        </p:nvSpPr>
        <p:spPr bwMode="auto">
          <a:xfrm rot="-5400000">
            <a:off x="2912269" y="183824"/>
            <a:ext cx="1200150" cy="5535612"/>
          </a:xfrm>
          <a:custGeom>
            <a:avLst/>
            <a:gdLst>
              <a:gd name="T0" fmla="*/ 2147483647 w 234"/>
              <a:gd name="T1" fmla="*/ 2147483647 h 486"/>
              <a:gd name="T2" fmla="*/ 2147483647 w 234"/>
              <a:gd name="T3" fmla="*/ 2147483647 h 486"/>
              <a:gd name="T4" fmla="*/ 2147483647 w 234"/>
              <a:gd name="T5" fmla="*/ 0 h 486"/>
              <a:gd name="T6" fmla="*/ 2147483647 w 234"/>
              <a:gd name="T7" fmla="*/ 0 h 486"/>
              <a:gd name="T8" fmla="*/ 2147483647 w 234"/>
              <a:gd name="T9" fmla="*/ 2147483647 h 486"/>
              <a:gd name="T10" fmla="*/ 0 w 234"/>
              <a:gd name="T11" fmla="*/ 2147483647 h 486"/>
              <a:gd name="T12" fmla="*/ 2147483647 w 234"/>
              <a:gd name="T13" fmla="*/ 2147483647 h 486"/>
              <a:gd name="T14" fmla="*/ 2147483647 w 234"/>
              <a:gd name="T15" fmla="*/ 2147483647 h 486"/>
              <a:gd name="T16" fmla="*/ 0 60000 65536"/>
              <a:gd name="T17" fmla="*/ 0 60000 65536"/>
              <a:gd name="T18" fmla="*/ 0 60000 65536"/>
              <a:gd name="T19" fmla="*/ 0 60000 65536"/>
              <a:gd name="T20" fmla="*/ 0 60000 65536"/>
              <a:gd name="T21" fmla="*/ 0 60000 65536"/>
              <a:gd name="T22" fmla="*/ 0 60000 65536"/>
              <a:gd name="T23" fmla="*/ 0 60000 65536"/>
              <a:gd name="T24" fmla="*/ 0 w 234"/>
              <a:gd name="T25" fmla="*/ 0 h 486"/>
              <a:gd name="T26" fmla="*/ 234 w 234"/>
              <a:gd name="T27" fmla="*/ 486 h 48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4" h="486">
                <a:moveTo>
                  <a:pt x="233" y="354"/>
                </a:moveTo>
                <a:lnTo>
                  <a:pt x="170" y="354"/>
                </a:lnTo>
                <a:lnTo>
                  <a:pt x="170" y="0"/>
                </a:lnTo>
                <a:lnTo>
                  <a:pt x="62" y="0"/>
                </a:lnTo>
                <a:lnTo>
                  <a:pt x="62" y="354"/>
                </a:lnTo>
                <a:lnTo>
                  <a:pt x="0" y="354"/>
                </a:lnTo>
                <a:lnTo>
                  <a:pt x="116" y="485"/>
                </a:lnTo>
                <a:lnTo>
                  <a:pt x="233" y="354"/>
                </a:lnTo>
              </a:path>
            </a:pathLst>
          </a:custGeom>
          <a:solidFill>
            <a:schemeClr val="accent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latin typeface="+mj-lt"/>
              <a:ea typeface="宋体" panose="02010600030101010101" pitchFamily="2" charset="-122"/>
            </a:endParaRPr>
          </a:p>
        </p:txBody>
      </p:sp>
      <p:sp>
        <p:nvSpPr>
          <p:cNvPr id="88" name="Rectangle 30"/>
          <p:cNvSpPr>
            <a:spLocks noChangeArrowheads="1"/>
          </p:cNvSpPr>
          <p:nvPr/>
        </p:nvSpPr>
        <p:spPr bwMode="auto">
          <a:xfrm>
            <a:off x="2024063" y="2754780"/>
            <a:ext cx="16811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spAutoFit/>
          </a:bodyPr>
          <a:lstStyle/>
          <a:p>
            <a:pPr algn="ctr" defTabSz="825500" eaLnBrk="0" hangingPunct="0">
              <a:spcBef>
                <a:spcPct val="20000"/>
              </a:spcBef>
              <a:spcAft>
                <a:spcPct val="20000"/>
              </a:spcAft>
              <a:buSzPct val="90000"/>
            </a:pPr>
            <a:r>
              <a:rPr lang="zh-CN" altLang="en-US" b="1" dirty="0">
                <a:solidFill>
                  <a:schemeClr val="bg1"/>
                </a:solidFill>
                <a:latin typeface="+mj-lt"/>
                <a:ea typeface="宋体" panose="02010600030101010101" pitchFamily="2" charset="-122"/>
                <a:cs typeface="Arial Unicode MS" pitchFamily="34" charset="-122"/>
              </a:rPr>
              <a:t>申请上市</a:t>
            </a:r>
            <a:r>
              <a:rPr lang="zh-CN" altLang="en-GB" dirty="0">
                <a:solidFill>
                  <a:schemeClr val="bg1"/>
                </a:solidFill>
                <a:latin typeface="+mj-lt"/>
                <a:ea typeface="宋体" panose="02010600030101010101" pitchFamily="2" charset="-122"/>
                <a:cs typeface="Arial Unicode MS" pitchFamily="34" charset="-122"/>
              </a:rPr>
              <a:t> </a:t>
            </a:r>
            <a:endParaRPr lang="en-US" altLang="zh-CN" dirty="0">
              <a:solidFill>
                <a:schemeClr val="bg1"/>
              </a:solidFill>
              <a:latin typeface="+mj-lt"/>
              <a:ea typeface="宋体" panose="02010600030101010101" pitchFamily="2" charset="-122"/>
              <a:cs typeface="Arial Unicode MS" pitchFamily="34" charset="-122"/>
            </a:endParaRPr>
          </a:p>
        </p:txBody>
      </p:sp>
      <p:sp>
        <p:nvSpPr>
          <p:cNvPr id="89" name="Freeform 31"/>
          <p:cNvSpPr>
            <a:spLocks/>
          </p:cNvSpPr>
          <p:nvPr/>
        </p:nvSpPr>
        <p:spPr bwMode="auto">
          <a:xfrm rot="-5400000">
            <a:off x="6938963" y="2080093"/>
            <a:ext cx="1385887" cy="1741487"/>
          </a:xfrm>
          <a:custGeom>
            <a:avLst/>
            <a:gdLst>
              <a:gd name="T0" fmla="*/ 2147483647 w 234"/>
              <a:gd name="T1" fmla="*/ 2147483647 h 486"/>
              <a:gd name="T2" fmla="*/ 2147483647 w 234"/>
              <a:gd name="T3" fmla="*/ 2147483647 h 486"/>
              <a:gd name="T4" fmla="*/ 2147483647 w 234"/>
              <a:gd name="T5" fmla="*/ 0 h 486"/>
              <a:gd name="T6" fmla="*/ 2147483647 w 234"/>
              <a:gd name="T7" fmla="*/ 0 h 486"/>
              <a:gd name="T8" fmla="*/ 2147483647 w 234"/>
              <a:gd name="T9" fmla="*/ 2147483647 h 486"/>
              <a:gd name="T10" fmla="*/ 0 w 234"/>
              <a:gd name="T11" fmla="*/ 2147483647 h 486"/>
              <a:gd name="T12" fmla="*/ 2147483647 w 234"/>
              <a:gd name="T13" fmla="*/ 2147483647 h 486"/>
              <a:gd name="T14" fmla="*/ 2147483647 w 234"/>
              <a:gd name="T15" fmla="*/ 2147483647 h 486"/>
              <a:gd name="T16" fmla="*/ 0 60000 65536"/>
              <a:gd name="T17" fmla="*/ 0 60000 65536"/>
              <a:gd name="T18" fmla="*/ 0 60000 65536"/>
              <a:gd name="T19" fmla="*/ 0 60000 65536"/>
              <a:gd name="T20" fmla="*/ 0 60000 65536"/>
              <a:gd name="T21" fmla="*/ 0 60000 65536"/>
              <a:gd name="T22" fmla="*/ 0 60000 65536"/>
              <a:gd name="T23" fmla="*/ 0 60000 65536"/>
              <a:gd name="T24" fmla="*/ 0 w 234"/>
              <a:gd name="T25" fmla="*/ 0 h 486"/>
              <a:gd name="T26" fmla="*/ 234 w 234"/>
              <a:gd name="T27" fmla="*/ 486 h 48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4" h="486">
                <a:moveTo>
                  <a:pt x="233" y="354"/>
                </a:moveTo>
                <a:lnTo>
                  <a:pt x="170" y="354"/>
                </a:lnTo>
                <a:lnTo>
                  <a:pt x="170" y="0"/>
                </a:lnTo>
                <a:lnTo>
                  <a:pt x="62" y="0"/>
                </a:lnTo>
                <a:lnTo>
                  <a:pt x="62" y="354"/>
                </a:lnTo>
                <a:lnTo>
                  <a:pt x="0" y="354"/>
                </a:lnTo>
                <a:lnTo>
                  <a:pt x="116" y="485"/>
                </a:lnTo>
                <a:lnTo>
                  <a:pt x="233" y="354"/>
                </a:lnTo>
              </a:path>
            </a:pathLst>
          </a:custGeom>
          <a:solidFill>
            <a:schemeClr val="accent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latin typeface="+mj-lt"/>
              <a:ea typeface="宋体" panose="02010600030101010101" pitchFamily="2" charset="-122"/>
            </a:endParaRPr>
          </a:p>
        </p:txBody>
      </p:sp>
      <p:sp>
        <p:nvSpPr>
          <p:cNvPr id="90" name="Rectangle 32"/>
          <p:cNvSpPr>
            <a:spLocks noChangeArrowheads="1"/>
          </p:cNvSpPr>
          <p:nvPr/>
        </p:nvSpPr>
        <p:spPr bwMode="auto">
          <a:xfrm>
            <a:off x="6692900" y="2754780"/>
            <a:ext cx="15271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spAutoFit/>
          </a:bodyPr>
          <a:lstStyle/>
          <a:p>
            <a:pPr algn="ctr" defTabSz="825500" eaLnBrk="0" hangingPunct="0">
              <a:spcBef>
                <a:spcPct val="20000"/>
              </a:spcBef>
              <a:spcAft>
                <a:spcPct val="20000"/>
              </a:spcAft>
              <a:buSzPct val="90000"/>
            </a:pPr>
            <a:r>
              <a:rPr lang="zh-CN" altLang="en-US" b="1" dirty="0">
                <a:solidFill>
                  <a:schemeClr val="bg1"/>
                </a:solidFill>
                <a:latin typeface="+mj-lt"/>
                <a:ea typeface="宋体" panose="02010600030101010101" pitchFamily="2" charset="-122"/>
                <a:cs typeface="Arial Unicode MS" pitchFamily="34" charset="-122"/>
              </a:rPr>
              <a:t>招股挂牌</a:t>
            </a:r>
            <a:r>
              <a:rPr lang="zh-CN" altLang="en-GB" b="1" dirty="0">
                <a:solidFill>
                  <a:schemeClr val="bg1"/>
                </a:solidFill>
                <a:latin typeface="+mj-lt"/>
                <a:ea typeface="宋体" panose="02010600030101010101" pitchFamily="2" charset="-122"/>
                <a:cs typeface="Arial Unicode MS" pitchFamily="34" charset="-122"/>
              </a:rPr>
              <a:t> </a:t>
            </a:r>
            <a:endParaRPr lang="en-US" altLang="zh-CN" b="1" dirty="0">
              <a:solidFill>
                <a:schemeClr val="bg1"/>
              </a:solidFill>
              <a:latin typeface="+mj-lt"/>
              <a:ea typeface="宋体" panose="02010600030101010101" pitchFamily="2" charset="-122"/>
              <a:cs typeface="Arial Unicode MS" pitchFamily="34" charset="-122"/>
            </a:endParaRPr>
          </a:p>
        </p:txBody>
      </p:sp>
      <p:sp>
        <p:nvSpPr>
          <p:cNvPr id="91" name="Rectangle 35"/>
          <p:cNvSpPr>
            <a:spLocks noChangeArrowheads="1"/>
          </p:cNvSpPr>
          <p:nvPr/>
        </p:nvSpPr>
        <p:spPr bwMode="auto">
          <a:xfrm>
            <a:off x="741363" y="2021355"/>
            <a:ext cx="7678737" cy="1936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ct val="20000"/>
              </a:spcBef>
              <a:spcAft>
                <a:spcPct val="20000"/>
              </a:spcAft>
              <a:buSzPct val="90000"/>
            </a:pPr>
            <a:endParaRPr lang="zh-TW" altLang="en-US">
              <a:latin typeface="+mj-lt"/>
              <a:ea typeface="宋体" panose="02010600030101010101" pitchFamily="2" charset="-122"/>
              <a:cs typeface="Arial Unicode MS" pitchFamily="34" charset="-122"/>
            </a:endParaRPr>
          </a:p>
        </p:txBody>
      </p:sp>
      <p:sp>
        <p:nvSpPr>
          <p:cNvPr id="92" name="Rectangle 36"/>
          <p:cNvSpPr>
            <a:spLocks noChangeArrowheads="1"/>
          </p:cNvSpPr>
          <p:nvPr/>
        </p:nvSpPr>
        <p:spPr bwMode="auto">
          <a:xfrm>
            <a:off x="741363" y="1645118"/>
            <a:ext cx="7797800"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312" tIns="44450" rIns="87312" bIns="44450">
            <a:spAutoFit/>
          </a:bodyPr>
          <a:lstStyle/>
          <a:p>
            <a:pPr algn="ctr" defTabSz="825500" eaLnBrk="0" hangingPunct="0">
              <a:spcBef>
                <a:spcPct val="20000"/>
              </a:spcBef>
              <a:spcAft>
                <a:spcPct val="20000"/>
              </a:spcAft>
              <a:buSzPct val="90000"/>
            </a:pPr>
            <a:r>
              <a:rPr lang="zh-CN" altLang="en-US" dirty="0">
                <a:latin typeface="+mj-lt"/>
                <a:ea typeface="宋体" panose="02010600030101010101" pitchFamily="2" charset="-122"/>
                <a:cs typeface="Arial Unicode MS" pitchFamily="34" charset="-122"/>
              </a:rPr>
              <a:t>整个上市过程筹备约需时</a:t>
            </a:r>
            <a:r>
              <a:rPr lang="zh-CN" altLang="en-US" dirty="0">
                <a:latin typeface="+mj-lt"/>
                <a:ea typeface="+mn-ea"/>
                <a:cs typeface="Arial Unicode MS" pitchFamily="34" charset="-122"/>
              </a:rPr>
              <a:t>9个月至1</a:t>
            </a:r>
            <a:r>
              <a:rPr lang="zh-CN" altLang="en-US" dirty="0">
                <a:latin typeface="+mj-lt"/>
                <a:ea typeface="宋体" panose="02010600030101010101" pitchFamily="2" charset="-122"/>
                <a:cs typeface="Arial Unicode MS" pitchFamily="34" charset="-122"/>
              </a:rPr>
              <a:t>年</a:t>
            </a:r>
            <a:r>
              <a:rPr lang="zh-CN" altLang="en-GB" dirty="0">
                <a:latin typeface="+mj-lt"/>
                <a:ea typeface="宋体" panose="02010600030101010101" pitchFamily="2" charset="-122"/>
                <a:cs typeface="Arial Unicode MS" pitchFamily="34" charset="-122"/>
              </a:rPr>
              <a:t> </a:t>
            </a:r>
            <a:endParaRPr lang="en-US" altLang="zh-CN" dirty="0">
              <a:latin typeface="+mj-lt"/>
              <a:ea typeface="宋体" panose="02010600030101010101" pitchFamily="2" charset="-122"/>
              <a:cs typeface="Arial Unicode MS" pitchFamily="34" charset="-122"/>
            </a:endParaRPr>
          </a:p>
        </p:txBody>
      </p:sp>
      <p:sp>
        <p:nvSpPr>
          <p:cNvPr id="93" name="Freeform 37"/>
          <p:cNvSpPr>
            <a:spLocks/>
          </p:cNvSpPr>
          <p:nvPr/>
        </p:nvSpPr>
        <p:spPr bwMode="auto">
          <a:xfrm rot="-5400000">
            <a:off x="8074026" y="1792755"/>
            <a:ext cx="279400" cy="650875"/>
          </a:xfrm>
          <a:custGeom>
            <a:avLst/>
            <a:gdLst>
              <a:gd name="T0" fmla="*/ 2147483647 w 234"/>
              <a:gd name="T1" fmla="*/ 2147483647 h 486"/>
              <a:gd name="T2" fmla="*/ 2147483647 w 234"/>
              <a:gd name="T3" fmla="*/ 2147483647 h 486"/>
              <a:gd name="T4" fmla="*/ 2147483647 w 234"/>
              <a:gd name="T5" fmla="*/ 0 h 486"/>
              <a:gd name="T6" fmla="*/ 2147483647 w 234"/>
              <a:gd name="T7" fmla="*/ 0 h 486"/>
              <a:gd name="T8" fmla="*/ 2147483647 w 234"/>
              <a:gd name="T9" fmla="*/ 2147483647 h 486"/>
              <a:gd name="T10" fmla="*/ 0 w 234"/>
              <a:gd name="T11" fmla="*/ 2147483647 h 486"/>
              <a:gd name="T12" fmla="*/ 2147483647 w 234"/>
              <a:gd name="T13" fmla="*/ 2147483647 h 486"/>
              <a:gd name="T14" fmla="*/ 2147483647 w 234"/>
              <a:gd name="T15" fmla="*/ 2147483647 h 486"/>
              <a:gd name="T16" fmla="*/ 0 60000 65536"/>
              <a:gd name="T17" fmla="*/ 0 60000 65536"/>
              <a:gd name="T18" fmla="*/ 0 60000 65536"/>
              <a:gd name="T19" fmla="*/ 0 60000 65536"/>
              <a:gd name="T20" fmla="*/ 0 60000 65536"/>
              <a:gd name="T21" fmla="*/ 0 60000 65536"/>
              <a:gd name="T22" fmla="*/ 0 60000 65536"/>
              <a:gd name="T23" fmla="*/ 0 60000 65536"/>
              <a:gd name="T24" fmla="*/ 0 w 234"/>
              <a:gd name="T25" fmla="*/ 0 h 486"/>
              <a:gd name="T26" fmla="*/ 234 w 234"/>
              <a:gd name="T27" fmla="*/ 486 h 48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4" h="486">
                <a:moveTo>
                  <a:pt x="233" y="354"/>
                </a:moveTo>
                <a:lnTo>
                  <a:pt x="170" y="354"/>
                </a:lnTo>
                <a:lnTo>
                  <a:pt x="170" y="0"/>
                </a:lnTo>
                <a:lnTo>
                  <a:pt x="62" y="0"/>
                </a:lnTo>
                <a:lnTo>
                  <a:pt x="62" y="354"/>
                </a:lnTo>
                <a:lnTo>
                  <a:pt x="0" y="354"/>
                </a:lnTo>
                <a:lnTo>
                  <a:pt x="116" y="485"/>
                </a:lnTo>
                <a:lnTo>
                  <a:pt x="233" y="354"/>
                </a:lnTo>
              </a:path>
            </a:pathLst>
          </a:custGeom>
          <a:solidFill>
            <a:schemeClr val="accent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latin typeface="+mj-lt"/>
              <a:ea typeface="宋体" panose="02010600030101010101" pitchFamily="2" charset="-122"/>
            </a:endParaRPr>
          </a:p>
        </p:txBody>
      </p:sp>
    </p:spTree>
    <p:extLst>
      <p:ext uri="{BB962C8B-B14F-4D97-AF65-F5344CB8AC3E}">
        <p14:creationId xmlns:p14="http://schemas.microsoft.com/office/powerpoint/2010/main" val="41505164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zh-CN" altLang="en-US" i="0" dirty="0"/>
              <a:t>美国纳斯达克和纽交所上市路径解析</a:t>
            </a:r>
          </a:p>
        </p:txBody>
      </p:sp>
      <p:sp>
        <p:nvSpPr>
          <p:cNvPr id="4" name="Subtitle 3"/>
          <p:cNvSpPr>
            <a:spLocks noGrp="1"/>
          </p:cNvSpPr>
          <p:nvPr>
            <p:ph type="subTitle" idx="1"/>
          </p:nvPr>
        </p:nvSpPr>
        <p:spPr/>
        <p:txBody>
          <a:bodyPr/>
          <a:lstStyle/>
          <a:p>
            <a:endParaRPr lang="en-US" dirty="0"/>
          </a:p>
          <a:p>
            <a:endParaRPr lang="en-US" dirty="0"/>
          </a:p>
        </p:txBody>
      </p:sp>
      <p:sp>
        <p:nvSpPr>
          <p:cNvPr id="8" name="TextBox 7"/>
          <p:cNvSpPr txBox="1"/>
          <p:nvPr/>
        </p:nvSpPr>
        <p:spPr>
          <a:xfrm>
            <a:off x="533400" y="2971800"/>
            <a:ext cx="3174504" cy="3200400"/>
          </a:xfrm>
          <a:prstGeom prst="rect">
            <a:avLst/>
          </a:prstGeom>
          <a:noFill/>
        </p:spPr>
        <p:txBody>
          <a:bodyPr wrap="none" lIns="0" tIns="0" rIns="0" bIns="0" rtlCol="0" anchor="b" anchorCtr="0">
            <a:noAutofit/>
          </a:bodyPr>
          <a:lstStyle/>
          <a:p>
            <a:pPr fontAlgn="base">
              <a:lnSpc>
                <a:spcPts val="20000"/>
              </a:lnSpc>
              <a:spcBef>
                <a:spcPct val="0"/>
              </a:spcBef>
              <a:spcAft>
                <a:spcPct val="0"/>
              </a:spcAft>
            </a:pPr>
            <a:r>
              <a:rPr lang="en-US" sz="24000" b="1" i="1" dirty="0">
                <a:solidFill>
                  <a:srgbClr val="FFFFFF"/>
                </a:solidFill>
                <a:latin typeface="+mj-lt"/>
                <a:cs typeface="Arial" pitchFamily="34" charset="0"/>
              </a:rPr>
              <a:t>4</a:t>
            </a:r>
            <a:endParaRPr lang="en-US" sz="24000" b="1" i="1" dirty="0">
              <a:solidFill>
                <a:srgbClr val="FFFFFF"/>
              </a:solidFill>
              <a:latin typeface="+mj-lt"/>
              <a:cs typeface="Arial" pitchFamily="34" charset="0"/>
            </a:endParaRPr>
          </a:p>
        </p:txBody>
      </p:sp>
      <p:sp>
        <p:nvSpPr>
          <p:cNvPr id="7" name="Slide Number Placeholder 6"/>
          <p:cNvSpPr>
            <a:spLocks noGrp="1"/>
          </p:cNvSpPr>
          <p:nvPr>
            <p:ph type="sldNum" sz="quarter" idx="4"/>
          </p:nvPr>
        </p:nvSpPr>
        <p:spPr/>
        <p:txBody>
          <a:bodyPr/>
          <a:lstStyle/>
          <a:p>
            <a:fld id="{9EBD5762-3BDC-484D-9503-7EA6D5A9A8CE}" type="slidenum">
              <a:rPr lang="en-US" smtClean="0">
                <a:latin typeface="+mj-lt"/>
              </a:rPr>
              <a:pPr/>
              <a:t>32</a:t>
            </a:fld>
            <a:endParaRPr lang="en-US">
              <a:latin typeface="+mj-lt"/>
            </a:endParaRPr>
          </a:p>
        </p:txBody>
      </p:sp>
    </p:spTree>
    <p:extLst>
      <p:ext uri="{BB962C8B-B14F-4D97-AF65-F5344CB8AC3E}">
        <p14:creationId xmlns:p14="http://schemas.microsoft.com/office/powerpoint/2010/main" val="542373568"/>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i="0" dirty="0"/>
              <a:t>香港及美国上市规则比较</a:t>
            </a:r>
            <a:endParaRPr lang="en-GB" dirty="0"/>
          </a:p>
        </p:txBody>
      </p:sp>
      <p:graphicFrame>
        <p:nvGraphicFramePr>
          <p:cNvPr id="5" name="Content Placeholder 4"/>
          <p:cNvGraphicFramePr>
            <a:graphicFrameLocks noGrp="1"/>
          </p:cNvGraphicFramePr>
          <p:nvPr>
            <p:ph sz="quarter" idx="15"/>
            <p:extLst>
              <p:ext uri="{D42A27DB-BD31-4B8C-83A1-F6EECF244321}">
                <p14:modId xmlns:p14="http://schemas.microsoft.com/office/powerpoint/2010/main" val="3850017849"/>
              </p:ext>
            </p:extLst>
          </p:nvPr>
        </p:nvGraphicFramePr>
        <p:xfrm>
          <a:off x="539552" y="1484785"/>
          <a:ext cx="7200800" cy="3240359"/>
        </p:xfrm>
        <a:graphic>
          <a:graphicData uri="http://schemas.openxmlformats.org/drawingml/2006/table">
            <a:tbl>
              <a:tblPr firstRow="1" firstCol="1">
                <a:tableStyleId>{5C22544A-7EE6-4342-B048-85BDC9FD1C3A}</a:tableStyleId>
              </a:tblPr>
              <a:tblGrid>
                <a:gridCol w="2160240">
                  <a:extLst>
                    <a:ext uri="{9D8B030D-6E8A-4147-A177-3AD203B41FA5}">
                      <a16:colId xmlns:a16="http://schemas.microsoft.com/office/drawing/2014/main" xmlns="" val="20000"/>
                    </a:ext>
                  </a:extLst>
                </a:gridCol>
                <a:gridCol w="2520280">
                  <a:extLst>
                    <a:ext uri="{9D8B030D-6E8A-4147-A177-3AD203B41FA5}">
                      <a16:colId xmlns:a16="http://schemas.microsoft.com/office/drawing/2014/main" xmlns="" val="20001"/>
                    </a:ext>
                  </a:extLst>
                </a:gridCol>
                <a:gridCol w="2520280">
                  <a:extLst>
                    <a:ext uri="{9D8B030D-6E8A-4147-A177-3AD203B41FA5}">
                      <a16:colId xmlns:a16="http://schemas.microsoft.com/office/drawing/2014/main" xmlns="" val="20002"/>
                    </a:ext>
                  </a:extLst>
                </a:gridCol>
              </a:tblGrid>
              <a:tr h="360039">
                <a:tc>
                  <a:txBody>
                    <a:bodyPr/>
                    <a:lstStyle/>
                    <a:p>
                      <a:endParaRPr lang="en-GB" sz="1200" dirty="0">
                        <a:latin typeface="+mj-lt"/>
                      </a:endParaRPr>
                    </a:p>
                  </a:txBody>
                  <a:tcPr/>
                </a:tc>
                <a:tc>
                  <a:txBody>
                    <a:bodyPr/>
                    <a:lstStyle/>
                    <a:p>
                      <a:pPr algn="ctr"/>
                      <a:r>
                        <a:rPr lang="zh-CN" altLang="en-US" sz="1400" dirty="0">
                          <a:latin typeface="+mj-lt"/>
                        </a:rPr>
                        <a:t>香港</a:t>
                      </a:r>
                      <a:endParaRPr lang="en-GB" sz="1400" dirty="0">
                        <a:latin typeface="+mj-lt"/>
                      </a:endParaRPr>
                    </a:p>
                  </a:txBody>
                  <a:tcPr/>
                </a:tc>
                <a:tc>
                  <a:txBody>
                    <a:bodyPr/>
                    <a:lstStyle/>
                    <a:p>
                      <a:pPr algn="ctr"/>
                      <a:r>
                        <a:rPr lang="zh-CN" altLang="en-US" sz="1400" dirty="0">
                          <a:latin typeface="+mj-lt"/>
                        </a:rPr>
                        <a:t>美国</a:t>
                      </a:r>
                      <a:endParaRPr lang="en-GB" sz="1400" dirty="0">
                        <a:latin typeface="+mj-lt"/>
                      </a:endParaRPr>
                    </a:p>
                  </a:txBody>
                  <a:tcPr/>
                </a:tc>
                <a:extLst>
                  <a:ext uri="{0D108BD9-81ED-4DB2-BD59-A6C34878D82A}">
                    <a16:rowId xmlns:a16="http://schemas.microsoft.com/office/drawing/2014/main" xmlns="" val="10000"/>
                  </a:ext>
                </a:extLst>
              </a:tr>
              <a:tr h="571010">
                <a:tc>
                  <a:txBody>
                    <a:bodyPr/>
                    <a:lstStyle/>
                    <a:p>
                      <a:pPr algn="ctr"/>
                      <a:r>
                        <a:rPr lang="zh-CN" altLang="en-US" sz="1400" dirty="0">
                          <a:latin typeface="+mj-lt"/>
                        </a:rPr>
                        <a:t>主要监管机构</a:t>
                      </a:r>
                      <a:endParaRPr lang="en-GB" sz="1400" b="1" dirty="0">
                        <a:solidFill>
                          <a:srgbClr val="F2F2F2"/>
                        </a:solidFill>
                        <a:latin typeface="+mj-lt"/>
                      </a:endParaRPr>
                    </a:p>
                  </a:txBody>
                  <a:tcPr/>
                </a:tc>
                <a:tc>
                  <a:txBody>
                    <a:bodyPr/>
                    <a:lstStyle/>
                    <a:p>
                      <a:pPr algn="l"/>
                      <a:r>
                        <a:rPr lang="zh-CN" altLang="en-US" sz="1200" u="none" strike="noStrike" kern="1200" baseline="0" dirty="0">
                          <a:latin typeface="+mj-lt"/>
                        </a:rPr>
                        <a:t>香港联交所</a:t>
                      </a:r>
                      <a:endParaRPr lang="en-GB" sz="1200" dirty="0">
                        <a:latin typeface="+mj-lt"/>
                      </a:endParaRPr>
                    </a:p>
                  </a:txBody>
                  <a:tcPr/>
                </a:tc>
                <a:tc>
                  <a:txBody>
                    <a:bodyPr/>
                    <a:lstStyle/>
                    <a:p>
                      <a:pPr algn="l"/>
                      <a:r>
                        <a:rPr lang="zh-CN" altLang="en-US" sz="1200" u="none" strike="noStrike" kern="1200" baseline="0" dirty="0">
                          <a:latin typeface="+mj-lt"/>
                        </a:rPr>
                        <a:t>美国证监会</a:t>
                      </a:r>
                      <a:endParaRPr lang="en-GB" sz="1200" dirty="0">
                        <a:latin typeface="+mj-lt"/>
                      </a:endParaRPr>
                    </a:p>
                  </a:txBody>
                  <a:tcPr/>
                </a:tc>
                <a:extLst>
                  <a:ext uri="{0D108BD9-81ED-4DB2-BD59-A6C34878D82A}">
                    <a16:rowId xmlns:a16="http://schemas.microsoft.com/office/drawing/2014/main" xmlns="" val="10001"/>
                  </a:ext>
                </a:extLst>
              </a:tr>
              <a:tr h="792088">
                <a:tc>
                  <a:txBody>
                    <a:bodyPr/>
                    <a:lstStyle/>
                    <a:p>
                      <a:pPr algn="ctr"/>
                      <a:r>
                        <a:rPr lang="zh-CN" altLang="en-US" sz="1400" u="none" strike="noStrike" kern="1200" baseline="0" dirty="0">
                          <a:latin typeface="+mj-lt"/>
                        </a:rPr>
                        <a:t>总市值</a:t>
                      </a:r>
                      <a:endParaRPr lang="en-GB" sz="1400" b="1" dirty="0">
                        <a:solidFill>
                          <a:srgbClr val="F2F2F2"/>
                        </a:solidFill>
                        <a:latin typeface="+mj-lt"/>
                      </a:endParaRPr>
                    </a:p>
                  </a:txBody>
                  <a:tcPr/>
                </a:tc>
                <a:tc>
                  <a:txBody>
                    <a:bodyPr/>
                    <a:lstStyle/>
                    <a:p>
                      <a:pPr algn="l"/>
                      <a:r>
                        <a:rPr lang="zh-CN" altLang="en-US" sz="1200" u="none" strike="noStrike" kern="1200" baseline="0" dirty="0">
                          <a:latin typeface="+mj-lt"/>
                        </a:rPr>
                        <a:t>主板要求总市值不少于港币</a:t>
                      </a:r>
                      <a:r>
                        <a:rPr lang="en-US" altLang="zh-CN" sz="1200" u="none" strike="noStrike" kern="1200" baseline="0" dirty="0">
                          <a:latin typeface="+mj-lt"/>
                        </a:rPr>
                        <a:t>500</a:t>
                      </a:r>
                      <a:r>
                        <a:rPr lang="zh-CN" altLang="en-US" sz="1200" u="none" strike="noStrike" kern="1200" baseline="0" dirty="0">
                          <a:latin typeface="+mj-lt"/>
                        </a:rPr>
                        <a:t>万元</a:t>
                      </a:r>
                      <a:endParaRPr lang="en-GB" sz="1200" dirty="0">
                        <a:latin typeface="+mj-lt"/>
                      </a:endParaRPr>
                    </a:p>
                  </a:txBody>
                  <a:tcPr/>
                </a:tc>
                <a:tc>
                  <a:txBody>
                    <a:bodyPr/>
                    <a:lstStyle/>
                    <a:p>
                      <a:pPr algn="l"/>
                      <a:r>
                        <a:rPr lang="zh-CN" altLang="en-US" sz="1200" u="none" strike="noStrike" kern="1200" baseline="0" dirty="0">
                          <a:latin typeface="+mj-lt"/>
                        </a:rPr>
                        <a:t>总币不少于</a:t>
                      </a:r>
                      <a:r>
                        <a:rPr lang="en-US" altLang="zh-CN" sz="1200" u="none" strike="noStrike" kern="1200" baseline="0" dirty="0">
                          <a:latin typeface="+mj-lt"/>
                        </a:rPr>
                        <a:t>1</a:t>
                      </a:r>
                      <a:r>
                        <a:rPr lang="zh-CN" altLang="en-US" sz="1200" u="none" strike="noStrike" kern="1200" baseline="0" dirty="0">
                          <a:latin typeface="+mj-lt"/>
                        </a:rPr>
                        <a:t>亿美元</a:t>
                      </a:r>
                      <a:r>
                        <a:rPr lang="en-US" altLang="zh-CN" sz="1200" u="none" strike="noStrike" kern="1200" baseline="0" dirty="0">
                          <a:latin typeface="+mj-lt"/>
                        </a:rPr>
                        <a:t>(</a:t>
                      </a:r>
                      <a:r>
                        <a:rPr lang="zh-CN" altLang="en-US" sz="1200" u="none" strike="noStrike" kern="1200" baseline="0" dirty="0">
                          <a:latin typeface="+mj-lt"/>
                        </a:rPr>
                        <a:t>纽交所</a:t>
                      </a:r>
                      <a:r>
                        <a:rPr lang="en-US" altLang="zh-CN" sz="1200" u="none" strike="noStrike" kern="1200" baseline="0" dirty="0">
                          <a:latin typeface="+mj-lt"/>
                        </a:rPr>
                        <a:t>)</a:t>
                      </a:r>
                      <a:r>
                        <a:rPr lang="zh-CN" altLang="en-US" sz="1200" u="none" strike="noStrike" kern="1200" baseline="0" dirty="0">
                          <a:latin typeface="+mj-lt"/>
                        </a:rPr>
                        <a:t>、</a:t>
                      </a:r>
                      <a:r>
                        <a:rPr lang="en-US" altLang="zh-CN" sz="1200" u="none" strike="noStrike" kern="1200" baseline="0" dirty="0">
                          <a:latin typeface="+mj-lt"/>
                        </a:rPr>
                        <a:t>800</a:t>
                      </a:r>
                      <a:r>
                        <a:rPr lang="zh-CN" altLang="en-US" sz="1200" u="none" strike="noStrike" kern="1200" baseline="0" dirty="0">
                          <a:latin typeface="+mj-lt"/>
                        </a:rPr>
                        <a:t>万美元</a:t>
                      </a:r>
                      <a:r>
                        <a:rPr lang="en-US" altLang="zh-CN" sz="1200" u="none" strike="noStrike" kern="1200" baseline="0" dirty="0">
                          <a:latin typeface="+mj-lt"/>
                        </a:rPr>
                        <a:t>(NASDAQ)</a:t>
                      </a:r>
                      <a:endParaRPr lang="en-GB" sz="1200" dirty="0">
                        <a:latin typeface="+mj-lt"/>
                      </a:endParaRPr>
                    </a:p>
                  </a:txBody>
                  <a:tcPr/>
                </a:tc>
                <a:extLst>
                  <a:ext uri="{0D108BD9-81ED-4DB2-BD59-A6C34878D82A}">
                    <a16:rowId xmlns:a16="http://schemas.microsoft.com/office/drawing/2014/main" xmlns="" val="10002"/>
                  </a:ext>
                </a:extLst>
              </a:tr>
              <a:tr h="504056">
                <a:tc>
                  <a:txBody>
                    <a:bodyPr/>
                    <a:lstStyle/>
                    <a:p>
                      <a:pPr algn="ctr"/>
                      <a:r>
                        <a:rPr lang="zh-CN" altLang="en-US" sz="1400" u="none" strike="noStrike" kern="1200" baseline="0" dirty="0">
                          <a:latin typeface="+mj-lt"/>
                        </a:rPr>
                        <a:t>营运历史</a:t>
                      </a:r>
                      <a:endParaRPr lang="en-GB" sz="1400" b="1" dirty="0">
                        <a:solidFill>
                          <a:srgbClr val="F2F2F2"/>
                        </a:solidFill>
                        <a:latin typeface="+mj-lt"/>
                      </a:endParaRPr>
                    </a:p>
                  </a:txBody>
                  <a:tcPr/>
                </a:tc>
                <a:tc>
                  <a:txBody>
                    <a:bodyPr/>
                    <a:lstStyle/>
                    <a:p>
                      <a:pPr algn="l"/>
                      <a:r>
                        <a:rPr lang="zh-CN" altLang="en-US" sz="1200" dirty="0">
                          <a:latin typeface="+mj-lt"/>
                        </a:rPr>
                        <a:t>三年</a:t>
                      </a:r>
                      <a:endParaRPr lang="en-GB" sz="1200" dirty="0">
                        <a:latin typeface="+mj-lt"/>
                      </a:endParaRPr>
                    </a:p>
                  </a:txBody>
                  <a:tcPr/>
                </a:tc>
                <a:tc>
                  <a:txBody>
                    <a:bodyPr/>
                    <a:lstStyle/>
                    <a:p>
                      <a:pPr algn="l"/>
                      <a:r>
                        <a:rPr lang="zh-CN" altLang="en-US" sz="1200" dirty="0">
                          <a:latin typeface="+mj-lt"/>
                        </a:rPr>
                        <a:t>无要求</a:t>
                      </a:r>
                      <a:endParaRPr lang="en-GB" sz="1200" dirty="0">
                        <a:latin typeface="+mj-lt"/>
                      </a:endParaRPr>
                    </a:p>
                  </a:txBody>
                  <a:tcPr/>
                </a:tc>
                <a:extLst>
                  <a:ext uri="{0D108BD9-81ED-4DB2-BD59-A6C34878D82A}">
                    <a16:rowId xmlns:a16="http://schemas.microsoft.com/office/drawing/2014/main" xmlns="" val="10003"/>
                  </a:ext>
                </a:extLst>
              </a:tr>
              <a:tr h="1013166">
                <a:tc>
                  <a:txBody>
                    <a:bodyPr/>
                    <a:lstStyle/>
                    <a:p>
                      <a:pPr algn="ctr"/>
                      <a:r>
                        <a:rPr lang="zh-CN" altLang="en-US" sz="1400" dirty="0">
                          <a:latin typeface="+mj-lt"/>
                        </a:rPr>
                        <a:t>盈利要求</a:t>
                      </a:r>
                      <a:endParaRPr lang="en-GB" sz="1400" b="1" dirty="0">
                        <a:solidFill>
                          <a:srgbClr val="F2F2F2"/>
                        </a:solidFill>
                        <a:latin typeface="+mj-lt"/>
                      </a:endParaRPr>
                    </a:p>
                  </a:txBody>
                  <a:tcPr/>
                </a:tc>
                <a:tc>
                  <a:txBody>
                    <a:bodyPr/>
                    <a:lstStyle/>
                    <a:p>
                      <a:pPr algn="l"/>
                      <a:r>
                        <a:rPr lang="zh-CN" altLang="en-US" sz="1200" dirty="0">
                          <a:latin typeface="+mj-lt"/>
                        </a:rPr>
                        <a:t>有盈利要求，但在规模高于</a:t>
                      </a:r>
                      <a:r>
                        <a:rPr lang="en-US" altLang="zh-CN" sz="1200" dirty="0">
                          <a:latin typeface="+mj-lt"/>
                        </a:rPr>
                        <a:t>20</a:t>
                      </a:r>
                      <a:r>
                        <a:rPr lang="zh-CN" altLang="en-US" sz="1200" dirty="0">
                          <a:latin typeface="+mj-lt"/>
                        </a:rPr>
                        <a:t>亿港元的情况下，也可采用收入</a:t>
                      </a:r>
                      <a:r>
                        <a:rPr lang="en-US" altLang="zh-CN" sz="1200" dirty="0">
                          <a:latin typeface="+mj-lt"/>
                        </a:rPr>
                        <a:t>/</a:t>
                      </a:r>
                      <a:r>
                        <a:rPr lang="zh-CN" altLang="en-US" sz="1200" dirty="0">
                          <a:latin typeface="+mj-lt"/>
                        </a:rPr>
                        <a:t>现金流测试；在规模高于</a:t>
                      </a:r>
                      <a:r>
                        <a:rPr lang="en-US" altLang="zh-CN" sz="1200" dirty="0">
                          <a:latin typeface="+mj-lt"/>
                        </a:rPr>
                        <a:t>40</a:t>
                      </a:r>
                      <a:r>
                        <a:rPr lang="zh-CN" altLang="en-US" sz="1200" dirty="0">
                          <a:latin typeface="+mj-lt"/>
                        </a:rPr>
                        <a:t>亿港元的情况下，也可采用收入流测试</a:t>
                      </a:r>
                      <a:endParaRPr lang="en-GB" sz="1200" dirty="0">
                        <a:solidFill>
                          <a:schemeClr val="tx1"/>
                        </a:solidFill>
                        <a:latin typeface="+mj-lt"/>
                      </a:endParaRPr>
                    </a:p>
                  </a:txBody>
                  <a:tcPr/>
                </a:tc>
                <a:tc>
                  <a:txBody>
                    <a:bodyPr/>
                    <a:lstStyle/>
                    <a:p>
                      <a:pPr algn="l"/>
                      <a:r>
                        <a:rPr lang="zh-CN" altLang="en-US" sz="1200" dirty="0">
                          <a:latin typeface="+mj-lt"/>
                        </a:rPr>
                        <a:t>门槛整体而言不高，无强制盈利指标（见后续介绍）</a:t>
                      </a:r>
                      <a:endParaRPr lang="en-GB" sz="1200" dirty="0">
                        <a:latin typeface="+mj-lt"/>
                      </a:endParaRPr>
                    </a:p>
                  </a:txBody>
                  <a:tcPr/>
                </a:tc>
                <a:extLst>
                  <a:ext uri="{0D108BD9-81ED-4DB2-BD59-A6C34878D82A}">
                    <a16:rowId xmlns:a16="http://schemas.microsoft.com/office/drawing/2014/main" xmlns="" val="10004"/>
                  </a:ext>
                </a:extLst>
              </a:tr>
            </a:tbl>
          </a:graphicData>
        </a:graphic>
      </p:graphicFrame>
      <p:sp>
        <p:nvSpPr>
          <p:cNvPr id="4" name="Slide Number Placeholder 3"/>
          <p:cNvSpPr>
            <a:spLocks noGrp="1"/>
          </p:cNvSpPr>
          <p:nvPr>
            <p:ph type="sldNum" sz="quarter" idx="4"/>
          </p:nvPr>
        </p:nvSpPr>
        <p:spPr/>
        <p:txBody>
          <a:bodyPr/>
          <a:lstStyle/>
          <a:p>
            <a:fld id="{9EBD5762-3BDC-484D-9503-7EA6D5A9A8CE}" type="slidenum">
              <a:rPr lang="en-US" smtClean="0">
                <a:solidFill>
                  <a:srgbClr val="000000"/>
                </a:solidFill>
                <a:latin typeface="+mj-lt"/>
              </a:rPr>
              <a:pPr/>
              <a:t>33</a:t>
            </a:fld>
            <a:endParaRPr lang="en-US">
              <a:solidFill>
                <a:srgbClr val="000000"/>
              </a:solidFill>
              <a:latin typeface="+mj-lt"/>
            </a:endParaRPr>
          </a:p>
        </p:txBody>
      </p:sp>
    </p:spTree>
    <p:extLst>
      <p:ext uri="{BB962C8B-B14F-4D97-AF65-F5344CB8AC3E}">
        <p14:creationId xmlns:p14="http://schemas.microsoft.com/office/powerpoint/2010/main" val="42082412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i="0" dirty="0"/>
              <a:t>香港及美国上市规则比较</a:t>
            </a:r>
            <a:endParaRPr lang="en-GB" dirty="0"/>
          </a:p>
        </p:txBody>
      </p:sp>
      <p:graphicFrame>
        <p:nvGraphicFramePr>
          <p:cNvPr id="5" name="Content Placeholder 4"/>
          <p:cNvGraphicFramePr>
            <a:graphicFrameLocks noGrp="1"/>
          </p:cNvGraphicFramePr>
          <p:nvPr>
            <p:ph sz="quarter" idx="15"/>
            <p:extLst>
              <p:ext uri="{D42A27DB-BD31-4B8C-83A1-F6EECF244321}">
                <p14:modId xmlns:p14="http://schemas.microsoft.com/office/powerpoint/2010/main" val="561399057"/>
              </p:ext>
            </p:extLst>
          </p:nvPr>
        </p:nvGraphicFramePr>
        <p:xfrm>
          <a:off x="251520" y="1268760"/>
          <a:ext cx="8640960" cy="4268351"/>
        </p:xfrm>
        <a:graphic>
          <a:graphicData uri="http://schemas.openxmlformats.org/drawingml/2006/table">
            <a:tbl>
              <a:tblPr firstRow="1" firstCol="1">
                <a:tableStyleId>{5C22544A-7EE6-4342-B048-85BDC9FD1C3A}</a:tableStyleId>
              </a:tblPr>
              <a:tblGrid>
                <a:gridCol w="1440160">
                  <a:extLst>
                    <a:ext uri="{9D8B030D-6E8A-4147-A177-3AD203B41FA5}">
                      <a16:colId xmlns:a16="http://schemas.microsoft.com/office/drawing/2014/main" xmlns="" val="20000"/>
                    </a:ext>
                  </a:extLst>
                </a:gridCol>
                <a:gridCol w="1440160">
                  <a:extLst>
                    <a:ext uri="{9D8B030D-6E8A-4147-A177-3AD203B41FA5}">
                      <a16:colId xmlns:a16="http://schemas.microsoft.com/office/drawing/2014/main" xmlns="" val="20001"/>
                    </a:ext>
                  </a:extLst>
                </a:gridCol>
                <a:gridCol w="2880320">
                  <a:extLst>
                    <a:ext uri="{9D8B030D-6E8A-4147-A177-3AD203B41FA5}">
                      <a16:colId xmlns:a16="http://schemas.microsoft.com/office/drawing/2014/main" xmlns="" val="20002"/>
                    </a:ext>
                  </a:extLst>
                </a:gridCol>
                <a:gridCol w="2880320">
                  <a:extLst>
                    <a:ext uri="{9D8B030D-6E8A-4147-A177-3AD203B41FA5}">
                      <a16:colId xmlns:a16="http://schemas.microsoft.com/office/drawing/2014/main" xmlns="" val="20003"/>
                    </a:ext>
                  </a:extLst>
                </a:gridCol>
              </a:tblGrid>
              <a:tr h="360040">
                <a:tc>
                  <a:txBody>
                    <a:bodyPr/>
                    <a:lstStyle/>
                    <a:p>
                      <a:endParaRPr lang="en-GB" dirty="0">
                        <a:latin typeface="+mj-lt"/>
                      </a:endParaRPr>
                    </a:p>
                  </a:txBody>
                  <a:tcPr/>
                </a:tc>
                <a:tc>
                  <a:txBody>
                    <a:bodyPr/>
                    <a:lstStyle/>
                    <a:p>
                      <a:endParaRPr lang="en-GB" dirty="0">
                        <a:latin typeface="+mj-lt"/>
                      </a:endParaRPr>
                    </a:p>
                  </a:txBody>
                  <a:tcPr/>
                </a:tc>
                <a:tc>
                  <a:txBody>
                    <a:bodyPr/>
                    <a:lstStyle/>
                    <a:p>
                      <a:pPr algn="ctr"/>
                      <a:r>
                        <a:rPr lang="zh-CN" altLang="en-US" sz="1400" dirty="0">
                          <a:latin typeface="+mj-lt"/>
                        </a:rPr>
                        <a:t>香港</a:t>
                      </a:r>
                      <a:endParaRPr lang="en-US" altLang="zh-CN" sz="1400" dirty="0">
                        <a:latin typeface="+mj-lt"/>
                      </a:endParaRPr>
                    </a:p>
                  </a:txBody>
                  <a:tcPr/>
                </a:tc>
                <a:tc>
                  <a:txBody>
                    <a:bodyPr/>
                    <a:lstStyle/>
                    <a:p>
                      <a:pPr algn="ctr"/>
                      <a:r>
                        <a:rPr lang="zh-CN" altLang="en-US" sz="1400" dirty="0">
                          <a:latin typeface="+mj-lt"/>
                        </a:rPr>
                        <a:t>美国</a:t>
                      </a:r>
                      <a:endParaRPr lang="en-GB" sz="1400" dirty="0">
                        <a:latin typeface="+mj-lt"/>
                      </a:endParaRPr>
                    </a:p>
                  </a:txBody>
                  <a:tcPr/>
                </a:tc>
                <a:extLst>
                  <a:ext uri="{0D108BD9-81ED-4DB2-BD59-A6C34878D82A}">
                    <a16:rowId xmlns:a16="http://schemas.microsoft.com/office/drawing/2014/main" xmlns="" val="10000"/>
                  </a:ext>
                </a:extLst>
              </a:tr>
              <a:tr h="733833">
                <a:tc>
                  <a:txBody>
                    <a:bodyPr/>
                    <a:lstStyle/>
                    <a:p>
                      <a:endParaRPr lang="en-US" altLang="zh-CN" sz="1400" dirty="0">
                        <a:latin typeface="+mj-lt"/>
                      </a:endParaRPr>
                    </a:p>
                    <a:p>
                      <a:r>
                        <a:rPr lang="en-US" altLang="zh-CN" sz="1400" dirty="0">
                          <a:latin typeface="+mj-lt"/>
                        </a:rPr>
                        <a:t>  </a:t>
                      </a:r>
                      <a:r>
                        <a:rPr lang="zh-CN" altLang="en-US" sz="1400" dirty="0">
                          <a:latin typeface="+mj-lt"/>
                        </a:rPr>
                        <a:t>流动要求</a:t>
                      </a:r>
                      <a:endParaRPr lang="en-GB" sz="1400" b="1" dirty="0">
                        <a:latin typeface="+mj-lt"/>
                      </a:endParaRPr>
                    </a:p>
                  </a:txBody>
                  <a:tcPr/>
                </a:tc>
                <a:tc>
                  <a:txBody>
                    <a:bodyPr/>
                    <a:lstStyle/>
                    <a:p>
                      <a:r>
                        <a:rPr lang="zh-CN" altLang="en-US" sz="1200" u="none" strike="noStrike" kern="1200" baseline="0" dirty="0">
                          <a:latin typeface="+mj-lt"/>
                        </a:rPr>
                        <a:t>公众持股量</a:t>
                      </a:r>
                      <a:endParaRPr lang="en-GB" sz="1200" dirty="0">
                        <a:latin typeface="+mj-lt"/>
                      </a:endParaRPr>
                    </a:p>
                  </a:txBody>
                  <a:tcPr/>
                </a:tc>
                <a:tc>
                  <a:txBody>
                    <a:bodyPr/>
                    <a:lstStyle/>
                    <a:p>
                      <a:r>
                        <a:rPr lang="zh-CN" altLang="en-US" sz="1200" u="none" strike="noStrike" kern="1200" baseline="0" dirty="0">
                          <a:latin typeface="+mj-lt"/>
                        </a:rPr>
                        <a:t>♦ 至少占全部股本</a:t>
                      </a:r>
                      <a:r>
                        <a:rPr lang="en-US" altLang="zh-CN" sz="1200" u="none" strike="noStrike" kern="1200" baseline="0" dirty="0">
                          <a:latin typeface="+mj-lt"/>
                        </a:rPr>
                        <a:t>25%</a:t>
                      </a:r>
                      <a:r>
                        <a:rPr lang="zh-CN" altLang="en-US" sz="1200" u="none" strike="noStrike" kern="1200" baseline="0" dirty="0">
                          <a:latin typeface="+mj-lt"/>
                        </a:rPr>
                        <a:t>。在市值大于</a:t>
                      </a:r>
                      <a:r>
                        <a:rPr lang="en-US" altLang="zh-CN" sz="1200" u="none" strike="noStrike" kern="1200" baseline="0" dirty="0">
                          <a:latin typeface="+mj-lt"/>
                        </a:rPr>
                        <a:t>100</a:t>
                      </a:r>
                      <a:r>
                        <a:rPr lang="zh-CN" altLang="en-US" sz="1200" u="none" strike="noStrike" kern="1200" baseline="0" dirty="0">
                          <a:latin typeface="+mj-lt"/>
                        </a:rPr>
                        <a:t>亿的情况下，该比例可以降为</a:t>
                      </a:r>
                      <a:r>
                        <a:rPr lang="en-US" altLang="zh-CN" sz="1200" u="none" strike="noStrike" kern="1200" baseline="0" dirty="0">
                          <a:latin typeface="+mj-lt"/>
                        </a:rPr>
                        <a:t>15%</a:t>
                      </a:r>
                      <a:r>
                        <a:rPr lang="zh-CN" altLang="en-US" sz="1200" u="none" strike="noStrike" kern="1200" baseline="0" dirty="0">
                          <a:latin typeface="+mj-lt"/>
                        </a:rPr>
                        <a:t>。</a:t>
                      </a:r>
                      <a:endParaRPr lang="en-GB" sz="1200" dirty="0">
                        <a:latin typeface="+mj-lt"/>
                      </a:endParaRPr>
                    </a:p>
                  </a:txBody>
                  <a:tcPr/>
                </a:tc>
                <a:tc>
                  <a:txBody>
                    <a:bodyPr/>
                    <a:lstStyle/>
                    <a:p>
                      <a:r>
                        <a:rPr lang="zh-CN" altLang="en-US" sz="1200" u="none" strike="noStrike" kern="1200" baseline="0" dirty="0">
                          <a:latin typeface="+mj-lt"/>
                        </a:rPr>
                        <a:t>♦ 有最低公众持股量的规定，最少为</a:t>
                      </a:r>
                      <a:r>
                        <a:rPr lang="en-US" altLang="zh-CN" sz="1200" u="none" strike="noStrike" kern="1200" baseline="0" dirty="0">
                          <a:latin typeface="+mj-lt"/>
                        </a:rPr>
                        <a:t>100</a:t>
                      </a:r>
                      <a:r>
                        <a:rPr lang="zh-CN" altLang="en-US" sz="1200" u="none" strike="noStrike" kern="1200" baseline="0" dirty="0">
                          <a:latin typeface="+mj-lt"/>
                        </a:rPr>
                        <a:t>万股</a:t>
                      </a:r>
                      <a:endParaRPr lang="en-GB" sz="1200" dirty="0">
                        <a:latin typeface="+mj-lt"/>
                      </a:endParaRPr>
                    </a:p>
                  </a:txBody>
                  <a:tcPr/>
                </a:tc>
                <a:extLst>
                  <a:ext uri="{0D108BD9-81ED-4DB2-BD59-A6C34878D82A}">
                    <a16:rowId xmlns:a16="http://schemas.microsoft.com/office/drawing/2014/main" xmlns="" val="10001"/>
                  </a:ext>
                </a:extLst>
              </a:tr>
              <a:tr h="893877">
                <a:tc rowSpan="3">
                  <a:txBody>
                    <a:bodyPr/>
                    <a:lstStyle/>
                    <a:p>
                      <a:endParaRPr lang="en-US" altLang="zh-CN" sz="1400" dirty="0">
                        <a:latin typeface="+mj-lt"/>
                      </a:endParaRPr>
                    </a:p>
                    <a:p>
                      <a:endParaRPr lang="en-US" altLang="zh-CN" sz="1400" dirty="0">
                        <a:latin typeface="+mj-lt"/>
                      </a:endParaRPr>
                    </a:p>
                    <a:p>
                      <a:endParaRPr lang="en-US" altLang="zh-CN" sz="1400" dirty="0">
                        <a:latin typeface="+mj-lt"/>
                      </a:endParaRPr>
                    </a:p>
                    <a:p>
                      <a:endParaRPr lang="en-US" altLang="zh-CN" sz="1400" dirty="0">
                        <a:latin typeface="+mj-lt"/>
                      </a:endParaRPr>
                    </a:p>
                    <a:p>
                      <a:endParaRPr lang="en-US" altLang="zh-CN" sz="1400" dirty="0">
                        <a:latin typeface="+mj-lt"/>
                      </a:endParaRPr>
                    </a:p>
                    <a:p>
                      <a:endParaRPr lang="en-US" altLang="zh-CN" sz="1400" dirty="0">
                        <a:latin typeface="+mj-lt"/>
                      </a:endParaRPr>
                    </a:p>
                    <a:p>
                      <a:endParaRPr lang="en-US" altLang="zh-CN" sz="1400" dirty="0">
                        <a:latin typeface="+mj-lt"/>
                      </a:endParaRPr>
                    </a:p>
                    <a:p>
                      <a:r>
                        <a:rPr lang="en-US" altLang="zh-CN" sz="1400" dirty="0">
                          <a:latin typeface="+mj-lt"/>
                        </a:rPr>
                        <a:t>  </a:t>
                      </a:r>
                      <a:r>
                        <a:rPr lang="zh-CN" altLang="en-US" sz="1400" dirty="0">
                          <a:latin typeface="+mj-lt"/>
                        </a:rPr>
                        <a:t>会计</a:t>
                      </a:r>
                      <a:endParaRPr lang="en-GB" sz="1400" b="1" dirty="0">
                        <a:latin typeface="+mj-lt"/>
                      </a:endParaRPr>
                    </a:p>
                  </a:txBody>
                  <a:tcPr/>
                </a:tc>
                <a:tc>
                  <a:txBody>
                    <a:bodyPr/>
                    <a:lstStyle/>
                    <a:p>
                      <a:r>
                        <a:rPr lang="zh-CN" altLang="en-US" sz="1200" u="none" strike="noStrike" kern="1200" baseline="0" dirty="0">
                          <a:latin typeface="+mj-lt"/>
                        </a:rPr>
                        <a:t>首次递交的财务规定</a:t>
                      </a:r>
                      <a:endParaRPr lang="en-GB" sz="1200" dirty="0">
                        <a:latin typeface="+mj-lt"/>
                      </a:endParaRPr>
                    </a:p>
                  </a:txBody>
                  <a:tcPr/>
                </a:tc>
                <a:tc>
                  <a:txBody>
                    <a:bodyPr/>
                    <a:lstStyle/>
                    <a:p>
                      <a:pPr marL="0" algn="l" defTabSz="914400" rtl="0" eaLnBrk="1" latinLnBrk="0" hangingPunct="1"/>
                      <a:r>
                        <a:rPr lang="zh-CN" altLang="en-US" sz="1200" u="none" strike="noStrike" kern="1200" baseline="0" dirty="0">
                          <a:latin typeface="+mj-lt"/>
                        </a:rPr>
                        <a:t>♦ 建议上市日起计六个月内的经审核财务资料；如拟于 </a:t>
                      </a:r>
                      <a:r>
                        <a:rPr lang="en-US" altLang="zh-CN" sz="1200" u="none" strike="noStrike" kern="1200" baseline="0" dirty="0">
                          <a:latin typeface="+mj-lt"/>
                        </a:rPr>
                        <a:t>6 </a:t>
                      </a:r>
                      <a:r>
                        <a:rPr lang="zh-CN" altLang="en-US" sz="1200" u="none" strike="noStrike" kern="1200" baseline="0" dirty="0">
                          <a:latin typeface="+mj-lt"/>
                        </a:rPr>
                        <a:t>月</a:t>
                      </a:r>
                      <a:r>
                        <a:rPr lang="en-US" altLang="zh-CN" sz="1200" u="none" strike="noStrike" kern="1200" baseline="0" dirty="0">
                          <a:latin typeface="+mj-lt"/>
                        </a:rPr>
                        <a:t>30 </a:t>
                      </a:r>
                      <a:r>
                        <a:rPr lang="zh-CN" altLang="en-US" sz="1200" u="none" strike="noStrike" kern="1200" baseline="0" dirty="0">
                          <a:latin typeface="+mj-lt"/>
                        </a:rPr>
                        <a:t>日前上市，则于递交</a:t>
                      </a:r>
                      <a:r>
                        <a:rPr lang="en-US" altLang="zh-CN" sz="1200" u="none" strike="noStrike" kern="1200" baseline="0" dirty="0">
                          <a:latin typeface="+mj-lt"/>
                        </a:rPr>
                        <a:t>A-1 </a:t>
                      </a:r>
                      <a:r>
                        <a:rPr lang="zh-CN" altLang="en-US" sz="1200" u="none" strike="noStrike" kern="1200" baseline="0" dirty="0">
                          <a:latin typeface="+mj-lt"/>
                        </a:rPr>
                        <a:t>表格时须呈报年终财务数据</a:t>
                      </a:r>
                      <a:endParaRPr lang="en-GB" sz="1200" b="0" i="0" u="none" strike="noStrike" kern="1200" baseline="0" dirty="0">
                        <a:solidFill>
                          <a:schemeClr val="dk1"/>
                        </a:solidFill>
                        <a:latin typeface="+mj-lt"/>
                        <a:ea typeface="+mn-ea"/>
                        <a:cs typeface="+mn-cs"/>
                      </a:endParaRPr>
                    </a:p>
                  </a:txBody>
                  <a:tcPr/>
                </a:tc>
                <a:tc>
                  <a:txBody>
                    <a:bodyPr/>
                    <a:lstStyle/>
                    <a:p>
                      <a:pPr marL="0" indent="0" algn="l" defTabSz="914400" rtl="0" eaLnBrk="1" latinLnBrk="0" hangingPunct="1">
                        <a:buFont typeface="Arial" panose="020B0604020202020204" pitchFamily="34" charset="0"/>
                        <a:buNone/>
                      </a:pPr>
                      <a:r>
                        <a:rPr lang="zh-CN" altLang="en-US" sz="1200" u="none" strike="noStrike" kern="1200" baseline="0" dirty="0">
                          <a:latin typeface="+mj-lt"/>
                        </a:rPr>
                        <a:t>♦ 财报有效期为一年，如果最终的上市日超过报表日半年以上，需要补充半年的财务资料并经会计师审阅</a:t>
                      </a:r>
                      <a:endParaRPr lang="zh-CN" altLang="en-US" sz="1200" b="0" i="0" u="none" strike="noStrike" kern="1200" baseline="0" dirty="0">
                        <a:solidFill>
                          <a:schemeClr val="dk1"/>
                        </a:solidFill>
                        <a:latin typeface="+mj-lt"/>
                        <a:ea typeface="+mn-ea"/>
                        <a:cs typeface="+mn-cs"/>
                      </a:endParaRPr>
                    </a:p>
                  </a:txBody>
                  <a:tcPr/>
                </a:tc>
                <a:extLst>
                  <a:ext uri="{0D108BD9-81ED-4DB2-BD59-A6C34878D82A}">
                    <a16:rowId xmlns:a16="http://schemas.microsoft.com/office/drawing/2014/main" xmlns="" val="10002"/>
                  </a:ext>
                </a:extLst>
              </a:tr>
              <a:tr h="1170486">
                <a:tc vMerge="1">
                  <a:txBody>
                    <a:bodyPr/>
                    <a:lstStyle/>
                    <a:p>
                      <a:endParaRPr lang="en-GB" sz="1400" dirty="0"/>
                    </a:p>
                  </a:txBody>
                  <a:tcPr/>
                </a:tc>
                <a:tc>
                  <a:txBody>
                    <a:bodyPr/>
                    <a:lstStyle/>
                    <a:p>
                      <a:r>
                        <a:rPr lang="zh-CN" altLang="en-US" sz="1200" u="none" strike="noStrike" kern="1200" baseline="0" dirty="0">
                          <a:latin typeface="+mj-lt"/>
                        </a:rPr>
                        <a:t>平价股票</a:t>
                      </a:r>
                      <a:endParaRPr lang="en-GB" sz="1200" dirty="0">
                        <a:latin typeface="+mj-lt"/>
                      </a:endParaRPr>
                    </a:p>
                  </a:txBody>
                  <a:tcPr/>
                </a:tc>
                <a:tc>
                  <a:txBody>
                    <a:bodyPr/>
                    <a:lstStyle/>
                    <a:p>
                      <a:r>
                        <a:rPr lang="zh-CN" altLang="en-US" sz="1200" u="none" strike="noStrike" kern="1200" baseline="0" dirty="0">
                          <a:latin typeface="+mj-lt"/>
                        </a:rPr>
                        <a:t>♦ 购股权必须按国际财务报告准则适当地估算及列支</a:t>
                      </a:r>
                      <a:endParaRPr lang="en-GB" sz="1200" dirty="0">
                        <a:latin typeface="+mj-lt"/>
                      </a:endParaRPr>
                    </a:p>
                  </a:txBody>
                  <a:tcPr/>
                </a:tc>
                <a:tc>
                  <a:txBody>
                    <a:bodyPr/>
                    <a:lstStyle/>
                    <a:p>
                      <a:r>
                        <a:rPr lang="zh-CN" altLang="en-US" sz="1200" u="none" strike="noStrike" kern="1200" baseline="0" dirty="0">
                          <a:latin typeface="+mj-lt"/>
                        </a:rPr>
                        <a:t>♦ 尽管国际财务报告准则及美国公认会计原则对购股权开支有相近指引，美国证交所一般较香港交易所更加重视审阅及质询相关假设</a:t>
                      </a:r>
                      <a:endParaRPr lang="en-GB" sz="1200" dirty="0">
                        <a:latin typeface="+mj-lt"/>
                      </a:endParaRPr>
                    </a:p>
                  </a:txBody>
                  <a:tcPr/>
                </a:tc>
                <a:extLst>
                  <a:ext uri="{0D108BD9-81ED-4DB2-BD59-A6C34878D82A}">
                    <a16:rowId xmlns:a16="http://schemas.microsoft.com/office/drawing/2014/main" xmlns="" val="10003"/>
                  </a:ext>
                </a:extLst>
              </a:tr>
              <a:tr h="1104395">
                <a:tc vMerge="1">
                  <a:txBody>
                    <a:bodyPr/>
                    <a:lstStyle/>
                    <a:p>
                      <a:endParaRPr lang="en-GB" sz="1400" dirty="0"/>
                    </a:p>
                  </a:txBody>
                  <a:tcPr/>
                </a:tc>
                <a:tc>
                  <a:txBody>
                    <a:bodyPr/>
                    <a:lstStyle/>
                    <a:p>
                      <a:r>
                        <a:rPr lang="zh-CN" altLang="en-US" sz="1200" u="none" strike="noStrike" kern="1200" baseline="0" dirty="0">
                          <a:latin typeface="+mj-lt"/>
                        </a:rPr>
                        <a:t>盈利预测</a:t>
                      </a:r>
                      <a:endParaRPr lang="en-GB" sz="1200" dirty="0">
                        <a:latin typeface="+mj-lt"/>
                      </a:endParaRPr>
                    </a:p>
                  </a:txBody>
                  <a:tcPr/>
                </a:tc>
                <a:tc>
                  <a:txBody>
                    <a:bodyPr/>
                    <a:lstStyle/>
                    <a:p>
                      <a:r>
                        <a:rPr lang="zh-CN" altLang="en-US" sz="1200" u="none" strike="noStrike" kern="1200" baseline="0" dirty="0">
                          <a:latin typeface="+mj-lt"/>
                        </a:rPr>
                        <a:t>♦ 须向香港联交所递交盈利预测备忘录及现金流备忘录以供批阅，如需放在招股书中，需要会计师出具公开的函件。</a:t>
                      </a:r>
                      <a:endParaRPr lang="zh-CN" altLang="en-US" sz="1200" b="0" i="0" u="none" strike="noStrike" kern="1200" baseline="0" dirty="0">
                        <a:solidFill>
                          <a:schemeClr val="dk1"/>
                        </a:solidFill>
                        <a:latin typeface="+mj-lt"/>
                        <a:ea typeface="+mn-ea"/>
                        <a:cs typeface="+mn-cs"/>
                      </a:endParaRPr>
                    </a:p>
                  </a:txBody>
                  <a:tcPr/>
                </a:tc>
                <a:tc>
                  <a:txBody>
                    <a:bodyPr/>
                    <a:lstStyle/>
                    <a:p>
                      <a:r>
                        <a:rPr lang="zh-CN" altLang="en-US" sz="1200" u="none" strike="noStrike" kern="1200" baseline="0" dirty="0">
                          <a:latin typeface="+mj-lt"/>
                        </a:rPr>
                        <a:t>♦ 并无盈利预测</a:t>
                      </a:r>
                      <a:endParaRPr lang="en-GB" sz="1200" dirty="0">
                        <a:latin typeface="+mj-lt"/>
                      </a:endParaRPr>
                    </a:p>
                  </a:txBody>
                  <a:tcPr/>
                </a:tc>
                <a:extLst>
                  <a:ext uri="{0D108BD9-81ED-4DB2-BD59-A6C34878D82A}">
                    <a16:rowId xmlns:a16="http://schemas.microsoft.com/office/drawing/2014/main" xmlns="" val="10004"/>
                  </a:ext>
                </a:extLst>
              </a:tr>
            </a:tbl>
          </a:graphicData>
        </a:graphic>
      </p:graphicFrame>
      <p:sp>
        <p:nvSpPr>
          <p:cNvPr id="4" name="Slide Number Placeholder 3"/>
          <p:cNvSpPr>
            <a:spLocks noGrp="1"/>
          </p:cNvSpPr>
          <p:nvPr>
            <p:ph type="sldNum" sz="quarter" idx="4"/>
          </p:nvPr>
        </p:nvSpPr>
        <p:spPr/>
        <p:txBody>
          <a:bodyPr/>
          <a:lstStyle/>
          <a:p>
            <a:fld id="{9EBD5762-3BDC-484D-9503-7EA6D5A9A8CE}" type="slidenum">
              <a:rPr lang="en-US" smtClean="0">
                <a:solidFill>
                  <a:srgbClr val="000000"/>
                </a:solidFill>
                <a:latin typeface="+mj-lt"/>
              </a:rPr>
              <a:pPr/>
              <a:t>34</a:t>
            </a:fld>
            <a:endParaRPr lang="en-US">
              <a:solidFill>
                <a:srgbClr val="000000"/>
              </a:solidFill>
              <a:latin typeface="+mj-lt"/>
            </a:endParaRPr>
          </a:p>
        </p:txBody>
      </p:sp>
    </p:spTree>
    <p:extLst>
      <p:ext uri="{BB962C8B-B14F-4D97-AF65-F5344CB8AC3E}">
        <p14:creationId xmlns:p14="http://schemas.microsoft.com/office/powerpoint/2010/main" val="42485439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i="0" dirty="0"/>
              <a:t>香港及美国上市规则比较</a:t>
            </a:r>
            <a:endParaRPr lang="en-GB" dirty="0"/>
          </a:p>
        </p:txBody>
      </p:sp>
      <p:graphicFrame>
        <p:nvGraphicFramePr>
          <p:cNvPr id="5" name="Content Placeholder 4"/>
          <p:cNvGraphicFramePr>
            <a:graphicFrameLocks noGrp="1"/>
          </p:cNvGraphicFramePr>
          <p:nvPr>
            <p:ph sz="quarter" idx="15"/>
            <p:extLst>
              <p:ext uri="{D42A27DB-BD31-4B8C-83A1-F6EECF244321}">
                <p14:modId xmlns:p14="http://schemas.microsoft.com/office/powerpoint/2010/main" val="3804935786"/>
              </p:ext>
            </p:extLst>
          </p:nvPr>
        </p:nvGraphicFramePr>
        <p:xfrm>
          <a:off x="251520" y="1268760"/>
          <a:ext cx="8640960" cy="4335965"/>
        </p:xfrm>
        <a:graphic>
          <a:graphicData uri="http://schemas.openxmlformats.org/drawingml/2006/table">
            <a:tbl>
              <a:tblPr firstRow="1" firstCol="1">
                <a:tableStyleId>{5C22544A-7EE6-4342-B048-85BDC9FD1C3A}</a:tableStyleId>
              </a:tblPr>
              <a:tblGrid>
                <a:gridCol w="1440160">
                  <a:extLst>
                    <a:ext uri="{9D8B030D-6E8A-4147-A177-3AD203B41FA5}">
                      <a16:colId xmlns:a16="http://schemas.microsoft.com/office/drawing/2014/main" xmlns="" val="20000"/>
                    </a:ext>
                  </a:extLst>
                </a:gridCol>
                <a:gridCol w="1440160">
                  <a:extLst>
                    <a:ext uri="{9D8B030D-6E8A-4147-A177-3AD203B41FA5}">
                      <a16:colId xmlns:a16="http://schemas.microsoft.com/office/drawing/2014/main" xmlns="" val="20001"/>
                    </a:ext>
                  </a:extLst>
                </a:gridCol>
                <a:gridCol w="3183472">
                  <a:extLst>
                    <a:ext uri="{9D8B030D-6E8A-4147-A177-3AD203B41FA5}">
                      <a16:colId xmlns:a16="http://schemas.microsoft.com/office/drawing/2014/main" xmlns="" val="20002"/>
                    </a:ext>
                  </a:extLst>
                </a:gridCol>
                <a:gridCol w="2577168">
                  <a:extLst>
                    <a:ext uri="{9D8B030D-6E8A-4147-A177-3AD203B41FA5}">
                      <a16:colId xmlns:a16="http://schemas.microsoft.com/office/drawing/2014/main" xmlns="" val="20003"/>
                    </a:ext>
                  </a:extLst>
                </a:gridCol>
              </a:tblGrid>
              <a:tr h="360040">
                <a:tc>
                  <a:txBody>
                    <a:bodyPr/>
                    <a:lstStyle/>
                    <a:p>
                      <a:endParaRPr lang="en-GB" sz="1200" dirty="0">
                        <a:latin typeface="+mj-lt"/>
                      </a:endParaRPr>
                    </a:p>
                  </a:txBody>
                  <a:tcPr/>
                </a:tc>
                <a:tc>
                  <a:txBody>
                    <a:bodyPr/>
                    <a:lstStyle/>
                    <a:p>
                      <a:endParaRPr lang="en-GB" sz="1200" dirty="0">
                        <a:latin typeface="+mj-lt"/>
                      </a:endParaRPr>
                    </a:p>
                  </a:txBody>
                  <a:tcPr/>
                </a:tc>
                <a:tc>
                  <a:txBody>
                    <a:bodyPr/>
                    <a:lstStyle/>
                    <a:p>
                      <a:pPr algn="l"/>
                      <a:r>
                        <a:rPr lang="zh-CN" altLang="en-US" sz="1400" dirty="0">
                          <a:latin typeface="+mj-lt"/>
                        </a:rPr>
                        <a:t>                        香港</a:t>
                      </a:r>
                      <a:endParaRPr lang="en-GB" sz="1400" dirty="0">
                        <a:latin typeface="+mj-lt"/>
                      </a:endParaRPr>
                    </a:p>
                  </a:txBody>
                  <a:tcPr/>
                </a:tc>
                <a:tc>
                  <a:txBody>
                    <a:bodyPr/>
                    <a:lstStyle/>
                    <a:p>
                      <a:pPr algn="ctr"/>
                      <a:r>
                        <a:rPr lang="zh-CN" altLang="en-US" sz="1400" dirty="0">
                          <a:latin typeface="+mj-lt"/>
                        </a:rPr>
                        <a:t>美国</a:t>
                      </a:r>
                      <a:endParaRPr lang="en-GB" sz="1400" dirty="0">
                        <a:latin typeface="+mj-lt"/>
                      </a:endParaRPr>
                    </a:p>
                  </a:txBody>
                  <a:tcPr/>
                </a:tc>
                <a:extLst>
                  <a:ext uri="{0D108BD9-81ED-4DB2-BD59-A6C34878D82A}">
                    <a16:rowId xmlns:a16="http://schemas.microsoft.com/office/drawing/2014/main" xmlns="" val="10000"/>
                  </a:ext>
                </a:extLst>
              </a:tr>
              <a:tr h="452430">
                <a:tc rowSpan="5">
                  <a:txBody>
                    <a:bodyPr/>
                    <a:lstStyle/>
                    <a:p>
                      <a:endParaRPr lang="en-US" altLang="zh-CN" sz="1200" u="none" strike="noStrike" kern="1200" baseline="0" dirty="0">
                        <a:latin typeface="+mj-lt"/>
                      </a:endParaRPr>
                    </a:p>
                    <a:p>
                      <a:endParaRPr lang="en-US" altLang="zh-CN" sz="1200" u="none" strike="noStrike" kern="1200" baseline="0" dirty="0">
                        <a:latin typeface="+mj-lt"/>
                      </a:endParaRPr>
                    </a:p>
                    <a:p>
                      <a:endParaRPr lang="en-US" altLang="zh-CN" sz="1200" u="none" strike="noStrike" kern="1200" baseline="0" dirty="0">
                        <a:latin typeface="+mj-lt"/>
                      </a:endParaRPr>
                    </a:p>
                    <a:p>
                      <a:endParaRPr lang="en-US" altLang="zh-CN" sz="1200" u="none" strike="noStrike" kern="1200" baseline="0" dirty="0">
                        <a:latin typeface="+mj-lt"/>
                      </a:endParaRPr>
                    </a:p>
                    <a:p>
                      <a:endParaRPr lang="en-US" altLang="zh-CN" sz="1200" u="none" strike="noStrike" kern="1200" baseline="0" dirty="0">
                        <a:latin typeface="+mj-lt"/>
                      </a:endParaRPr>
                    </a:p>
                    <a:p>
                      <a:endParaRPr lang="en-US" altLang="zh-CN" sz="1200" u="none" strike="noStrike" kern="1200" baseline="0" dirty="0">
                        <a:latin typeface="+mj-lt"/>
                      </a:endParaRPr>
                    </a:p>
                    <a:p>
                      <a:endParaRPr lang="en-US" altLang="zh-CN" sz="1400" u="none" strike="noStrike" kern="1200" baseline="0" dirty="0">
                        <a:latin typeface="+mj-lt"/>
                      </a:endParaRPr>
                    </a:p>
                    <a:p>
                      <a:r>
                        <a:rPr lang="zh-CN" altLang="en-US" sz="1400" u="none" strike="noStrike" kern="1200" baseline="0" dirty="0">
                          <a:latin typeface="+mj-lt"/>
                        </a:rPr>
                        <a:t>合规／管治规定</a:t>
                      </a:r>
                      <a:endParaRPr lang="en-GB" sz="1400" b="1" dirty="0">
                        <a:latin typeface="+mj-lt"/>
                      </a:endParaRPr>
                    </a:p>
                  </a:txBody>
                  <a:tcPr/>
                </a:tc>
                <a:tc>
                  <a:txBody>
                    <a:bodyPr/>
                    <a:lstStyle/>
                    <a:p>
                      <a:r>
                        <a:rPr lang="zh-CN" altLang="en-US" sz="1200" u="none" strike="noStrike" kern="1200" baseline="0" dirty="0">
                          <a:latin typeface="+mj-lt"/>
                        </a:rPr>
                        <a:t>管理层所在地</a:t>
                      </a:r>
                      <a:endParaRPr lang="en-GB" sz="1200" dirty="0">
                        <a:latin typeface="+mj-lt"/>
                      </a:endParaRPr>
                    </a:p>
                  </a:txBody>
                  <a:tcPr/>
                </a:tc>
                <a:tc>
                  <a:txBody>
                    <a:bodyPr/>
                    <a:lstStyle/>
                    <a:p>
                      <a:r>
                        <a:rPr lang="zh-CN" altLang="en-US" sz="1200" u="none" strike="noStrike" kern="1200" baseline="0" dirty="0">
                          <a:latin typeface="+mj-lt"/>
                        </a:rPr>
                        <a:t>♦ 至少两名执行董事须为香港居民</a:t>
                      </a:r>
                    </a:p>
                    <a:p>
                      <a:r>
                        <a:rPr lang="en-US" altLang="zh-CN" sz="1200" u="none" strike="noStrike" kern="1200" baseline="0" dirty="0">
                          <a:latin typeface="+mj-lt"/>
                        </a:rPr>
                        <a:t>– </a:t>
                      </a:r>
                      <a:r>
                        <a:rPr lang="zh-CN" altLang="en-US" sz="1200" u="none" strike="noStrike" kern="1200" baseline="0" dirty="0">
                          <a:latin typeface="+mj-lt"/>
                        </a:rPr>
                        <a:t>一般可通过豁免申请获豁免</a:t>
                      </a:r>
                      <a:endParaRPr lang="en-GB" sz="1200" dirty="0">
                        <a:latin typeface="+mj-lt"/>
                      </a:endParaRPr>
                    </a:p>
                  </a:txBody>
                  <a:tcPr/>
                </a:tc>
                <a:tc>
                  <a:txBody>
                    <a:bodyPr/>
                    <a:lstStyle/>
                    <a:p>
                      <a:r>
                        <a:rPr lang="zh-CN" altLang="en-US" sz="1200" u="none" strike="noStrike" kern="1200" baseline="0" dirty="0">
                          <a:latin typeface="+mj-lt"/>
                        </a:rPr>
                        <a:t>♦</a:t>
                      </a:r>
                      <a:r>
                        <a:rPr lang="zh-CN" altLang="en-US" sz="1200" dirty="0">
                          <a:latin typeface="+mj-lt"/>
                        </a:rPr>
                        <a:t>不适用</a:t>
                      </a:r>
                      <a:endParaRPr lang="en-GB" sz="1200" dirty="0">
                        <a:latin typeface="+mj-lt"/>
                      </a:endParaRPr>
                    </a:p>
                  </a:txBody>
                  <a:tcPr/>
                </a:tc>
                <a:extLst>
                  <a:ext uri="{0D108BD9-81ED-4DB2-BD59-A6C34878D82A}">
                    <a16:rowId xmlns:a16="http://schemas.microsoft.com/office/drawing/2014/main" xmlns="" val="10001"/>
                  </a:ext>
                </a:extLst>
              </a:tr>
              <a:tr h="923267">
                <a:tc vMerge="1">
                  <a:txBody>
                    <a:bodyPr/>
                    <a:lstStyle/>
                    <a:p>
                      <a:endParaRPr lang="en-GB" dirty="0"/>
                    </a:p>
                  </a:txBody>
                  <a:tcPr/>
                </a:tc>
                <a:tc>
                  <a:txBody>
                    <a:bodyPr/>
                    <a:lstStyle/>
                    <a:p>
                      <a:r>
                        <a:rPr lang="zh-CN" altLang="en-US" sz="1200" u="none" strike="noStrike" kern="1200" baseline="0" dirty="0">
                          <a:latin typeface="+mj-lt"/>
                        </a:rPr>
                        <a:t>内部监控／企业融资合规</a:t>
                      </a:r>
                      <a:endParaRPr lang="en-GB" sz="1200" dirty="0">
                        <a:latin typeface="+mj-lt"/>
                      </a:endParaRPr>
                    </a:p>
                  </a:txBody>
                  <a:tcPr/>
                </a:tc>
                <a:tc>
                  <a:txBody>
                    <a:bodyPr/>
                    <a:lstStyle/>
                    <a:p>
                      <a:r>
                        <a:rPr lang="zh-CN" altLang="en-US" sz="1200" u="none" strike="noStrike" kern="1200" baseline="0" dirty="0">
                          <a:latin typeface="+mj-lt"/>
                        </a:rPr>
                        <a:t>♦ 首次公开发行期间委任内控顾问以提供内部控制报告及补救建议书</a:t>
                      </a:r>
                    </a:p>
                    <a:p>
                      <a:r>
                        <a:rPr lang="en-US" altLang="zh-CN" sz="1200" u="none" strike="noStrike" kern="1200" baseline="0" dirty="0">
                          <a:latin typeface="+mj-lt"/>
                        </a:rPr>
                        <a:t>– </a:t>
                      </a:r>
                      <a:r>
                        <a:rPr lang="zh-CN" altLang="en-US" sz="1200" u="none" strike="noStrike" kern="1200" baseline="0" dirty="0">
                          <a:latin typeface="+mj-lt"/>
                        </a:rPr>
                        <a:t>保荐人有责任确保现行内部监控制度的充足性</a:t>
                      </a:r>
                      <a:endParaRPr lang="en-GB" sz="1200" dirty="0">
                        <a:latin typeface="+mj-lt"/>
                      </a:endParaRPr>
                    </a:p>
                  </a:txBody>
                  <a:tcPr/>
                </a:tc>
                <a:tc>
                  <a:txBody>
                    <a:bodyPr/>
                    <a:lstStyle/>
                    <a:p>
                      <a:r>
                        <a:rPr lang="zh-CN" altLang="en-US" sz="1200" u="none" strike="noStrike" kern="1200" baseline="0" dirty="0">
                          <a:latin typeface="+mj-lt"/>
                        </a:rPr>
                        <a:t>♦ 发行人可聘任萨班斯</a:t>
                      </a:r>
                      <a:r>
                        <a:rPr lang="en-US" altLang="zh-CN" sz="1200" u="none" strike="noStrike" kern="1200" baseline="0" dirty="0">
                          <a:latin typeface="+mj-lt"/>
                        </a:rPr>
                        <a:t>-</a:t>
                      </a:r>
                      <a:r>
                        <a:rPr lang="zh-CN" altLang="en-US" sz="1200" u="none" strike="noStrike" kern="1200" baseline="0" dirty="0">
                          <a:latin typeface="+mj-lt"/>
                        </a:rPr>
                        <a:t>奥克斯利法案咨询人／顾问以协助遵守萨班斯</a:t>
                      </a:r>
                      <a:r>
                        <a:rPr lang="en-US" altLang="zh-CN" sz="1200" u="none" strike="noStrike" kern="1200" baseline="0" dirty="0">
                          <a:latin typeface="+mj-lt"/>
                        </a:rPr>
                        <a:t>-</a:t>
                      </a:r>
                      <a:r>
                        <a:rPr lang="zh-CN" altLang="en-US" sz="1200" u="none" strike="noStrike" kern="1200" baseline="0" dirty="0">
                          <a:latin typeface="+mj-lt"/>
                        </a:rPr>
                        <a:t>奥克斯利法案</a:t>
                      </a:r>
                      <a:endParaRPr lang="en-GB" sz="1200" dirty="0">
                        <a:latin typeface="+mj-lt"/>
                      </a:endParaRPr>
                    </a:p>
                  </a:txBody>
                  <a:tcPr/>
                </a:tc>
                <a:extLst>
                  <a:ext uri="{0D108BD9-81ED-4DB2-BD59-A6C34878D82A}">
                    <a16:rowId xmlns:a16="http://schemas.microsoft.com/office/drawing/2014/main" xmlns="" val="10002"/>
                  </a:ext>
                </a:extLst>
              </a:tr>
              <a:tr h="1357291">
                <a:tc vMerge="1">
                  <a:txBody>
                    <a:bodyPr/>
                    <a:lstStyle/>
                    <a:p>
                      <a:endParaRPr lang="en-GB" dirty="0"/>
                    </a:p>
                  </a:txBody>
                  <a:tcPr/>
                </a:tc>
                <a:tc>
                  <a:txBody>
                    <a:bodyPr/>
                    <a:lstStyle/>
                    <a:p>
                      <a:r>
                        <a:rPr lang="zh-CN" altLang="en-US" sz="1200" u="none" strike="noStrike" kern="1200" baseline="0" dirty="0">
                          <a:latin typeface="+mj-lt"/>
                        </a:rPr>
                        <a:t>关连方交易／关连方贷款</a:t>
                      </a:r>
                      <a:endParaRPr lang="en-GB" sz="1200" dirty="0">
                        <a:latin typeface="+mj-lt"/>
                      </a:endParaRPr>
                    </a:p>
                  </a:txBody>
                  <a:tcPr/>
                </a:tc>
                <a:tc>
                  <a:txBody>
                    <a:bodyPr/>
                    <a:lstStyle/>
                    <a:p>
                      <a:r>
                        <a:rPr lang="zh-CN" altLang="en-US" sz="1200" u="none" strike="noStrike" kern="1200" baseline="0" dirty="0">
                          <a:latin typeface="+mj-lt"/>
                        </a:rPr>
                        <a:t>♦ 香港交易所采取主动策略规管这些交易／贷款</a:t>
                      </a:r>
                    </a:p>
                    <a:p>
                      <a:r>
                        <a:rPr lang="en-US" altLang="zh-CN" sz="1200" u="none" strike="noStrike" kern="1200" baseline="0" dirty="0">
                          <a:latin typeface="+mj-lt"/>
                        </a:rPr>
                        <a:t>– </a:t>
                      </a:r>
                      <a:r>
                        <a:rPr lang="zh-CN" altLang="en-US" sz="1200" u="none" strike="noStrike" kern="1200" baseline="0" dirty="0">
                          <a:latin typeface="+mj-lt"/>
                        </a:rPr>
                        <a:t>将向保荐人取得支持文件／看法，以确定关连方交易是否对少数股东公平</a:t>
                      </a:r>
                    </a:p>
                    <a:p>
                      <a:r>
                        <a:rPr lang="en-US" altLang="zh-CN" sz="1200" u="none" strike="noStrike" kern="1200" baseline="0" dirty="0">
                          <a:latin typeface="+mj-lt"/>
                        </a:rPr>
                        <a:t>– </a:t>
                      </a:r>
                      <a:r>
                        <a:rPr lang="zh-CN" altLang="en-US" sz="1200" u="none" strike="noStrike" kern="1200" baseline="0" dirty="0">
                          <a:latin typeface="+mj-lt"/>
                        </a:rPr>
                        <a:t>持续关连方交易日后将须要少数股东批准</a:t>
                      </a:r>
                    </a:p>
                    <a:p>
                      <a:r>
                        <a:rPr lang="en-US" altLang="zh-CN" sz="1200" u="none" strike="noStrike" kern="1200" baseline="0" dirty="0">
                          <a:latin typeface="+mj-lt"/>
                        </a:rPr>
                        <a:t>– </a:t>
                      </a:r>
                      <a:r>
                        <a:rPr lang="zh-CN" altLang="en-US" sz="1200" u="none" strike="noStrike" kern="1200" baseline="0" dirty="0">
                          <a:latin typeface="+mj-lt"/>
                        </a:rPr>
                        <a:t>关连方贷款（如股东贷款）一般须要于首次公开发行之前结算</a:t>
                      </a:r>
                      <a:endParaRPr lang="en-GB" sz="1200" dirty="0">
                        <a:latin typeface="+mj-lt"/>
                      </a:endParaRPr>
                    </a:p>
                  </a:txBody>
                  <a:tcPr/>
                </a:tc>
                <a:tc>
                  <a:txBody>
                    <a:bodyPr/>
                    <a:lstStyle/>
                    <a:p>
                      <a:r>
                        <a:rPr lang="zh-CN" altLang="en-US" sz="1200" u="none" strike="noStrike" kern="1200" baseline="0" dirty="0">
                          <a:latin typeface="+mj-lt"/>
                        </a:rPr>
                        <a:t>♦ 只要作出适当披露即可</a:t>
                      </a:r>
                      <a:endParaRPr lang="en-GB" sz="1200" dirty="0">
                        <a:latin typeface="+mj-lt"/>
                      </a:endParaRPr>
                    </a:p>
                  </a:txBody>
                  <a:tcPr/>
                </a:tc>
                <a:extLst>
                  <a:ext uri="{0D108BD9-81ED-4DB2-BD59-A6C34878D82A}">
                    <a16:rowId xmlns:a16="http://schemas.microsoft.com/office/drawing/2014/main" xmlns="" val="10003"/>
                  </a:ext>
                </a:extLst>
              </a:tr>
              <a:tr h="633402">
                <a:tc vMerge="1">
                  <a:txBody>
                    <a:bodyPr/>
                    <a:lstStyle/>
                    <a:p>
                      <a:endParaRPr lang="en-GB"/>
                    </a:p>
                  </a:txBody>
                  <a:tcPr/>
                </a:tc>
                <a:tc>
                  <a:txBody>
                    <a:bodyPr/>
                    <a:lstStyle/>
                    <a:p>
                      <a:r>
                        <a:rPr lang="zh-CN" altLang="en-US" sz="1200" u="none" strike="noStrike" kern="1200" baseline="0" dirty="0">
                          <a:latin typeface="+mj-lt"/>
                        </a:rPr>
                        <a:t>持续合规规定</a:t>
                      </a:r>
                      <a:endParaRPr lang="en-GB" sz="1200" dirty="0">
                        <a:latin typeface="+mj-lt"/>
                      </a:endParaRPr>
                    </a:p>
                  </a:txBody>
                  <a:tcPr/>
                </a:tc>
                <a:tc>
                  <a:txBody>
                    <a:bodyPr/>
                    <a:lstStyle/>
                    <a:p>
                      <a:r>
                        <a:rPr lang="zh-CN" altLang="en-US" sz="1200" u="none" strike="noStrike" kern="1200" baseline="0" dirty="0">
                          <a:latin typeface="+mj-lt"/>
                        </a:rPr>
                        <a:t>♦ 每六个月须要作出业绩公布</a:t>
                      </a:r>
                    </a:p>
                    <a:p>
                      <a:r>
                        <a:rPr lang="zh-CN" altLang="en-US" sz="1200" u="none" strike="noStrike" kern="1200" baseline="0" dirty="0">
                          <a:latin typeface="+mj-lt"/>
                        </a:rPr>
                        <a:t>♦ 发行人须于首次公开发行后的首个完整财务年度聘任合规顾问</a:t>
                      </a:r>
                      <a:endParaRPr lang="en-GB" sz="1200" dirty="0">
                        <a:latin typeface="+mj-lt"/>
                      </a:endParaRPr>
                    </a:p>
                  </a:txBody>
                  <a:tcPr/>
                </a:tc>
                <a:tc>
                  <a:txBody>
                    <a:bodyPr/>
                    <a:lstStyle/>
                    <a:p>
                      <a:r>
                        <a:rPr lang="zh-CN" altLang="en-US" sz="1200" u="none" strike="noStrike" kern="1200" baseline="0" dirty="0">
                          <a:latin typeface="+mj-lt"/>
                        </a:rPr>
                        <a:t>♦ 尽管外国私人发行人有此豁免，但是每季作出业绩公布已成为公认的一种作法</a:t>
                      </a:r>
                      <a:endParaRPr lang="en-GB" sz="1200" dirty="0">
                        <a:latin typeface="+mj-lt"/>
                      </a:endParaRPr>
                    </a:p>
                  </a:txBody>
                  <a:tcPr/>
                </a:tc>
                <a:extLst>
                  <a:ext uri="{0D108BD9-81ED-4DB2-BD59-A6C34878D82A}">
                    <a16:rowId xmlns:a16="http://schemas.microsoft.com/office/drawing/2014/main" xmlns="" val="10004"/>
                  </a:ext>
                </a:extLst>
              </a:tr>
              <a:tr h="583778">
                <a:tc vMerge="1">
                  <a:txBody>
                    <a:bodyPr/>
                    <a:lstStyle/>
                    <a:p>
                      <a:endParaRPr lang="en-GB" dirty="0"/>
                    </a:p>
                  </a:txBody>
                  <a:tcPr/>
                </a:tc>
                <a:tc>
                  <a:txBody>
                    <a:bodyPr/>
                    <a:lstStyle/>
                    <a:p>
                      <a:r>
                        <a:rPr lang="zh-CN" altLang="en-US" sz="1200" dirty="0">
                          <a:latin typeface="+mj-lt"/>
                        </a:rPr>
                        <a:t>监管情况</a:t>
                      </a:r>
                      <a:endParaRPr lang="en-GB" sz="1200" dirty="0">
                        <a:latin typeface="+mj-lt"/>
                      </a:endParaRPr>
                    </a:p>
                  </a:txBody>
                  <a:tcPr/>
                </a:tc>
                <a:tc>
                  <a:txBody>
                    <a:bodyPr/>
                    <a:lstStyle/>
                    <a:p>
                      <a:r>
                        <a:rPr lang="zh-CN" altLang="en-US" sz="1200" u="none" strike="noStrike" kern="1200" baseline="0" dirty="0">
                          <a:latin typeface="+mj-lt"/>
                        </a:rPr>
                        <a:t>♦</a:t>
                      </a:r>
                      <a:r>
                        <a:rPr lang="zh-CN" altLang="en-US" sz="1200" dirty="0">
                          <a:latin typeface="+mj-lt"/>
                        </a:rPr>
                        <a:t>监管较为宽松</a:t>
                      </a:r>
                      <a:endParaRPr lang="en-GB" sz="1200" dirty="0">
                        <a:latin typeface="+mj-lt"/>
                      </a:endParaRPr>
                    </a:p>
                  </a:txBody>
                  <a:tcPr/>
                </a:tc>
                <a:tc>
                  <a:txBody>
                    <a:bodyPr/>
                    <a:lstStyle/>
                    <a:p>
                      <a:r>
                        <a:rPr lang="zh-CN" altLang="en-US" sz="1200" u="none" strike="noStrike" kern="1200" baseline="0" dirty="0">
                          <a:latin typeface="+mj-lt"/>
                        </a:rPr>
                        <a:t>♦</a:t>
                      </a:r>
                      <a:r>
                        <a:rPr lang="zh-CN" altLang="en-US" sz="1200" dirty="0">
                          <a:latin typeface="+mj-lt"/>
                        </a:rPr>
                        <a:t>监管更严格，法律诉讼风险多，信息披露繁琐</a:t>
                      </a:r>
                      <a:endParaRPr lang="en-GB" sz="1200" dirty="0">
                        <a:latin typeface="+mj-lt"/>
                      </a:endParaRPr>
                    </a:p>
                  </a:txBody>
                  <a:tcPr/>
                </a:tc>
                <a:extLst>
                  <a:ext uri="{0D108BD9-81ED-4DB2-BD59-A6C34878D82A}">
                    <a16:rowId xmlns:a16="http://schemas.microsoft.com/office/drawing/2014/main" xmlns="" val="10005"/>
                  </a:ext>
                </a:extLst>
              </a:tr>
            </a:tbl>
          </a:graphicData>
        </a:graphic>
      </p:graphicFrame>
      <p:sp>
        <p:nvSpPr>
          <p:cNvPr id="4" name="Slide Number Placeholder 3"/>
          <p:cNvSpPr>
            <a:spLocks noGrp="1"/>
          </p:cNvSpPr>
          <p:nvPr>
            <p:ph type="sldNum" sz="quarter" idx="4"/>
          </p:nvPr>
        </p:nvSpPr>
        <p:spPr/>
        <p:txBody>
          <a:bodyPr/>
          <a:lstStyle/>
          <a:p>
            <a:fld id="{9EBD5762-3BDC-484D-9503-7EA6D5A9A8CE}" type="slidenum">
              <a:rPr lang="en-US" smtClean="0">
                <a:solidFill>
                  <a:srgbClr val="000000"/>
                </a:solidFill>
                <a:latin typeface="+mj-lt"/>
              </a:rPr>
              <a:pPr/>
              <a:t>35</a:t>
            </a:fld>
            <a:endParaRPr lang="en-US">
              <a:solidFill>
                <a:srgbClr val="000000"/>
              </a:solidFill>
              <a:latin typeface="+mj-lt"/>
            </a:endParaRPr>
          </a:p>
        </p:txBody>
      </p:sp>
    </p:spTree>
    <p:extLst>
      <p:ext uri="{BB962C8B-B14F-4D97-AF65-F5344CB8AC3E}">
        <p14:creationId xmlns:p14="http://schemas.microsoft.com/office/powerpoint/2010/main" val="7561670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i="0" dirty="0"/>
              <a:t>美国股票市场上市要求摘要</a:t>
            </a:r>
            <a:endParaRPr lang="en-GB" i="0" dirty="0"/>
          </a:p>
        </p:txBody>
      </p:sp>
      <p:graphicFrame>
        <p:nvGraphicFramePr>
          <p:cNvPr id="5" name="Content Placeholder 4"/>
          <p:cNvGraphicFramePr>
            <a:graphicFrameLocks noGrp="1"/>
          </p:cNvGraphicFramePr>
          <p:nvPr>
            <p:ph sz="quarter" idx="15"/>
            <p:extLst>
              <p:ext uri="{D42A27DB-BD31-4B8C-83A1-F6EECF244321}">
                <p14:modId xmlns:p14="http://schemas.microsoft.com/office/powerpoint/2010/main" val="1765074089"/>
              </p:ext>
            </p:extLst>
          </p:nvPr>
        </p:nvGraphicFramePr>
        <p:xfrm>
          <a:off x="251520" y="1268760"/>
          <a:ext cx="8640960" cy="4866849"/>
        </p:xfrm>
        <a:graphic>
          <a:graphicData uri="http://schemas.openxmlformats.org/drawingml/2006/table">
            <a:tbl>
              <a:tblPr firstRow="1" firstCol="1">
                <a:tableStyleId>{5C22544A-7EE6-4342-B048-85BDC9FD1C3A}</a:tableStyleId>
              </a:tblPr>
              <a:tblGrid>
                <a:gridCol w="1440160">
                  <a:extLst>
                    <a:ext uri="{9D8B030D-6E8A-4147-A177-3AD203B41FA5}">
                      <a16:colId xmlns:a16="http://schemas.microsoft.com/office/drawing/2014/main" xmlns="" val="20000"/>
                    </a:ext>
                  </a:extLst>
                </a:gridCol>
                <a:gridCol w="2160240">
                  <a:extLst>
                    <a:ext uri="{9D8B030D-6E8A-4147-A177-3AD203B41FA5}">
                      <a16:colId xmlns:a16="http://schemas.microsoft.com/office/drawing/2014/main" xmlns="" val="20001"/>
                    </a:ext>
                  </a:extLst>
                </a:gridCol>
                <a:gridCol w="1007656">
                  <a:extLst>
                    <a:ext uri="{9D8B030D-6E8A-4147-A177-3AD203B41FA5}">
                      <a16:colId xmlns:a16="http://schemas.microsoft.com/office/drawing/2014/main" xmlns="" val="20002"/>
                    </a:ext>
                  </a:extLst>
                </a:gridCol>
                <a:gridCol w="864096">
                  <a:extLst>
                    <a:ext uri="{9D8B030D-6E8A-4147-A177-3AD203B41FA5}">
                      <a16:colId xmlns:a16="http://schemas.microsoft.com/office/drawing/2014/main" xmlns="" val="20003"/>
                    </a:ext>
                  </a:extLst>
                </a:gridCol>
                <a:gridCol w="1248595">
                  <a:extLst>
                    <a:ext uri="{9D8B030D-6E8A-4147-A177-3AD203B41FA5}">
                      <a16:colId xmlns:a16="http://schemas.microsoft.com/office/drawing/2014/main" xmlns="" val="20004"/>
                    </a:ext>
                  </a:extLst>
                </a:gridCol>
                <a:gridCol w="1920213">
                  <a:extLst>
                    <a:ext uri="{9D8B030D-6E8A-4147-A177-3AD203B41FA5}">
                      <a16:colId xmlns:a16="http://schemas.microsoft.com/office/drawing/2014/main" xmlns="" val="20005"/>
                    </a:ext>
                  </a:extLst>
                </a:gridCol>
              </a:tblGrid>
              <a:tr h="360040">
                <a:tc>
                  <a:txBody>
                    <a:bodyPr/>
                    <a:lstStyle/>
                    <a:p>
                      <a:endParaRPr lang="en-GB" dirty="0">
                        <a:latin typeface="+mj-lt"/>
                      </a:endParaRPr>
                    </a:p>
                  </a:txBody>
                  <a:tcPr/>
                </a:tc>
                <a:tc>
                  <a:txBody>
                    <a:bodyPr/>
                    <a:lstStyle/>
                    <a:p>
                      <a:pPr algn="ctr"/>
                      <a:r>
                        <a:rPr lang="zh-CN" altLang="en-US" sz="1400" dirty="0">
                          <a:latin typeface="+mj-lt"/>
                        </a:rPr>
                        <a:t>纽约证劵交易所</a:t>
                      </a:r>
                      <a:endParaRPr lang="en-GB" sz="1400" dirty="0">
                        <a:latin typeface="+mj-lt"/>
                      </a:endParaRPr>
                    </a:p>
                  </a:txBody>
                  <a:tcPr/>
                </a:tc>
                <a:tc gridSpan="4">
                  <a:txBody>
                    <a:bodyPr/>
                    <a:lstStyle/>
                    <a:p>
                      <a:pPr algn="ctr"/>
                      <a:r>
                        <a:rPr lang="zh-CN" altLang="en-US" sz="1400" dirty="0">
                          <a:latin typeface="+mj-lt"/>
                        </a:rPr>
                        <a:t>纳斯达克市场</a:t>
                      </a:r>
                      <a:endParaRPr lang="en-GB" sz="1400" dirty="0">
                        <a:latin typeface="+mj-lt"/>
                      </a:endParaRPr>
                    </a:p>
                  </a:txBody>
                  <a:tcPr/>
                </a:tc>
                <a:tc hMerge="1">
                  <a:txBody>
                    <a:bodyPr/>
                    <a:lstStyle/>
                    <a:p>
                      <a:endParaRPr lang="en-GB"/>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xmlns="" val="10000"/>
                  </a:ext>
                </a:extLst>
              </a:tr>
              <a:tr h="428279">
                <a:tc>
                  <a:txBody>
                    <a:bodyPr/>
                    <a:lstStyle/>
                    <a:p>
                      <a:pPr algn="ctr"/>
                      <a:endParaRPr lang="en-GB" sz="1200" dirty="0">
                        <a:latin typeface="+mj-lt"/>
                      </a:endParaRPr>
                    </a:p>
                  </a:txBody>
                  <a:tcPr/>
                </a:tc>
                <a:tc>
                  <a:txBody>
                    <a:bodyPr/>
                    <a:lstStyle/>
                    <a:p>
                      <a:pPr algn="ctr"/>
                      <a:r>
                        <a:rPr lang="zh-CN" altLang="en-US" sz="1200" b="1" dirty="0">
                          <a:latin typeface="+mj-lt"/>
                        </a:rPr>
                        <a:t>全球标准</a:t>
                      </a:r>
                      <a:endParaRPr lang="en-GB" sz="1200" b="1" dirty="0">
                        <a:latin typeface="+mj-lt"/>
                      </a:endParaRPr>
                    </a:p>
                  </a:txBody>
                  <a:tcPr/>
                </a:tc>
                <a:tc>
                  <a:txBody>
                    <a:bodyPr/>
                    <a:lstStyle/>
                    <a:p>
                      <a:pPr algn="ctr"/>
                      <a:r>
                        <a:rPr lang="zh-CN" altLang="en-US" sz="1200" b="1" dirty="0">
                          <a:latin typeface="+mj-lt"/>
                        </a:rPr>
                        <a:t>收益标准</a:t>
                      </a:r>
                      <a:endParaRPr lang="en-GB" sz="1200" b="1" dirty="0">
                        <a:latin typeface="+mj-lt"/>
                      </a:endParaRPr>
                    </a:p>
                  </a:txBody>
                  <a:tcPr/>
                </a:tc>
                <a:tc>
                  <a:txBody>
                    <a:bodyPr/>
                    <a:lstStyle/>
                    <a:p>
                      <a:pPr algn="ctr"/>
                      <a:r>
                        <a:rPr lang="zh-CN" altLang="en-US" sz="1200" b="1" dirty="0">
                          <a:latin typeface="+mj-lt"/>
                        </a:rPr>
                        <a:t>股东资金标准</a:t>
                      </a:r>
                      <a:endParaRPr lang="en-GB" sz="1200" b="1" dirty="0">
                        <a:latin typeface="+mj-lt"/>
                      </a:endParaRPr>
                    </a:p>
                  </a:txBody>
                  <a:tcPr/>
                </a:tc>
                <a:tc>
                  <a:txBody>
                    <a:bodyPr/>
                    <a:lstStyle/>
                    <a:p>
                      <a:pPr algn="ctr"/>
                      <a:r>
                        <a:rPr lang="zh-CN" altLang="en-US" sz="1200" b="1" dirty="0">
                          <a:latin typeface="+mj-lt"/>
                        </a:rPr>
                        <a:t>市值标准</a:t>
                      </a:r>
                      <a:endParaRPr lang="en-GB" sz="1200" b="1" dirty="0">
                        <a:latin typeface="+mj-lt"/>
                      </a:endParaRPr>
                    </a:p>
                  </a:txBody>
                  <a:tcPr/>
                </a:tc>
                <a:tc>
                  <a:txBody>
                    <a:bodyPr/>
                    <a:lstStyle/>
                    <a:p>
                      <a:pPr algn="ctr"/>
                      <a:r>
                        <a:rPr lang="zh-CN" altLang="en-US" sz="1200" b="1" dirty="0">
                          <a:latin typeface="+mj-lt"/>
                        </a:rPr>
                        <a:t>总资产</a:t>
                      </a:r>
                      <a:r>
                        <a:rPr lang="en-US" altLang="zh-CN" sz="1200" b="1" dirty="0">
                          <a:latin typeface="+mj-lt"/>
                        </a:rPr>
                        <a:t>/</a:t>
                      </a:r>
                      <a:r>
                        <a:rPr lang="zh-CN" altLang="en-US" sz="1200" b="1" dirty="0">
                          <a:latin typeface="+mj-lt"/>
                        </a:rPr>
                        <a:t>总收益标准</a:t>
                      </a:r>
                      <a:endParaRPr lang="en-GB" sz="1200" b="1" dirty="0">
                        <a:latin typeface="+mj-lt"/>
                      </a:endParaRPr>
                    </a:p>
                  </a:txBody>
                  <a:tcPr/>
                </a:tc>
                <a:extLst>
                  <a:ext uri="{0D108BD9-81ED-4DB2-BD59-A6C34878D82A}">
                    <a16:rowId xmlns:a16="http://schemas.microsoft.com/office/drawing/2014/main" xmlns="" val="10001"/>
                  </a:ext>
                </a:extLst>
              </a:tr>
              <a:tr h="599591">
                <a:tc>
                  <a:txBody>
                    <a:bodyPr/>
                    <a:lstStyle/>
                    <a:p>
                      <a:pPr algn="ctr"/>
                      <a:r>
                        <a:rPr lang="zh-CN" altLang="en-US" sz="1400" b="1" dirty="0">
                          <a:latin typeface="+mj-lt"/>
                        </a:rPr>
                        <a:t>最低投资者数目</a:t>
                      </a:r>
                      <a:endParaRPr lang="en-GB" sz="1400" b="1" dirty="0">
                        <a:latin typeface="+mj-lt"/>
                      </a:endParaRPr>
                    </a:p>
                  </a:txBody>
                  <a:tcPr/>
                </a:tc>
                <a:tc>
                  <a:txBody>
                    <a:bodyPr/>
                    <a:lstStyle/>
                    <a:p>
                      <a:pPr algn="l"/>
                      <a:r>
                        <a:rPr lang="en-US" sz="1200" dirty="0">
                          <a:latin typeface="+mj-lt"/>
                        </a:rPr>
                        <a:t>5,000</a:t>
                      </a:r>
                      <a:r>
                        <a:rPr lang="zh-CN" altLang="en-US" sz="1200" dirty="0">
                          <a:latin typeface="+mj-lt"/>
                        </a:rPr>
                        <a:t>名，每名持有</a:t>
                      </a:r>
                      <a:r>
                        <a:rPr lang="en-US" altLang="zh-CN" sz="1200" dirty="0">
                          <a:latin typeface="+mj-lt"/>
                        </a:rPr>
                        <a:t>100</a:t>
                      </a:r>
                      <a:r>
                        <a:rPr lang="zh-CN" altLang="en-US" sz="1200" dirty="0">
                          <a:latin typeface="+mj-lt"/>
                        </a:rPr>
                        <a:t>股或以上股份</a:t>
                      </a:r>
                      <a:endParaRPr lang="en-GB" sz="1200" dirty="0">
                        <a:latin typeface="+mj-lt"/>
                      </a:endParaRPr>
                    </a:p>
                  </a:txBody>
                  <a:tcPr/>
                </a:tc>
                <a:tc gridSpan="4">
                  <a:txBody>
                    <a:bodyPr/>
                    <a:lstStyle/>
                    <a:p>
                      <a:pPr algn="ctr"/>
                      <a:r>
                        <a:rPr lang="en-US" sz="1200" dirty="0">
                          <a:latin typeface="+mj-lt"/>
                        </a:rPr>
                        <a:t>400</a:t>
                      </a:r>
                      <a:r>
                        <a:rPr lang="zh-CN" altLang="en-US" sz="1200" dirty="0">
                          <a:latin typeface="+mj-lt"/>
                        </a:rPr>
                        <a:t>名，每名持有</a:t>
                      </a:r>
                      <a:r>
                        <a:rPr lang="en-US" altLang="zh-CN" sz="1200" dirty="0">
                          <a:latin typeface="+mj-lt"/>
                        </a:rPr>
                        <a:t>100</a:t>
                      </a:r>
                      <a:r>
                        <a:rPr lang="zh-CN" altLang="en-US" sz="1200" dirty="0">
                          <a:latin typeface="+mj-lt"/>
                        </a:rPr>
                        <a:t>股或以上股份</a:t>
                      </a:r>
                      <a:endParaRPr lang="en-GB" sz="1200" dirty="0">
                        <a:latin typeface="+mj-lt"/>
                      </a:endParaRPr>
                    </a:p>
                  </a:txBody>
                  <a:tcPr/>
                </a:tc>
                <a:tc hMerge="1">
                  <a:txBody>
                    <a:bodyPr/>
                    <a:lstStyle/>
                    <a:p>
                      <a:endParaRPr lang="en-GB"/>
                    </a:p>
                  </a:txBody>
                  <a:tcPr/>
                </a:tc>
                <a:tc hMerge="1">
                  <a:txBody>
                    <a:bodyPr/>
                    <a:lstStyle/>
                    <a:p>
                      <a:endParaRPr lang="en-GB" sz="1200" dirty="0"/>
                    </a:p>
                  </a:txBody>
                  <a:tcPr/>
                </a:tc>
                <a:tc hMerge="1">
                  <a:txBody>
                    <a:bodyPr/>
                    <a:lstStyle/>
                    <a:p>
                      <a:endParaRPr lang="en-GB" sz="1200" dirty="0"/>
                    </a:p>
                  </a:txBody>
                  <a:tcPr/>
                </a:tc>
                <a:extLst>
                  <a:ext uri="{0D108BD9-81ED-4DB2-BD59-A6C34878D82A}">
                    <a16:rowId xmlns:a16="http://schemas.microsoft.com/office/drawing/2014/main" xmlns="" val="10002"/>
                  </a:ext>
                </a:extLst>
              </a:tr>
              <a:tr h="275759">
                <a:tc>
                  <a:txBody>
                    <a:bodyPr/>
                    <a:lstStyle/>
                    <a:p>
                      <a:pPr algn="ctr"/>
                      <a:r>
                        <a:rPr lang="zh-CN" altLang="en-US" sz="1400" b="1" dirty="0">
                          <a:latin typeface="+mj-lt"/>
                        </a:rPr>
                        <a:t>最低公众持股量</a:t>
                      </a:r>
                      <a:endParaRPr lang="en-GB" sz="1400" b="1" dirty="0">
                        <a:latin typeface="+mj-lt"/>
                      </a:endParaRPr>
                    </a:p>
                  </a:txBody>
                  <a:tcPr/>
                </a:tc>
                <a:tc>
                  <a:txBody>
                    <a:bodyPr/>
                    <a:lstStyle/>
                    <a:p>
                      <a:pPr algn="l"/>
                      <a:r>
                        <a:rPr lang="en-US" sz="1200" dirty="0">
                          <a:latin typeface="+mj-lt"/>
                        </a:rPr>
                        <a:t>250</a:t>
                      </a:r>
                      <a:r>
                        <a:rPr lang="zh-CN" altLang="en-US" sz="1200" dirty="0">
                          <a:latin typeface="+mj-lt"/>
                        </a:rPr>
                        <a:t>万股</a:t>
                      </a:r>
                      <a:endParaRPr lang="en-GB" sz="1200" dirty="0">
                        <a:latin typeface="+mj-lt"/>
                      </a:endParaRPr>
                    </a:p>
                  </a:txBody>
                  <a:tcPr/>
                </a:tc>
                <a:tc gridSpan="4">
                  <a:txBody>
                    <a:bodyPr/>
                    <a:lstStyle/>
                    <a:p>
                      <a:pPr algn="ctr"/>
                      <a:r>
                        <a:rPr lang="en-US" sz="1200" dirty="0">
                          <a:latin typeface="+mj-lt"/>
                        </a:rPr>
                        <a:t>110</a:t>
                      </a:r>
                      <a:r>
                        <a:rPr lang="zh-CN" altLang="en-US" sz="1200" dirty="0">
                          <a:latin typeface="+mj-lt"/>
                        </a:rPr>
                        <a:t>万股</a:t>
                      </a:r>
                      <a:endParaRPr lang="en-GB" sz="1200" dirty="0">
                        <a:latin typeface="+mj-lt"/>
                      </a:endParaRPr>
                    </a:p>
                  </a:txBody>
                  <a:tcPr/>
                </a:tc>
                <a:tc hMerge="1">
                  <a:txBody>
                    <a:bodyPr/>
                    <a:lstStyle/>
                    <a:p>
                      <a:endParaRPr lang="en-GB"/>
                    </a:p>
                  </a:txBody>
                  <a:tcPr/>
                </a:tc>
                <a:tc hMerge="1">
                  <a:txBody>
                    <a:bodyPr/>
                    <a:lstStyle/>
                    <a:p>
                      <a:endParaRPr lang="en-GB" sz="1200" dirty="0"/>
                    </a:p>
                  </a:txBody>
                  <a:tcPr/>
                </a:tc>
                <a:tc hMerge="1">
                  <a:txBody>
                    <a:bodyPr/>
                    <a:lstStyle/>
                    <a:p>
                      <a:endParaRPr lang="en-GB" sz="1200" dirty="0"/>
                    </a:p>
                  </a:txBody>
                  <a:tcPr/>
                </a:tc>
                <a:extLst>
                  <a:ext uri="{0D108BD9-81ED-4DB2-BD59-A6C34878D82A}">
                    <a16:rowId xmlns:a16="http://schemas.microsoft.com/office/drawing/2014/main" xmlns="" val="10003"/>
                  </a:ext>
                </a:extLst>
              </a:tr>
              <a:tr h="428279">
                <a:tc>
                  <a:txBody>
                    <a:bodyPr/>
                    <a:lstStyle/>
                    <a:p>
                      <a:pPr algn="ctr"/>
                      <a:r>
                        <a:rPr lang="zh-CN" altLang="en-US" sz="1400" b="1" dirty="0">
                          <a:latin typeface="+mj-lt"/>
                        </a:rPr>
                        <a:t>公众股份的</a:t>
                      </a:r>
                      <a:endParaRPr lang="en-US" altLang="zh-CN" sz="1400" b="1" dirty="0">
                        <a:latin typeface="+mj-lt"/>
                      </a:endParaRPr>
                    </a:p>
                    <a:p>
                      <a:pPr algn="ctr"/>
                      <a:r>
                        <a:rPr lang="zh-CN" altLang="en-US" sz="1400" b="1" dirty="0">
                          <a:latin typeface="+mj-lt"/>
                        </a:rPr>
                        <a:t>总市值</a:t>
                      </a:r>
                      <a:endParaRPr lang="en-GB" sz="1400" b="1" dirty="0">
                        <a:latin typeface="+mj-lt"/>
                      </a:endParaRPr>
                    </a:p>
                  </a:txBody>
                  <a:tcPr/>
                </a:tc>
                <a:tc>
                  <a:txBody>
                    <a:bodyPr/>
                    <a:lstStyle/>
                    <a:p>
                      <a:pPr algn="l"/>
                      <a:r>
                        <a:rPr lang="en-US" sz="1200" dirty="0">
                          <a:latin typeface="+mj-lt"/>
                        </a:rPr>
                        <a:t>1</a:t>
                      </a:r>
                      <a:r>
                        <a:rPr lang="zh-CN" altLang="en-US" sz="1200" dirty="0">
                          <a:latin typeface="+mj-lt"/>
                        </a:rPr>
                        <a:t>亿美元</a:t>
                      </a:r>
                      <a:endParaRPr lang="en-GB" sz="1200" dirty="0">
                        <a:latin typeface="+mj-lt"/>
                      </a:endParaRPr>
                    </a:p>
                  </a:txBody>
                  <a:tcPr/>
                </a:tc>
                <a:tc>
                  <a:txBody>
                    <a:bodyPr/>
                    <a:lstStyle/>
                    <a:p>
                      <a:pPr algn="l"/>
                      <a:r>
                        <a:rPr lang="en-US" sz="1200" dirty="0">
                          <a:latin typeface="+mj-lt"/>
                        </a:rPr>
                        <a:t>800</a:t>
                      </a:r>
                      <a:r>
                        <a:rPr lang="zh-CN" altLang="en-US" sz="1200" dirty="0">
                          <a:latin typeface="+mj-lt"/>
                        </a:rPr>
                        <a:t>万美元</a:t>
                      </a:r>
                      <a:endParaRPr lang="en-GB" sz="1200" dirty="0">
                        <a:latin typeface="+mj-lt"/>
                      </a:endParaRPr>
                    </a:p>
                  </a:txBody>
                  <a:tcPr/>
                </a:tc>
                <a:tc>
                  <a:txBody>
                    <a:bodyPr/>
                    <a:lstStyle/>
                    <a:p>
                      <a:pPr algn="l"/>
                      <a:r>
                        <a:rPr lang="en-US" sz="1200" dirty="0">
                          <a:latin typeface="+mj-lt"/>
                        </a:rPr>
                        <a:t>1,800</a:t>
                      </a:r>
                      <a:r>
                        <a:rPr lang="zh-CN" altLang="en-US" sz="1200" dirty="0">
                          <a:latin typeface="+mj-lt"/>
                        </a:rPr>
                        <a:t>万美元</a:t>
                      </a:r>
                      <a:endParaRPr lang="en-GB" sz="1200" dirty="0">
                        <a:latin typeface="+mj-lt"/>
                      </a:endParaRPr>
                    </a:p>
                  </a:txBody>
                  <a:tcPr/>
                </a:tc>
                <a:tc>
                  <a:txBody>
                    <a:bodyPr/>
                    <a:lstStyle/>
                    <a:p>
                      <a:pPr algn="l"/>
                      <a:r>
                        <a:rPr lang="en-US" sz="1200" dirty="0">
                          <a:latin typeface="+mj-lt"/>
                        </a:rPr>
                        <a:t>2,000</a:t>
                      </a:r>
                      <a:r>
                        <a:rPr lang="zh-CN" altLang="en-US" sz="1200" dirty="0">
                          <a:latin typeface="+mj-lt"/>
                        </a:rPr>
                        <a:t>万美元</a:t>
                      </a:r>
                      <a:endParaRPr lang="en-GB" sz="1200" dirty="0">
                        <a:latin typeface="+mj-lt"/>
                      </a:endParaRPr>
                    </a:p>
                  </a:txBody>
                  <a:tcPr/>
                </a:tc>
                <a:tc>
                  <a:txBody>
                    <a:bodyPr/>
                    <a:lstStyle/>
                    <a:p>
                      <a:pPr algn="l"/>
                      <a:r>
                        <a:rPr lang="en-US" sz="1200" dirty="0">
                          <a:latin typeface="+mj-lt"/>
                        </a:rPr>
                        <a:t>2,000</a:t>
                      </a:r>
                      <a:r>
                        <a:rPr lang="zh-CN" altLang="en-US" sz="1200" dirty="0">
                          <a:latin typeface="+mj-lt"/>
                        </a:rPr>
                        <a:t>万美元</a:t>
                      </a:r>
                      <a:endParaRPr lang="en-GB" sz="1200" dirty="0">
                        <a:latin typeface="+mj-lt"/>
                      </a:endParaRPr>
                    </a:p>
                  </a:txBody>
                  <a:tcPr/>
                </a:tc>
                <a:extLst>
                  <a:ext uri="{0D108BD9-81ED-4DB2-BD59-A6C34878D82A}">
                    <a16:rowId xmlns:a16="http://schemas.microsoft.com/office/drawing/2014/main" xmlns="" val="10004"/>
                  </a:ext>
                </a:extLst>
              </a:tr>
              <a:tr h="275759">
                <a:tc>
                  <a:txBody>
                    <a:bodyPr/>
                    <a:lstStyle/>
                    <a:p>
                      <a:pPr algn="ctr"/>
                      <a:r>
                        <a:rPr lang="zh-CN" altLang="en-US" sz="1400" b="1" dirty="0">
                          <a:latin typeface="+mj-lt"/>
                        </a:rPr>
                        <a:t>上市股份市值</a:t>
                      </a:r>
                      <a:endParaRPr lang="en-GB" sz="1400" b="1" dirty="0">
                        <a:latin typeface="+mj-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dirty="0">
                          <a:latin typeface="+mj-lt"/>
                        </a:rPr>
                        <a:t>不适用</a:t>
                      </a:r>
                      <a:endParaRPr lang="en-GB" sz="1200" dirty="0">
                        <a:latin typeface="+mj-lt"/>
                      </a:endParaRPr>
                    </a:p>
                  </a:txBody>
                  <a:tcPr/>
                </a:tc>
                <a:tc>
                  <a:txBody>
                    <a:bodyPr/>
                    <a:lstStyle/>
                    <a:p>
                      <a:pPr algn="l"/>
                      <a:r>
                        <a:rPr lang="zh-CN" altLang="en-US" sz="1200" dirty="0">
                          <a:latin typeface="+mj-lt"/>
                        </a:rPr>
                        <a:t>不适用</a:t>
                      </a:r>
                      <a:endParaRPr lang="en-GB" sz="1200" dirty="0">
                        <a:latin typeface="+mj-lt"/>
                      </a:endParaRPr>
                    </a:p>
                  </a:txBody>
                  <a:tcPr/>
                </a:tc>
                <a:tc>
                  <a:txBody>
                    <a:bodyPr/>
                    <a:lstStyle/>
                    <a:p>
                      <a:pPr algn="l"/>
                      <a:r>
                        <a:rPr lang="zh-CN" altLang="en-US" sz="1200" dirty="0">
                          <a:latin typeface="+mj-lt"/>
                        </a:rPr>
                        <a:t>不适用</a:t>
                      </a:r>
                      <a:endParaRPr lang="en-GB" sz="1200" dirty="0">
                        <a:latin typeface="+mj-lt"/>
                      </a:endParaRPr>
                    </a:p>
                  </a:txBody>
                  <a:tcPr/>
                </a:tc>
                <a:tc>
                  <a:txBody>
                    <a:bodyPr/>
                    <a:lstStyle/>
                    <a:p>
                      <a:pPr algn="l"/>
                      <a:r>
                        <a:rPr lang="en-US" sz="1200" dirty="0">
                          <a:latin typeface="+mj-lt"/>
                        </a:rPr>
                        <a:t>7,500</a:t>
                      </a:r>
                      <a:r>
                        <a:rPr lang="zh-CN" altLang="en-US" sz="1200" dirty="0">
                          <a:latin typeface="+mj-lt"/>
                        </a:rPr>
                        <a:t>万美元</a:t>
                      </a:r>
                      <a:endParaRPr lang="en-GB" sz="1200" dirty="0">
                        <a:latin typeface="+mj-lt"/>
                      </a:endParaRPr>
                    </a:p>
                  </a:txBody>
                  <a:tcPr/>
                </a:tc>
                <a:tc>
                  <a:txBody>
                    <a:bodyPr/>
                    <a:lstStyle/>
                    <a:p>
                      <a:pPr algn="l"/>
                      <a:r>
                        <a:rPr lang="zh-CN" altLang="en-US" sz="1200" dirty="0">
                          <a:latin typeface="+mj-lt"/>
                        </a:rPr>
                        <a:t>不适用</a:t>
                      </a:r>
                      <a:endParaRPr lang="en-GB" sz="1200" dirty="0">
                        <a:latin typeface="+mj-lt"/>
                      </a:endParaRPr>
                    </a:p>
                  </a:txBody>
                  <a:tcPr/>
                </a:tc>
                <a:extLst>
                  <a:ext uri="{0D108BD9-81ED-4DB2-BD59-A6C34878D82A}">
                    <a16:rowId xmlns:a16="http://schemas.microsoft.com/office/drawing/2014/main" xmlns="" val="10005"/>
                  </a:ext>
                </a:extLst>
              </a:tr>
              <a:tr h="944938">
                <a:tc>
                  <a:txBody>
                    <a:bodyPr/>
                    <a:lstStyle/>
                    <a:p>
                      <a:pPr algn="ctr"/>
                      <a:r>
                        <a:rPr lang="zh-CN" altLang="en-US" sz="1400" b="1" dirty="0">
                          <a:latin typeface="+mj-lt"/>
                        </a:rPr>
                        <a:t>资产状况</a:t>
                      </a:r>
                      <a:endParaRPr lang="en-GB" sz="1400" b="1" dirty="0">
                        <a:latin typeface="+mj-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dirty="0">
                          <a:latin typeface="+mj-lt"/>
                        </a:rPr>
                        <a:t>不适用</a:t>
                      </a:r>
                      <a:endParaRPr lang="en-GB" sz="1200" dirty="0">
                        <a:latin typeface="+mj-lt"/>
                      </a:endParaRPr>
                    </a:p>
                  </a:txBody>
                  <a:tcPr/>
                </a:tc>
                <a:tc>
                  <a:txBody>
                    <a:bodyPr/>
                    <a:lstStyle/>
                    <a:p>
                      <a:pPr algn="l"/>
                      <a:r>
                        <a:rPr lang="zh-CN" altLang="en-US" sz="1200" dirty="0">
                          <a:latin typeface="+mj-lt"/>
                        </a:rPr>
                        <a:t>股东权益达</a:t>
                      </a:r>
                      <a:r>
                        <a:rPr lang="en-US" altLang="zh-CN" sz="1200" dirty="0">
                          <a:latin typeface="+mj-lt"/>
                        </a:rPr>
                        <a:t>1,500</a:t>
                      </a:r>
                      <a:r>
                        <a:rPr lang="zh-CN" altLang="en-US" sz="1200" dirty="0">
                          <a:latin typeface="+mj-lt"/>
                        </a:rPr>
                        <a:t>万美元</a:t>
                      </a:r>
                      <a:endParaRPr lang="en-GB" sz="1200" dirty="0">
                        <a:latin typeface="+mj-lt"/>
                      </a:endParaRPr>
                    </a:p>
                  </a:txBody>
                  <a:tcPr/>
                </a:tc>
                <a:tc>
                  <a:txBody>
                    <a:bodyPr/>
                    <a:lstStyle/>
                    <a:p>
                      <a:pPr algn="l"/>
                      <a:r>
                        <a:rPr lang="zh-CN" altLang="en-US" sz="1200" dirty="0">
                          <a:latin typeface="+mj-lt"/>
                        </a:rPr>
                        <a:t>股东权益达</a:t>
                      </a:r>
                      <a:r>
                        <a:rPr lang="en-US" altLang="zh-CN" sz="1200" dirty="0">
                          <a:latin typeface="+mj-lt"/>
                        </a:rPr>
                        <a:t>3,000</a:t>
                      </a:r>
                      <a:r>
                        <a:rPr lang="zh-CN" altLang="en-US" sz="1200" dirty="0">
                          <a:latin typeface="+mj-lt"/>
                        </a:rPr>
                        <a:t>万美元</a:t>
                      </a:r>
                      <a:endParaRPr lang="en-GB" sz="1200" dirty="0">
                        <a:latin typeface="+mj-lt"/>
                      </a:endParaRPr>
                    </a:p>
                  </a:txBody>
                  <a:tcPr/>
                </a:tc>
                <a:tc>
                  <a:txBody>
                    <a:bodyPr/>
                    <a:lstStyle/>
                    <a:p>
                      <a:pPr algn="l"/>
                      <a:r>
                        <a:rPr lang="zh-CN" altLang="en-US" sz="1200" dirty="0">
                          <a:latin typeface="+mj-lt"/>
                        </a:rPr>
                        <a:t>不适用</a:t>
                      </a:r>
                      <a:endParaRPr lang="en-GB" sz="1200" dirty="0">
                        <a:latin typeface="+mj-lt"/>
                      </a:endParaRPr>
                    </a:p>
                  </a:txBody>
                  <a:tcPr/>
                </a:tc>
                <a:tc>
                  <a:txBody>
                    <a:bodyPr/>
                    <a:lstStyle/>
                    <a:p>
                      <a:pPr algn="l"/>
                      <a:r>
                        <a:rPr lang="zh-CN" altLang="en-US" sz="1200" dirty="0">
                          <a:latin typeface="+mj-lt"/>
                        </a:rPr>
                        <a:t>总资产与总收益分别达</a:t>
                      </a:r>
                      <a:r>
                        <a:rPr lang="en-US" altLang="zh-CN" sz="1200" dirty="0">
                          <a:latin typeface="+mj-lt"/>
                        </a:rPr>
                        <a:t>7,500</a:t>
                      </a:r>
                      <a:r>
                        <a:rPr lang="zh-CN" altLang="en-US" sz="1200" dirty="0">
                          <a:latin typeface="+mj-lt"/>
                        </a:rPr>
                        <a:t>万美元</a:t>
                      </a:r>
                      <a:r>
                        <a:rPr lang="en-US" altLang="zh-CN" sz="1200" dirty="0">
                          <a:latin typeface="+mj-lt"/>
                        </a:rPr>
                        <a:t>(</a:t>
                      </a:r>
                      <a:r>
                        <a:rPr lang="zh-CN" altLang="en-US" sz="1200" dirty="0">
                          <a:latin typeface="+mj-lt"/>
                        </a:rPr>
                        <a:t>过去一个财政年度或过去</a:t>
                      </a:r>
                      <a:r>
                        <a:rPr lang="en-US" altLang="zh-CN" sz="1200" dirty="0">
                          <a:latin typeface="+mj-lt"/>
                        </a:rPr>
                        <a:t>3</a:t>
                      </a:r>
                      <a:r>
                        <a:rPr lang="zh-CN" altLang="en-US" sz="1200" dirty="0">
                          <a:latin typeface="+mj-lt"/>
                        </a:rPr>
                        <a:t>个财政年度其中</a:t>
                      </a:r>
                      <a:r>
                        <a:rPr lang="en-US" altLang="zh-CN" sz="1200" dirty="0">
                          <a:latin typeface="+mj-lt"/>
                        </a:rPr>
                        <a:t>2</a:t>
                      </a:r>
                      <a:r>
                        <a:rPr lang="zh-CN" altLang="en-US" sz="1200" dirty="0">
                          <a:latin typeface="+mj-lt"/>
                        </a:rPr>
                        <a:t>个</a:t>
                      </a:r>
                      <a:r>
                        <a:rPr lang="en-US" altLang="zh-CN" sz="1200" dirty="0">
                          <a:latin typeface="+mj-lt"/>
                        </a:rPr>
                        <a:t>)</a:t>
                      </a:r>
                      <a:endParaRPr lang="en-GB" sz="1200" dirty="0">
                        <a:latin typeface="+mj-lt"/>
                      </a:endParaRPr>
                    </a:p>
                  </a:txBody>
                  <a:tcPr/>
                </a:tc>
                <a:extLst>
                  <a:ext uri="{0D108BD9-81ED-4DB2-BD59-A6C34878D82A}">
                    <a16:rowId xmlns:a16="http://schemas.microsoft.com/office/drawing/2014/main" xmlns="" val="10006"/>
                  </a:ext>
                </a:extLst>
              </a:tr>
              <a:tr h="770903">
                <a:tc>
                  <a:txBody>
                    <a:bodyPr/>
                    <a:lstStyle/>
                    <a:p>
                      <a:pPr algn="ctr"/>
                      <a:r>
                        <a:rPr lang="zh-CN" altLang="en-US" sz="1400" b="1" dirty="0">
                          <a:latin typeface="+mj-lt"/>
                        </a:rPr>
                        <a:t>税前盈利</a:t>
                      </a:r>
                      <a:endParaRPr lang="en-GB" sz="1400" b="1" dirty="0">
                        <a:latin typeface="+mj-lt"/>
                      </a:endParaRPr>
                    </a:p>
                  </a:txBody>
                  <a:tcPr/>
                </a:tc>
                <a:tc>
                  <a:txBody>
                    <a:bodyPr/>
                    <a:lstStyle/>
                    <a:p>
                      <a:pPr algn="l"/>
                      <a:r>
                        <a:rPr lang="en-US" sz="1200" dirty="0">
                          <a:latin typeface="+mj-lt"/>
                        </a:rPr>
                        <a:t>1</a:t>
                      </a:r>
                      <a:r>
                        <a:rPr lang="zh-CN" altLang="en-US" sz="1200" dirty="0">
                          <a:latin typeface="+mj-lt"/>
                        </a:rPr>
                        <a:t>亿美元</a:t>
                      </a:r>
                      <a:r>
                        <a:rPr lang="en-US" altLang="zh-CN" sz="1200" dirty="0">
                          <a:latin typeface="+mj-lt"/>
                        </a:rPr>
                        <a:t>(</a:t>
                      </a:r>
                      <a:r>
                        <a:rPr lang="zh-CN" altLang="en-US" sz="1200" dirty="0">
                          <a:latin typeface="+mj-lt"/>
                        </a:rPr>
                        <a:t>过去三个财政年度累计计算</a:t>
                      </a:r>
                      <a:r>
                        <a:rPr lang="en-US" altLang="zh-CN" sz="1200" dirty="0">
                          <a:latin typeface="+mj-lt"/>
                        </a:rPr>
                        <a:t>)</a:t>
                      </a:r>
                      <a:r>
                        <a:rPr lang="zh-CN" altLang="en-US" sz="1200" dirty="0">
                          <a:latin typeface="+mj-lt"/>
                        </a:rPr>
                        <a:t>，但在市值超过</a:t>
                      </a:r>
                      <a:r>
                        <a:rPr lang="en-US" altLang="zh-CN" sz="1200" dirty="0">
                          <a:solidFill>
                            <a:schemeClr val="tx1"/>
                          </a:solidFill>
                          <a:latin typeface="+mj-lt"/>
                        </a:rPr>
                        <a:t>5</a:t>
                      </a:r>
                      <a:r>
                        <a:rPr lang="zh-CN" altLang="en-US" sz="1200" dirty="0">
                          <a:solidFill>
                            <a:schemeClr val="tx1"/>
                          </a:solidFill>
                          <a:latin typeface="+mj-lt"/>
                        </a:rPr>
                        <a:t>亿美金，可以用估值</a:t>
                      </a:r>
                      <a:r>
                        <a:rPr lang="en-US" altLang="zh-CN" sz="1200" dirty="0">
                          <a:solidFill>
                            <a:schemeClr val="tx1"/>
                          </a:solidFill>
                          <a:latin typeface="+mj-lt"/>
                        </a:rPr>
                        <a:t>/</a:t>
                      </a:r>
                      <a:r>
                        <a:rPr lang="zh-CN" altLang="en-US" sz="1200" dirty="0">
                          <a:solidFill>
                            <a:schemeClr val="tx1"/>
                          </a:solidFill>
                          <a:latin typeface="+mj-lt"/>
                        </a:rPr>
                        <a:t>收入</a:t>
                      </a:r>
                      <a:r>
                        <a:rPr lang="en-US" altLang="zh-CN" sz="1200" dirty="0">
                          <a:solidFill>
                            <a:schemeClr val="tx1"/>
                          </a:solidFill>
                          <a:latin typeface="+mj-lt"/>
                        </a:rPr>
                        <a:t>/</a:t>
                      </a:r>
                      <a:r>
                        <a:rPr lang="zh-CN" altLang="en-US" sz="1200" dirty="0">
                          <a:solidFill>
                            <a:schemeClr val="tx1"/>
                          </a:solidFill>
                          <a:latin typeface="+mj-lt"/>
                        </a:rPr>
                        <a:t>现金流指标</a:t>
                      </a:r>
                      <a:endParaRPr lang="en-GB" sz="1200" dirty="0">
                        <a:solidFill>
                          <a:schemeClr val="tx1"/>
                        </a:solidFill>
                        <a:latin typeface="+mj-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mj-lt"/>
                        </a:rPr>
                        <a:t>100</a:t>
                      </a:r>
                      <a:r>
                        <a:rPr lang="zh-CN" altLang="en-US" sz="1200" dirty="0">
                          <a:latin typeface="+mj-lt"/>
                        </a:rPr>
                        <a:t>万美元</a:t>
                      </a:r>
                      <a:r>
                        <a:rPr lang="en-US" altLang="zh-CN" sz="1200" dirty="0">
                          <a:latin typeface="+mj-lt"/>
                        </a:rPr>
                        <a:t>(</a:t>
                      </a:r>
                      <a:r>
                        <a:rPr lang="zh-CN" altLang="en-US" sz="1200" dirty="0">
                          <a:latin typeface="+mj-lt"/>
                        </a:rPr>
                        <a:t>过去一个财政年度或过去</a:t>
                      </a:r>
                      <a:r>
                        <a:rPr lang="en-US" altLang="zh-CN" sz="1200" dirty="0">
                          <a:latin typeface="+mj-lt"/>
                        </a:rPr>
                        <a:t>3</a:t>
                      </a:r>
                      <a:r>
                        <a:rPr lang="zh-CN" altLang="en-US" sz="1200" dirty="0">
                          <a:latin typeface="+mj-lt"/>
                        </a:rPr>
                        <a:t>个财政年度其中</a:t>
                      </a:r>
                      <a:r>
                        <a:rPr lang="en-US" altLang="zh-CN" sz="1200" dirty="0">
                          <a:latin typeface="+mj-lt"/>
                        </a:rPr>
                        <a:t>2</a:t>
                      </a:r>
                      <a:r>
                        <a:rPr lang="zh-CN" altLang="en-US" sz="1200" dirty="0">
                          <a:latin typeface="+mj-lt"/>
                        </a:rPr>
                        <a:t>个</a:t>
                      </a:r>
                      <a:r>
                        <a:rPr lang="en-US" altLang="zh-CN" sz="1200" dirty="0">
                          <a:latin typeface="+mj-lt"/>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a:latin typeface="+mj-lt"/>
                      </a:endParaRPr>
                    </a:p>
                  </a:txBody>
                  <a:tcPr/>
                </a:tc>
                <a:tc>
                  <a:txBody>
                    <a:bodyPr/>
                    <a:lstStyle/>
                    <a:p>
                      <a:pPr algn="l"/>
                      <a:r>
                        <a:rPr lang="zh-CN" altLang="en-US" sz="1200" kern="1200" dirty="0">
                          <a:solidFill>
                            <a:schemeClr val="dk1"/>
                          </a:solidFill>
                          <a:latin typeface="+mj-lt"/>
                          <a:ea typeface="+mn-ea"/>
                          <a:cs typeface="+mn-cs"/>
                        </a:rPr>
                        <a:t>不适用</a:t>
                      </a:r>
                      <a:endParaRPr lang="en-GB" sz="1200" kern="1200" dirty="0">
                        <a:solidFill>
                          <a:schemeClr val="dk1"/>
                        </a:solidFill>
                        <a:latin typeface="+mj-lt"/>
                        <a:ea typeface="+mn-ea"/>
                        <a:cs typeface="+mn-cs"/>
                      </a:endParaRPr>
                    </a:p>
                  </a:txBody>
                  <a:tcPr/>
                </a:tc>
                <a:tc>
                  <a:txBody>
                    <a:bodyPr/>
                    <a:lstStyle/>
                    <a:p>
                      <a:pPr algn="l"/>
                      <a:r>
                        <a:rPr lang="zh-CN" altLang="en-US" sz="1200" kern="1200" dirty="0">
                          <a:solidFill>
                            <a:schemeClr val="dk1"/>
                          </a:solidFill>
                          <a:latin typeface="+mj-lt"/>
                          <a:ea typeface="+mn-ea"/>
                          <a:cs typeface="+mn-cs"/>
                        </a:rPr>
                        <a:t>不适用</a:t>
                      </a:r>
                      <a:endParaRPr lang="en-GB" sz="1200" kern="1200" dirty="0">
                        <a:solidFill>
                          <a:schemeClr val="dk1"/>
                        </a:solidFill>
                        <a:latin typeface="+mj-lt"/>
                        <a:ea typeface="+mn-ea"/>
                        <a:cs typeface="+mn-cs"/>
                      </a:endParaRPr>
                    </a:p>
                  </a:txBody>
                  <a:tcPr/>
                </a:tc>
                <a:tc>
                  <a:txBody>
                    <a:bodyPr/>
                    <a:lstStyle/>
                    <a:p>
                      <a:pPr algn="l"/>
                      <a:r>
                        <a:rPr lang="zh-CN" altLang="en-US" sz="1200" kern="1200" dirty="0">
                          <a:solidFill>
                            <a:schemeClr val="dk1"/>
                          </a:solidFill>
                          <a:latin typeface="+mj-lt"/>
                          <a:ea typeface="+mn-ea"/>
                          <a:cs typeface="+mn-cs"/>
                        </a:rPr>
                        <a:t>不适用</a:t>
                      </a:r>
                      <a:endParaRPr lang="en-GB" sz="1200" kern="1200" dirty="0">
                        <a:solidFill>
                          <a:schemeClr val="dk1"/>
                        </a:solidFill>
                        <a:latin typeface="+mj-lt"/>
                        <a:ea typeface="+mn-ea"/>
                        <a:cs typeface="+mn-cs"/>
                      </a:endParaRPr>
                    </a:p>
                  </a:txBody>
                  <a:tcPr/>
                </a:tc>
                <a:extLst>
                  <a:ext uri="{0D108BD9-81ED-4DB2-BD59-A6C34878D82A}">
                    <a16:rowId xmlns:a16="http://schemas.microsoft.com/office/drawing/2014/main" xmlns="" val="10007"/>
                  </a:ext>
                </a:extLst>
              </a:tr>
            </a:tbl>
          </a:graphicData>
        </a:graphic>
      </p:graphicFrame>
      <p:sp>
        <p:nvSpPr>
          <p:cNvPr id="4" name="Slide Number Placeholder 3"/>
          <p:cNvSpPr>
            <a:spLocks noGrp="1"/>
          </p:cNvSpPr>
          <p:nvPr>
            <p:ph type="sldNum" sz="quarter" idx="4"/>
          </p:nvPr>
        </p:nvSpPr>
        <p:spPr/>
        <p:txBody>
          <a:bodyPr/>
          <a:lstStyle/>
          <a:p>
            <a:fld id="{9EBD5762-3BDC-484D-9503-7EA6D5A9A8CE}" type="slidenum">
              <a:rPr lang="en-US" smtClean="0">
                <a:solidFill>
                  <a:srgbClr val="000000"/>
                </a:solidFill>
                <a:latin typeface="+mj-lt"/>
              </a:rPr>
              <a:pPr/>
              <a:t>36</a:t>
            </a:fld>
            <a:endParaRPr lang="en-US">
              <a:solidFill>
                <a:srgbClr val="000000"/>
              </a:solidFill>
              <a:latin typeface="+mj-lt"/>
            </a:endParaRPr>
          </a:p>
        </p:txBody>
      </p:sp>
    </p:spTree>
    <p:extLst>
      <p:ext uri="{BB962C8B-B14F-4D97-AF65-F5344CB8AC3E}">
        <p14:creationId xmlns:p14="http://schemas.microsoft.com/office/powerpoint/2010/main" val="13391082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i="0" dirty="0"/>
              <a:t>美国股票市场上市要求摘要</a:t>
            </a:r>
            <a:endParaRPr lang="en-GB" dirty="0"/>
          </a:p>
        </p:txBody>
      </p:sp>
      <p:graphicFrame>
        <p:nvGraphicFramePr>
          <p:cNvPr id="5" name="Content Placeholder 4"/>
          <p:cNvGraphicFramePr>
            <a:graphicFrameLocks noGrp="1"/>
          </p:cNvGraphicFramePr>
          <p:nvPr>
            <p:ph sz="quarter" idx="15"/>
            <p:extLst>
              <p:ext uri="{D42A27DB-BD31-4B8C-83A1-F6EECF244321}">
                <p14:modId xmlns:p14="http://schemas.microsoft.com/office/powerpoint/2010/main" val="3323419992"/>
              </p:ext>
            </p:extLst>
          </p:nvPr>
        </p:nvGraphicFramePr>
        <p:xfrm>
          <a:off x="539552" y="1268760"/>
          <a:ext cx="7920880" cy="4716472"/>
        </p:xfrm>
        <a:graphic>
          <a:graphicData uri="http://schemas.openxmlformats.org/drawingml/2006/table">
            <a:tbl>
              <a:tblPr firstRow="1" firstCol="1">
                <a:tableStyleId>{5C22544A-7EE6-4342-B048-85BDC9FD1C3A}</a:tableStyleId>
              </a:tblPr>
              <a:tblGrid>
                <a:gridCol w="1440160">
                  <a:extLst>
                    <a:ext uri="{9D8B030D-6E8A-4147-A177-3AD203B41FA5}">
                      <a16:colId xmlns:a16="http://schemas.microsoft.com/office/drawing/2014/main" xmlns="" val="20000"/>
                    </a:ext>
                  </a:extLst>
                </a:gridCol>
                <a:gridCol w="1440160">
                  <a:extLst>
                    <a:ext uri="{9D8B030D-6E8A-4147-A177-3AD203B41FA5}">
                      <a16:colId xmlns:a16="http://schemas.microsoft.com/office/drawing/2014/main" xmlns="" val="20001"/>
                    </a:ext>
                  </a:extLst>
                </a:gridCol>
                <a:gridCol w="1440160">
                  <a:extLst>
                    <a:ext uri="{9D8B030D-6E8A-4147-A177-3AD203B41FA5}">
                      <a16:colId xmlns:a16="http://schemas.microsoft.com/office/drawing/2014/main" xmlns="" val="20002"/>
                    </a:ext>
                  </a:extLst>
                </a:gridCol>
                <a:gridCol w="1440160">
                  <a:extLst>
                    <a:ext uri="{9D8B030D-6E8A-4147-A177-3AD203B41FA5}">
                      <a16:colId xmlns:a16="http://schemas.microsoft.com/office/drawing/2014/main" xmlns="" val="20003"/>
                    </a:ext>
                  </a:extLst>
                </a:gridCol>
                <a:gridCol w="2160240">
                  <a:extLst>
                    <a:ext uri="{9D8B030D-6E8A-4147-A177-3AD203B41FA5}">
                      <a16:colId xmlns:a16="http://schemas.microsoft.com/office/drawing/2014/main" xmlns="" val="20004"/>
                    </a:ext>
                  </a:extLst>
                </a:gridCol>
              </a:tblGrid>
              <a:tr h="370840">
                <a:tc gridSpan="5">
                  <a:txBody>
                    <a:bodyPr/>
                    <a:lstStyle/>
                    <a:p>
                      <a:pPr algn="ctr"/>
                      <a:r>
                        <a:rPr lang="zh-CN" altLang="en-US" sz="1400" dirty="0">
                          <a:latin typeface="+mj-lt"/>
                        </a:rPr>
                        <a:t>纳斯达克全国市场</a:t>
                      </a:r>
                      <a:endParaRPr lang="en-GB" sz="1400" dirty="0">
                        <a:latin typeface="+mj-lt"/>
                      </a:endParaRPr>
                    </a:p>
                  </a:txBody>
                  <a:tcPr/>
                </a:tc>
                <a:tc hMerge="1">
                  <a:txBody>
                    <a:bodyPr/>
                    <a:lstStyle/>
                    <a:p>
                      <a:pPr algn="ctr"/>
                      <a:endParaRPr lang="en-GB" dirty="0"/>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10000"/>
                  </a:ext>
                </a:extLst>
              </a:tr>
              <a:tr h="297448">
                <a:tc>
                  <a:txBody>
                    <a:bodyPr/>
                    <a:lstStyle/>
                    <a:p>
                      <a:pPr algn="ctr"/>
                      <a:endParaRPr lang="en-GB" sz="1200" dirty="0">
                        <a:latin typeface="+mj-lt"/>
                      </a:endParaRPr>
                    </a:p>
                  </a:txBody>
                  <a:tcPr/>
                </a:tc>
                <a:tc>
                  <a:txBody>
                    <a:bodyPr/>
                    <a:lstStyle/>
                    <a:p>
                      <a:pPr algn="ctr"/>
                      <a:r>
                        <a:rPr lang="zh-CN" altLang="en-US" sz="1200" dirty="0">
                          <a:latin typeface="+mj-lt"/>
                        </a:rPr>
                        <a:t>标准一</a:t>
                      </a:r>
                      <a:endParaRPr lang="en-GB" sz="1200" b="1" dirty="0">
                        <a:latin typeface="+mj-lt"/>
                      </a:endParaRPr>
                    </a:p>
                  </a:txBody>
                  <a:tcPr/>
                </a:tc>
                <a:tc>
                  <a:txBody>
                    <a:bodyPr/>
                    <a:lstStyle/>
                    <a:p>
                      <a:pPr algn="ctr"/>
                      <a:r>
                        <a:rPr lang="zh-CN" altLang="en-US" sz="1200" dirty="0">
                          <a:latin typeface="+mj-lt"/>
                        </a:rPr>
                        <a:t>标准二</a:t>
                      </a:r>
                      <a:endParaRPr lang="en-GB" sz="1200" b="1" dirty="0">
                        <a:latin typeface="+mj-lt"/>
                      </a:endParaRPr>
                    </a:p>
                  </a:txBody>
                  <a:tcPr/>
                </a:tc>
                <a:tc>
                  <a:txBody>
                    <a:bodyPr/>
                    <a:lstStyle/>
                    <a:p>
                      <a:pPr algn="ctr"/>
                      <a:r>
                        <a:rPr lang="zh-CN" altLang="en-US" sz="1200" dirty="0">
                          <a:latin typeface="+mj-lt"/>
                        </a:rPr>
                        <a:t>标准三</a:t>
                      </a:r>
                      <a:endParaRPr lang="en-GB" sz="1200" b="1" dirty="0">
                        <a:latin typeface="+mj-lt"/>
                      </a:endParaRPr>
                    </a:p>
                  </a:txBody>
                  <a:tcPr/>
                </a:tc>
                <a:tc>
                  <a:txBody>
                    <a:bodyPr/>
                    <a:lstStyle/>
                    <a:p>
                      <a:pPr algn="ctr"/>
                      <a:r>
                        <a:rPr lang="zh-CN" altLang="en-US" sz="1200" dirty="0">
                          <a:latin typeface="+mj-lt"/>
                        </a:rPr>
                        <a:t>标准四</a:t>
                      </a:r>
                      <a:endParaRPr lang="en-GB" sz="1200" b="1" dirty="0">
                        <a:latin typeface="+mj-lt"/>
                      </a:endParaRPr>
                    </a:p>
                  </a:txBody>
                  <a:tcPr/>
                </a:tc>
                <a:extLst>
                  <a:ext uri="{0D108BD9-81ED-4DB2-BD59-A6C34878D82A}">
                    <a16:rowId xmlns:a16="http://schemas.microsoft.com/office/drawing/2014/main" xmlns="" val="10001"/>
                  </a:ext>
                </a:extLst>
              </a:tr>
              <a:tr h="627856">
                <a:tc>
                  <a:txBody>
                    <a:bodyPr/>
                    <a:lstStyle/>
                    <a:p>
                      <a:pPr algn="ctr"/>
                      <a:r>
                        <a:rPr lang="zh-CN" altLang="en-US" sz="1400" dirty="0">
                          <a:latin typeface="+mj-lt"/>
                        </a:rPr>
                        <a:t>最低投资者数目</a:t>
                      </a:r>
                      <a:endParaRPr lang="en-GB" sz="1400" b="1" dirty="0">
                        <a:latin typeface="+mj-lt"/>
                      </a:endParaRPr>
                    </a:p>
                  </a:txBody>
                  <a:tcPr/>
                </a:tc>
                <a:tc gridSpan="4">
                  <a:txBody>
                    <a:bodyPr/>
                    <a:lstStyle/>
                    <a:p>
                      <a:pPr algn="ctr"/>
                      <a:r>
                        <a:rPr lang="en-US" sz="1200" dirty="0">
                          <a:latin typeface="+mj-lt"/>
                        </a:rPr>
                        <a:t>450</a:t>
                      </a:r>
                      <a:r>
                        <a:rPr lang="zh-CN" altLang="en-US" sz="1200" dirty="0">
                          <a:latin typeface="+mj-lt"/>
                        </a:rPr>
                        <a:t>名持有股份</a:t>
                      </a:r>
                      <a:r>
                        <a:rPr lang="en-US" altLang="zh-CN" sz="1200" dirty="0">
                          <a:latin typeface="+mj-lt"/>
                        </a:rPr>
                        <a:t>100</a:t>
                      </a:r>
                      <a:r>
                        <a:rPr lang="zh-CN" altLang="en-US" sz="1200" dirty="0">
                          <a:latin typeface="+mj-lt"/>
                        </a:rPr>
                        <a:t>股以上，或</a:t>
                      </a:r>
                      <a:r>
                        <a:rPr lang="en-US" altLang="zh-CN" sz="1200" dirty="0">
                          <a:latin typeface="+mj-lt"/>
                        </a:rPr>
                        <a:t>2,200</a:t>
                      </a:r>
                      <a:r>
                        <a:rPr lang="zh-CN" altLang="en-US" sz="1200" dirty="0">
                          <a:latin typeface="+mj-lt"/>
                        </a:rPr>
                        <a:t>名</a:t>
                      </a:r>
                      <a:endParaRPr lang="en-GB" sz="1200" dirty="0">
                        <a:latin typeface="+mj-lt"/>
                      </a:endParaRPr>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10002"/>
                  </a:ext>
                </a:extLst>
              </a:tr>
              <a:tr h="576064">
                <a:tc>
                  <a:txBody>
                    <a:bodyPr/>
                    <a:lstStyle/>
                    <a:p>
                      <a:pPr algn="ctr"/>
                      <a:r>
                        <a:rPr lang="zh-CN" altLang="en-US" sz="1400" dirty="0">
                          <a:latin typeface="+mj-lt"/>
                        </a:rPr>
                        <a:t>最低公众持股量</a:t>
                      </a:r>
                      <a:endParaRPr lang="en-GB" sz="1400" b="1" dirty="0">
                        <a:latin typeface="+mj-lt"/>
                      </a:endParaRPr>
                    </a:p>
                  </a:txBody>
                  <a:tcPr/>
                </a:tc>
                <a:tc gridSpan="4">
                  <a:txBody>
                    <a:bodyPr/>
                    <a:lstStyle/>
                    <a:p>
                      <a:pPr algn="ctr"/>
                      <a:r>
                        <a:rPr lang="en-US" sz="1200" dirty="0">
                          <a:latin typeface="+mj-lt"/>
                        </a:rPr>
                        <a:t>125</a:t>
                      </a:r>
                      <a:r>
                        <a:rPr lang="zh-CN" altLang="en-US" sz="1200" dirty="0">
                          <a:latin typeface="+mj-lt"/>
                        </a:rPr>
                        <a:t>万股</a:t>
                      </a:r>
                      <a:endParaRPr lang="en-GB" sz="1200" dirty="0">
                        <a:latin typeface="+mj-lt"/>
                      </a:endParaRPr>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10003"/>
                  </a:ext>
                </a:extLst>
              </a:tr>
              <a:tr h="648072">
                <a:tc>
                  <a:txBody>
                    <a:bodyPr/>
                    <a:lstStyle/>
                    <a:p>
                      <a:pPr algn="ctr"/>
                      <a:r>
                        <a:rPr lang="zh-CN" altLang="en-US" sz="1400" dirty="0">
                          <a:latin typeface="+mj-lt"/>
                        </a:rPr>
                        <a:t>公众股份的</a:t>
                      </a:r>
                      <a:endParaRPr lang="en-US" altLang="zh-CN" sz="1400" dirty="0">
                        <a:latin typeface="+mj-lt"/>
                      </a:endParaRPr>
                    </a:p>
                    <a:p>
                      <a:pPr algn="ctr"/>
                      <a:r>
                        <a:rPr lang="zh-CN" altLang="en-US" sz="1400" dirty="0">
                          <a:latin typeface="+mj-lt"/>
                        </a:rPr>
                        <a:t>总市值</a:t>
                      </a:r>
                      <a:endParaRPr lang="en-GB" sz="1400" b="1" dirty="0">
                        <a:latin typeface="+mj-lt"/>
                      </a:endParaRPr>
                    </a:p>
                  </a:txBody>
                  <a:tcPr/>
                </a:tc>
                <a:tc gridSpan="4">
                  <a:txBody>
                    <a:bodyPr/>
                    <a:lstStyle/>
                    <a:p>
                      <a:pPr algn="ctr"/>
                      <a:r>
                        <a:rPr lang="en-US" sz="1200" dirty="0">
                          <a:latin typeface="+mj-lt"/>
                        </a:rPr>
                        <a:t>4,500</a:t>
                      </a:r>
                      <a:r>
                        <a:rPr lang="zh-CN" altLang="en-US" sz="1200" dirty="0">
                          <a:latin typeface="+mj-lt"/>
                        </a:rPr>
                        <a:t>万美元</a:t>
                      </a:r>
                      <a:endParaRPr lang="en-GB" sz="1200" dirty="0">
                        <a:latin typeface="+mj-lt"/>
                      </a:endParaRPr>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10004"/>
                  </a:ext>
                </a:extLst>
              </a:tr>
              <a:tr h="370840">
                <a:tc>
                  <a:txBody>
                    <a:bodyPr/>
                    <a:lstStyle/>
                    <a:p>
                      <a:pPr algn="ctr"/>
                      <a:r>
                        <a:rPr lang="zh-CN" altLang="en-US" sz="1400" dirty="0">
                          <a:latin typeface="+mj-lt"/>
                        </a:rPr>
                        <a:t>上市股份市值</a:t>
                      </a:r>
                      <a:endParaRPr lang="en-GB" sz="1400" b="1" dirty="0">
                        <a:latin typeface="+mj-lt"/>
                      </a:endParaRPr>
                    </a:p>
                  </a:txBody>
                  <a:tcPr/>
                </a:tc>
                <a:tc>
                  <a:txBody>
                    <a:bodyPr/>
                    <a:lstStyle/>
                    <a:p>
                      <a:pPr algn="ctr"/>
                      <a:r>
                        <a:rPr lang="zh-CN" altLang="en-US" sz="1200" dirty="0">
                          <a:latin typeface="+mj-lt"/>
                        </a:rPr>
                        <a:t>不适用</a:t>
                      </a:r>
                      <a:endParaRPr lang="en-GB" sz="1200" dirty="0">
                        <a:latin typeface="+mj-lt"/>
                      </a:endParaRPr>
                    </a:p>
                  </a:txBody>
                  <a:tcPr/>
                </a:tc>
                <a:tc>
                  <a:txBody>
                    <a:bodyPr/>
                    <a:lstStyle/>
                    <a:p>
                      <a:pPr algn="l"/>
                      <a:r>
                        <a:rPr lang="zh-CN" altLang="en-US" sz="1200" dirty="0">
                          <a:latin typeface="+mj-lt"/>
                        </a:rPr>
                        <a:t>过去</a:t>
                      </a:r>
                      <a:r>
                        <a:rPr lang="en-US" altLang="zh-CN" sz="1200" dirty="0">
                          <a:latin typeface="+mj-lt"/>
                        </a:rPr>
                        <a:t>12</a:t>
                      </a:r>
                      <a:r>
                        <a:rPr lang="zh-CN" altLang="en-US" sz="1200" dirty="0">
                          <a:latin typeface="+mj-lt"/>
                        </a:rPr>
                        <a:t>个月平均市值不少于</a:t>
                      </a:r>
                      <a:r>
                        <a:rPr lang="en-US" altLang="zh-CN" sz="1200" dirty="0">
                          <a:latin typeface="+mj-lt"/>
                        </a:rPr>
                        <a:t>5.5</a:t>
                      </a:r>
                      <a:r>
                        <a:rPr lang="zh-CN" altLang="en-US" sz="1200" dirty="0">
                          <a:latin typeface="+mj-lt"/>
                        </a:rPr>
                        <a:t>亿美元</a:t>
                      </a:r>
                      <a:endParaRPr lang="en-GB" sz="1200" dirty="0">
                        <a:latin typeface="+mj-lt"/>
                      </a:endParaRPr>
                    </a:p>
                  </a:txBody>
                  <a:tcPr/>
                </a:tc>
                <a:tc>
                  <a:txBody>
                    <a:bodyPr/>
                    <a:lstStyle/>
                    <a:p>
                      <a:pPr algn="l"/>
                      <a:r>
                        <a:rPr lang="zh-CN" altLang="en-US" sz="1200" dirty="0">
                          <a:latin typeface="+mj-lt"/>
                        </a:rPr>
                        <a:t>过去</a:t>
                      </a:r>
                      <a:r>
                        <a:rPr lang="en-US" altLang="zh-CN" sz="1200" dirty="0">
                          <a:latin typeface="+mj-lt"/>
                        </a:rPr>
                        <a:t>12</a:t>
                      </a:r>
                      <a:r>
                        <a:rPr lang="zh-CN" altLang="en-US" sz="1200" dirty="0">
                          <a:latin typeface="+mj-lt"/>
                        </a:rPr>
                        <a:t>个月平均市价不少于</a:t>
                      </a:r>
                      <a:r>
                        <a:rPr lang="en-US" altLang="zh-CN" sz="1200" dirty="0">
                          <a:latin typeface="+mj-lt"/>
                        </a:rPr>
                        <a:t>8.5</a:t>
                      </a:r>
                      <a:r>
                        <a:rPr lang="zh-CN" altLang="en-US" sz="1200" dirty="0">
                          <a:latin typeface="+mj-lt"/>
                        </a:rPr>
                        <a:t>亿美元</a:t>
                      </a:r>
                      <a:endParaRPr lang="en-GB" sz="1200" dirty="0">
                        <a:latin typeface="+mj-lt"/>
                      </a:endParaRPr>
                    </a:p>
                  </a:txBody>
                  <a:tcPr/>
                </a:tc>
                <a:tc>
                  <a:txBody>
                    <a:bodyPr/>
                    <a:lstStyle/>
                    <a:p>
                      <a:pPr algn="l"/>
                      <a:r>
                        <a:rPr lang="en-US" sz="1200" dirty="0">
                          <a:latin typeface="+mj-lt"/>
                        </a:rPr>
                        <a:t>1.6</a:t>
                      </a:r>
                      <a:r>
                        <a:rPr lang="zh-CN" altLang="en-US" sz="1200" dirty="0">
                          <a:latin typeface="+mj-lt"/>
                        </a:rPr>
                        <a:t>亿美元</a:t>
                      </a:r>
                      <a:endParaRPr lang="en-GB" sz="1200" dirty="0">
                        <a:latin typeface="+mj-lt"/>
                      </a:endParaRPr>
                    </a:p>
                  </a:txBody>
                  <a:tcPr/>
                </a:tc>
                <a:extLst>
                  <a:ext uri="{0D108BD9-81ED-4DB2-BD59-A6C34878D82A}">
                    <a16:rowId xmlns:a16="http://schemas.microsoft.com/office/drawing/2014/main" xmlns="" val="10005"/>
                  </a:ext>
                </a:extLst>
              </a:tr>
              <a:tr h="733152">
                <a:tc>
                  <a:txBody>
                    <a:bodyPr/>
                    <a:lstStyle/>
                    <a:p>
                      <a:pPr algn="ctr"/>
                      <a:endParaRPr lang="en-US" altLang="zh-CN" sz="1400" dirty="0">
                        <a:latin typeface="+mj-lt"/>
                      </a:endParaRPr>
                    </a:p>
                    <a:p>
                      <a:pPr algn="ctr"/>
                      <a:r>
                        <a:rPr lang="zh-CN" altLang="en-US" sz="1400" dirty="0">
                          <a:latin typeface="+mj-lt"/>
                        </a:rPr>
                        <a:t>资产状况</a:t>
                      </a:r>
                      <a:endParaRPr lang="en-GB" sz="1400" b="1" dirty="0">
                        <a:latin typeface="+mj-lt"/>
                      </a:endParaRPr>
                    </a:p>
                  </a:txBody>
                  <a:tcPr/>
                </a:tc>
                <a:tc>
                  <a:txBody>
                    <a:bodyPr/>
                    <a:lstStyle/>
                    <a:p>
                      <a:pPr algn="ctr"/>
                      <a:r>
                        <a:rPr lang="zh-CN" altLang="en-US" sz="1200" dirty="0">
                          <a:latin typeface="+mj-lt"/>
                        </a:rPr>
                        <a:t>不适用</a:t>
                      </a:r>
                      <a:endParaRPr lang="en-GB" sz="1200" dirty="0">
                        <a:latin typeface="+mj-lt"/>
                      </a:endParaRPr>
                    </a:p>
                  </a:txBody>
                  <a:tcPr/>
                </a:tc>
                <a:tc>
                  <a:txBody>
                    <a:bodyPr/>
                    <a:lstStyle/>
                    <a:p>
                      <a:pPr algn="ctr"/>
                      <a:r>
                        <a:rPr lang="zh-CN" altLang="en-US" sz="1200" dirty="0">
                          <a:latin typeface="+mj-lt"/>
                        </a:rPr>
                        <a:t>不适用</a:t>
                      </a:r>
                      <a:endParaRPr lang="en-GB" sz="1200" dirty="0">
                        <a:latin typeface="+mj-lt"/>
                      </a:endParaRPr>
                    </a:p>
                  </a:txBody>
                  <a:tcPr/>
                </a:tc>
                <a:tc>
                  <a:txBody>
                    <a:bodyPr/>
                    <a:lstStyle/>
                    <a:p>
                      <a:pPr algn="ctr"/>
                      <a:r>
                        <a:rPr lang="zh-CN" altLang="en-US" sz="1200" dirty="0">
                          <a:latin typeface="+mj-lt"/>
                        </a:rPr>
                        <a:t>不适用</a:t>
                      </a:r>
                      <a:endParaRPr lang="en-GB" sz="1200" dirty="0">
                        <a:latin typeface="+mj-lt"/>
                      </a:endParaRPr>
                    </a:p>
                  </a:txBody>
                  <a:tcPr/>
                </a:tc>
                <a:tc>
                  <a:txBody>
                    <a:bodyPr/>
                    <a:lstStyle/>
                    <a:p>
                      <a:pPr algn="l"/>
                      <a:r>
                        <a:rPr lang="zh-CN" altLang="en-US" sz="1200" dirty="0">
                          <a:latin typeface="+mj-lt"/>
                        </a:rPr>
                        <a:t>最近一个已完整的财政年度总资产达</a:t>
                      </a:r>
                      <a:r>
                        <a:rPr lang="en-US" altLang="zh-CN" sz="1200" dirty="0">
                          <a:latin typeface="+mj-lt"/>
                        </a:rPr>
                        <a:t>8,000</a:t>
                      </a:r>
                      <a:r>
                        <a:rPr lang="zh-CN" altLang="en-US" sz="1200" dirty="0">
                          <a:latin typeface="+mj-lt"/>
                        </a:rPr>
                        <a:t>万美元，股东权益达</a:t>
                      </a:r>
                      <a:r>
                        <a:rPr lang="en-US" altLang="zh-CN" sz="1200" dirty="0">
                          <a:latin typeface="+mj-lt"/>
                        </a:rPr>
                        <a:t>5,500</a:t>
                      </a:r>
                      <a:r>
                        <a:rPr lang="zh-CN" altLang="en-US" sz="1200" dirty="0">
                          <a:latin typeface="+mj-lt"/>
                        </a:rPr>
                        <a:t>万美元</a:t>
                      </a:r>
                      <a:endParaRPr lang="en-GB" sz="1200" dirty="0">
                        <a:latin typeface="+mj-lt"/>
                      </a:endParaRPr>
                    </a:p>
                  </a:txBody>
                  <a:tcPr/>
                </a:tc>
                <a:extLst>
                  <a:ext uri="{0D108BD9-81ED-4DB2-BD59-A6C34878D82A}">
                    <a16:rowId xmlns:a16="http://schemas.microsoft.com/office/drawing/2014/main" xmlns="" val="10006"/>
                  </a:ext>
                </a:extLst>
              </a:tr>
              <a:tr h="370840">
                <a:tc>
                  <a:txBody>
                    <a:bodyPr/>
                    <a:lstStyle/>
                    <a:p>
                      <a:pPr algn="ctr"/>
                      <a:r>
                        <a:rPr lang="zh-CN" altLang="en-US" sz="1400" dirty="0">
                          <a:latin typeface="+mj-lt"/>
                        </a:rPr>
                        <a:t>税前盈利</a:t>
                      </a:r>
                      <a:endParaRPr lang="en-GB" sz="1400" b="1" dirty="0">
                        <a:latin typeface="+mj-lt"/>
                      </a:endParaRPr>
                    </a:p>
                  </a:txBody>
                  <a:tcPr/>
                </a:tc>
                <a:tc>
                  <a:txBody>
                    <a:bodyPr/>
                    <a:lstStyle/>
                    <a:p>
                      <a:pPr algn="l"/>
                      <a:r>
                        <a:rPr lang="zh-CN" altLang="en-US" sz="1200" dirty="0">
                          <a:latin typeface="+mj-lt"/>
                        </a:rPr>
                        <a:t>至少达</a:t>
                      </a:r>
                      <a:r>
                        <a:rPr lang="en-US" altLang="zh-CN" sz="1200" dirty="0">
                          <a:latin typeface="+mj-lt"/>
                        </a:rPr>
                        <a:t>1,100</a:t>
                      </a:r>
                      <a:r>
                        <a:rPr lang="zh-CN" altLang="en-US" sz="1200" dirty="0">
                          <a:latin typeface="+mj-lt"/>
                        </a:rPr>
                        <a:t>万美元</a:t>
                      </a:r>
                      <a:r>
                        <a:rPr lang="en-US" altLang="zh-CN" sz="1200" dirty="0">
                          <a:latin typeface="+mj-lt"/>
                        </a:rPr>
                        <a:t>(</a:t>
                      </a:r>
                      <a:r>
                        <a:rPr lang="zh-CN" altLang="en-US" sz="1200" dirty="0">
                          <a:latin typeface="+mj-lt"/>
                        </a:rPr>
                        <a:t>过去</a:t>
                      </a:r>
                      <a:r>
                        <a:rPr lang="en-US" altLang="zh-CN" sz="1200" dirty="0">
                          <a:latin typeface="+mj-lt"/>
                        </a:rPr>
                        <a:t>3</a:t>
                      </a:r>
                      <a:r>
                        <a:rPr lang="zh-CN" altLang="en-US" sz="1200" dirty="0">
                          <a:latin typeface="+mj-lt"/>
                        </a:rPr>
                        <a:t>个财政年度税前盈利累积计算</a:t>
                      </a:r>
                      <a:r>
                        <a:rPr lang="en-US" altLang="zh-CN" sz="1200" dirty="0">
                          <a:latin typeface="+mj-lt"/>
                        </a:rPr>
                        <a:t>)</a:t>
                      </a:r>
                    </a:p>
                  </a:txBody>
                  <a:tcPr/>
                </a:tc>
                <a:tc>
                  <a:txBody>
                    <a:bodyPr/>
                    <a:lstStyle/>
                    <a:p>
                      <a:pPr algn="ctr"/>
                      <a:r>
                        <a:rPr lang="zh-CN" altLang="en-US" sz="1200" dirty="0">
                          <a:latin typeface="+mj-lt"/>
                        </a:rPr>
                        <a:t>不适用</a:t>
                      </a:r>
                      <a:endParaRPr lang="en-GB" sz="1200" dirty="0">
                        <a:latin typeface="+mj-lt"/>
                      </a:endParaRPr>
                    </a:p>
                  </a:txBody>
                  <a:tcPr/>
                </a:tc>
                <a:tc>
                  <a:txBody>
                    <a:bodyPr/>
                    <a:lstStyle/>
                    <a:p>
                      <a:pPr algn="ctr"/>
                      <a:r>
                        <a:rPr lang="zh-CN" altLang="en-US" sz="1200" dirty="0">
                          <a:latin typeface="+mj-lt"/>
                        </a:rPr>
                        <a:t>不适用</a:t>
                      </a:r>
                      <a:endParaRPr lang="en-GB" sz="1200" dirty="0">
                        <a:latin typeface="+mj-lt"/>
                      </a:endParaRPr>
                    </a:p>
                  </a:txBody>
                  <a:tcPr/>
                </a:tc>
                <a:tc>
                  <a:txBody>
                    <a:bodyPr/>
                    <a:lstStyle/>
                    <a:p>
                      <a:pPr algn="ctr"/>
                      <a:r>
                        <a:rPr lang="zh-CN" altLang="en-US" sz="1200" dirty="0">
                          <a:latin typeface="+mj-lt"/>
                        </a:rPr>
                        <a:t>不适用</a:t>
                      </a:r>
                      <a:endParaRPr lang="en-GB" sz="1200" dirty="0">
                        <a:latin typeface="+mj-lt"/>
                      </a:endParaRPr>
                    </a:p>
                  </a:txBody>
                  <a:tcPr/>
                </a:tc>
                <a:extLst>
                  <a:ext uri="{0D108BD9-81ED-4DB2-BD59-A6C34878D82A}">
                    <a16:rowId xmlns:a16="http://schemas.microsoft.com/office/drawing/2014/main" xmlns="" val="10007"/>
                  </a:ext>
                </a:extLst>
              </a:tr>
            </a:tbl>
          </a:graphicData>
        </a:graphic>
      </p:graphicFrame>
      <p:sp>
        <p:nvSpPr>
          <p:cNvPr id="4" name="Slide Number Placeholder 3"/>
          <p:cNvSpPr>
            <a:spLocks noGrp="1"/>
          </p:cNvSpPr>
          <p:nvPr>
            <p:ph type="sldNum" sz="quarter" idx="4"/>
          </p:nvPr>
        </p:nvSpPr>
        <p:spPr/>
        <p:txBody>
          <a:bodyPr/>
          <a:lstStyle/>
          <a:p>
            <a:fld id="{9EBD5762-3BDC-484D-9503-7EA6D5A9A8CE}" type="slidenum">
              <a:rPr lang="en-US" smtClean="0">
                <a:solidFill>
                  <a:srgbClr val="000000"/>
                </a:solidFill>
                <a:latin typeface="+mj-lt"/>
              </a:rPr>
              <a:pPr/>
              <a:t>37</a:t>
            </a:fld>
            <a:endParaRPr lang="en-US">
              <a:solidFill>
                <a:srgbClr val="000000"/>
              </a:solidFill>
              <a:latin typeface="+mj-lt"/>
            </a:endParaRPr>
          </a:p>
        </p:txBody>
      </p:sp>
    </p:spTree>
    <p:extLst>
      <p:ext uri="{BB962C8B-B14F-4D97-AF65-F5344CB8AC3E}">
        <p14:creationId xmlns:p14="http://schemas.microsoft.com/office/powerpoint/2010/main" val="42641534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i="0" dirty="0"/>
              <a:t>美国股票市场上市要求摘要</a:t>
            </a:r>
            <a:endParaRPr lang="en-GB" dirty="0"/>
          </a:p>
        </p:txBody>
      </p:sp>
      <p:graphicFrame>
        <p:nvGraphicFramePr>
          <p:cNvPr id="5" name="Content Placeholder 4"/>
          <p:cNvGraphicFramePr>
            <a:graphicFrameLocks noGrp="1"/>
          </p:cNvGraphicFramePr>
          <p:nvPr>
            <p:ph sz="quarter" idx="15"/>
            <p:extLst>
              <p:ext uri="{D42A27DB-BD31-4B8C-83A1-F6EECF244321}">
                <p14:modId xmlns:p14="http://schemas.microsoft.com/office/powerpoint/2010/main" val="2683983636"/>
              </p:ext>
            </p:extLst>
          </p:nvPr>
        </p:nvGraphicFramePr>
        <p:xfrm>
          <a:off x="539552" y="1268760"/>
          <a:ext cx="7920880" cy="3732144"/>
        </p:xfrm>
        <a:graphic>
          <a:graphicData uri="http://schemas.openxmlformats.org/drawingml/2006/table">
            <a:tbl>
              <a:tblPr firstRow="1" firstCol="1">
                <a:tableStyleId>{5C22544A-7EE6-4342-B048-85BDC9FD1C3A}</a:tableStyleId>
              </a:tblPr>
              <a:tblGrid>
                <a:gridCol w="1799744">
                  <a:extLst>
                    <a:ext uri="{9D8B030D-6E8A-4147-A177-3AD203B41FA5}">
                      <a16:colId xmlns:a16="http://schemas.microsoft.com/office/drawing/2014/main" xmlns="" val="20000"/>
                    </a:ext>
                  </a:extLst>
                </a:gridCol>
                <a:gridCol w="2196700">
                  <a:extLst>
                    <a:ext uri="{9D8B030D-6E8A-4147-A177-3AD203B41FA5}">
                      <a16:colId xmlns:a16="http://schemas.microsoft.com/office/drawing/2014/main" xmlns="" val="20001"/>
                    </a:ext>
                  </a:extLst>
                </a:gridCol>
                <a:gridCol w="1998222">
                  <a:extLst>
                    <a:ext uri="{9D8B030D-6E8A-4147-A177-3AD203B41FA5}">
                      <a16:colId xmlns:a16="http://schemas.microsoft.com/office/drawing/2014/main" xmlns="" val="20002"/>
                    </a:ext>
                  </a:extLst>
                </a:gridCol>
                <a:gridCol w="1926214">
                  <a:extLst>
                    <a:ext uri="{9D8B030D-6E8A-4147-A177-3AD203B41FA5}">
                      <a16:colId xmlns:a16="http://schemas.microsoft.com/office/drawing/2014/main" xmlns="" val="20003"/>
                    </a:ext>
                  </a:extLst>
                </a:gridCol>
              </a:tblGrid>
              <a:tr h="360040">
                <a:tc gridSpan="4">
                  <a:txBody>
                    <a:bodyPr/>
                    <a:lstStyle/>
                    <a:p>
                      <a:pPr algn="ctr"/>
                      <a:r>
                        <a:rPr lang="zh-CN" altLang="en-US" sz="1400" dirty="0">
                          <a:latin typeface="+mj-lt"/>
                        </a:rPr>
                        <a:t>纳斯达克小型资本市场</a:t>
                      </a:r>
                      <a:endParaRPr lang="en-GB" sz="1400" dirty="0">
                        <a:latin typeface="+mj-lt"/>
                      </a:endParaRPr>
                    </a:p>
                  </a:txBody>
                  <a:tcPr/>
                </a:tc>
                <a:tc hMerge="1">
                  <a:txBody>
                    <a:bodyPr/>
                    <a:lstStyle/>
                    <a:p>
                      <a:pPr algn="ctr"/>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xmlns="" val="10000"/>
                  </a:ext>
                </a:extLst>
              </a:tr>
              <a:tr h="376397">
                <a:tc>
                  <a:txBody>
                    <a:bodyPr/>
                    <a:lstStyle/>
                    <a:p>
                      <a:pPr algn="ctr"/>
                      <a:endParaRPr lang="en-GB" sz="1200" dirty="0">
                        <a:latin typeface="+mj-lt"/>
                      </a:endParaRPr>
                    </a:p>
                  </a:txBody>
                  <a:tcPr/>
                </a:tc>
                <a:tc>
                  <a:txBody>
                    <a:bodyPr/>
                    <a:lstStyle/>
                    <a:p>
                      <a:pPr algn="ctr"/>
                      <a:r>
                        <a:rPr lang="zh-CN" altLang="en-US" sz="1200" dirty="0">
                          <a:latin typeface="+mj-lt"/>
                        </a:rPr>
                        <a:t>股东资金标准</a:t>
                      </a:r>
                      <a:endParaRPr lang="en-GB" sz="1200" b="1" dirty="0">
                        <a:latin typeface="+mj-lt"/>
                      </a:endParaRPr>
                    </a:p>
                  </a:txBody>
                  <a:tcPr/>
                </a:tc>
                <a:tc>
                  <a:txBody>
                    <a:bodyPr/>
                    <a:lstStyle/>
                    <a:p>
                      <a:pPr algn="ctr"/>
                      <a:r>
                        <a:rPr lang="zh-CN" altLang="en-US" sz="1200" dirty="0">
                          <a:latin typeface="+mj-lt"/>
                        </a:rPr>
                        <a:t>上市证券市值标准</a:t>
                      </a:r>
                      <a:endParaRPr lang="en-GB" sz="1200" b="1" dirty="0">
                        <a:latin typeface="+mj-lt"/>
                      </a:endParaRPr>
                    </a:p>
                  </a:txBody>
                  <a:tcPr/>
                </a:tc>
                <a:tc>
                  <a:txBody>
                    <a:bodyPr/>
                    <a:lstStyle/>
                    <a:p>
                      <a:pPr algn="ctr"/>
                      <a:r>
                        <a:rPr lang="zh-CN" altLang="en-US" sz="1200" dirty="0">
                          <a:latin typeface="+mj-lt"/>
                        </a:rPr>
                        <a:t>净收益标准</a:t>
                      </a:r>
                      <a:endParaRPr lang="en-GB" sz="1200" b="1" dirty="0">
                        <a:latin typeface="+mj-lt"/>
                      </a:endParaRPr>
                    </a:p>
                  </a:txBody>
                  <a:tcPr/>
                </a:tc>
                <a:extLst>
                  <a:ext uri="{0D108BD9-81ED-4DB2-BD59-A6C34878D82A}">
                    <a16:rowId xmlns:a16="http://schemas.microsoft.com/office/drawing/2014/main" xmlns="" val="10001"/>
                  </a:ext>
                </a:extLst>
              </a:tr>
              <a:tr h="376397">
                <a:tc>
                  <a:txBody>
                    <a:bodyPr/>
                    <a:lstStyle/>
                    <a:p>
                      <a:pPr algn="ctr"/>
                      <a:r>
                        <a:rPr lang="zh-CN" altLang="en-US" sz="1400" dirty="0">
                          <a:latin typeface="+mj-lt"/>
                        </a:rPr>
                        <a:t>最低投资者数目</a:t>
                      </a:r>
                      <a:endParaRPr lang="en-GB" sz="1400" b="1" dirty="0">
                        <a:latin typeface="+mj-lt"/>
                      </a:endParaRPr>
                    </a:p>
                  </a:txBody>
                  <a:tcPr/>
                </a:tc>
                <a:tc gridSpan="3">
                  <a:txBody>
                    <a:bodyPr/>
                    <a:lstStyle/>
                    <a:p>
                      <a:pPr algn="ctr"/>
                      <a:r>
                        <a:rPr lang="en-US" sz="1200" dirty="0">
                          <a:latin typeface="+mj-lt"/>
                        </a:rPr>
                        <a:t>300</a:t>
                      </a:r>
                      <a:r>
                        <a:rPr lang="zh-CN" altLang="en-US" sz="1200" dirty="0">
                          <a:latin typeface="+mj-lt"/>
                        </a:rPr>
                        <a:t>名，每名持有</a:t>
                      </a:r>
                      <a:r>
                        <a:rPr lang="en-US" altLang="zh-CN" sz="1200" dirty="0">
                          <a:latin typeface="+mj-lt"/>
                        </a:rPr>
                        <a:t>100</a:t>
                      </a:r>
                      <a:r>
                        <a:rPr lang="zh-CN" altLang="en-US" sz="1200" dirty="0">
                          <a:latin typeface="+mj-lt"/>
                        </a:rPr>
                        <a:t>股或以上股份</a:t>
                      </a:r>
                      <a:endParaRPr lang="en-GB" sz="1200" dirty="0">
                        <a:latin typeface="+mj-lt"/>
                      </a:endParaRPr>
                    </a:p>
                  </a:txBody>
                  <a:tcPr/>
                </a:tc>
                <a:tc hMerge="1">
                  <a:txBody>
                    <a:bodyPr/>
                    <a:lstStyle/>
                    <a:p>
                      <a:pPr algn="ctr"/>
                      <a:endParaRPr lang="en-GB" sz="1200" dirty="0"/>
                    </a:p>
                  </a:txBody>
                  <a:tcPr/>
                </a:tc>
                <a:tc hMerge="1">
                  <a:txBody>
                    <a:bodyPr/>
                    <a:lstStyle/>
                    <a:p>
                      <a:pPr algn="ctr"/>
                      <a:endParaRPr lang="en-GB" sz="1200" dirty="0"/>
                    </a:p>
                  </a:txBody>
                  <a:tcPr/>
                </a:tc>
                <a:extLst>
                  <a:ext uri="{0D108BD9-81ED-4DB2-BD59-A6C34878D82A}">
                    <a16:rowId xmlns:a16="http://schemas.microsoft.com/office/drawing/2014/main" xmlns="" val="10002"/>
                  </a:ext>
                </a:extLst>
              </a:tr>
              <a:tr h="376397">
                <a:tc>
                  <a:txBody>
                    <a:bodyPr/>
                    <a:lstStyle/>
                    <a:p>
                      <a:pPr algn="ctr"/>
                      <a:r>
                        <a:rPr lang="zh-CN" altLang="en-US" sz="1400" dirty="0">
                          <a:latin typeface="+mj-lt"/>
                        </a:rPr>
                        <a:t>最低公众持股量</a:t>
                      </a:r>
                      <a:endParaRPr lang="en-GB" sz="1400" b="1" dirty="0">
                        <a:latin typeface="+mj-lt"/>
                      </a:endParaRPr>
                    </a:p>
                  </a:txBody>
                  <a:tcPr/>
                </a:tc>
                <a:tc gridSpan="3">
                  <a:txBody>
                    <a:bodyPr/>
                    <a:lstStyle/>
                    <a:p>
                      <a:pPr algn="ctr"/>
                      <a:r>
                        <a:rPr lang="en-US" sz="1200" dirty="0">
                          <a:latin typeface="+mj-lt"/>
                        </a:rPr>
                        <a:t>100</a:t>
                      </a:r>
                      <a:r>
                        <a:rPr lang="zh-CN" altLang="en-US" sz="1200" dirty="0">
                          <a:latin typeface="+mj-lt"/>
                        </a:rPr>
                        <a:t>万股</a:t>
                      </a:r>
                      <a:endParaRPr lang="en-GB" sz="1200" dirty="0">
                        <a:latin typeface="+mj-lt"/>
                      </a:endParaRPr>
                    </a:p>
                  </a:txBody>
                  <a:tcPr/>
                </a:tc>
                <a:tc hMerge="1">
                  <a:txBody>
                    <a:bodyPr/>
                    <a:lstStyle/>
                    <a:p>
                      <a:pPr algn="ctr"/>
                      <a:endParaRPr lang="en-GB" sz="1200" dirty="0"/>
                    </a:p>
                  </a:txBody>
                  <a:tcPr/>
                </a:tc>
                <a:tc hMerge="1">
                  <a:txBody>
                    <a:bodyPr/>
                    <a:lstStyle/>
                    <a:p>
                      <a:pPr algn="ctr"/>
                      <a:endParaRPr lang="en-GB" sz="1200" dirty="0"/>
                    </a:p>
                  </a:txBody>
                  <a:tcPr/>
                </a:tc>
                <a:extLst>
                  <a:ext uri="{0D108BD9-81ED-4DB2-BD59-A6C34878D82A}">
                    <a16:rowId xmlns:a16="http://schemas.microsoft.com/office/drawing/2014/main" xmlns="" val="10003"/>
                  </a:ext>
                </a:extLst>
              </a:tr>
              <a:tr h="376397">
                <a:tc>
                  <a:txBody>
                    <a:bodyPr/>
                    <a:lstStyle/>
                    <a:p>
                      <a:pPr algn="ctr"/>
                      <a:r>
                        <a:rPr lang="zh-CN" altLang="en-US" sz="1400" dirty="0">
                          <a:latin typeface="+mj-lt"/>
                        </a:rPr>
                        <a:t>公众股份的总市值</a:t>
                      </a:r>
                      <a:endParaRPr lang="en-GB" sz="1400" b="1" dirty="0">
                        <a:latin typeface="+mj-lt"/>
                      </a:endParaRPr>
                    </a:p>
                  </a:txBody>
                  <a:tcPr/>
                </a:tc>
                <a:tc>
                  <a:txBody>
                    <a:bodyPr/>
                    <a:lstStyle/>
                    <a:p>
                      <a:pPr algn="ctr"/>
                      <a:r>
                        <a:rPr lang="en-US" sz="1200" dirty="0">
                          <a:latin typeface="+mj-lt"/>
                        </a:rPr>
                        <a:t>1,500</a:t>
                      </a:r>
                      <a:r>
                        <a:rPr lang="zh-CN" altLang="en-US" sz="1200" dirty="0">
                          <a:latin typeface="+mj-lt"/>
                        </a:rPr>
                        <a:t>万美元</a:t>
                      </a:r>
                      <a:endParaRPr lang="en-GB" sz="1200" dirty="0">
                        <a:latin typeface="+mj-lt"/>
                      </a:endParaRPr>
                    </a:p>
                  </a:txBody>
                  <a:tcPr/>
                </a:tc>
                <a:tc>
                  <a:txBody>
                    <a:bodyPr/>
                    <a:lstStyle/>
                    <a:p>
                      <a:pPr algn="ctr"/>
                      <a:r>
                        <a:rPr lang="en-US" sz="1200" dirty="0">
                          <a:latin typeface="+mj-lt"/>
                        </a:rPr>
                        <a:t>1,500</a:t>
                      </a:r>
                      <a:r>
                        <a:rPr lang="zh-CN" altLang="en-US" sz="1200" dirty="0">
                          <a:latin typeface="+mj-lt"/>
                        </a:rPr>
                        <a:t>万美元</a:t>
                      </a:r>
                      <a:endParaRPr lang="en-GB" sz="1200" dirty="0">
                        <a:latin typeface="+mj-lt"/>
                      </a:endParaRPr>
                    </a:p>
                  </a:txBody>
                  <a:tcPr/>
                </a:tc>
                <a:tc>
                  <a:txBody>
                    <a:bodyPr/>
                    <a:lstStyle/>
                    <a:p>
                      <a:pPr algn="ctr"/>
                      <a:r>
                        <a:rPr lang="en-US" sz="1200" dirty="0">
                          <a:latin typeface="+mj-lt"/>
                        </a:rPr>
                        <a:t>500</a:t>
                      </a:r>
                      <a:r>
                        <a:rPr lang="zh-CN" altLang="en-US" sz="1200" dirty="0">
                          <a:latin typeface="+mj-lt"/>
                        </a:rPr>
                        <a:t>万美元</a:t>
                      </a:r>
                      <a:endParaRPr lang="en-GB" sz="1200" dirty="0">
                        <a:latin typeface="+mj-lt"/>
                      </a:endParaRPr>
                    </a:p>
                  </a:txBody>
                  <a:tcPr/>
                </a:tc>
                <a:extLst>
                  <a:ext uri="{0D108BD9-81ED-4DB2-BD59-A6C34878D82A}">
                    <a16:rowId xmlns:a16="http://schemas.microsoft.com/office/drawing/2014/main" xmlns="" val="10004"/>
                  </a:ext>
                </a:extLst>
              </a:tr>
              <a:tr h="376397">
                <a:tc>
                  <a:txBody>
                    <a:bodyPr/>
                    <a:lstStyle/>
                    <a:p>
                      <a:pPr algn="ctr"/>
                      <a:r>
                        <a:rPr lang="zh-CN" altLang="en-US" sz="1400" dirty="0">
                          <a:latin typeface="+mj-lt"/>
                        </a:rPr>
                        <a:t>营运历史</a:t>
                      </a:r>
                      <a:endParaRPr lang="en-GB" sz="1400" b="1" dirty="0">
                        <a:latin typeface="+mj-lt"/>
                      </a:endParaRPr>
                    </a:p>
                  </a:txBody>
                  <a:tcPr/>
                </a:tc>
                <a:tc>
                  <a:txBody>
                    <a:bodyPr/>
                    <a:lstStyle/>
                    <a:p>
                      <a:pPr algn="ctr"/>
                      <a:r>
                        <a:rPr lang="en-US" sz="1200" dirty="0">
                          <a:latin typeface="+mj-lt"/>
                        </a:rPr>
                        <a:t>2</a:t>
                      </a:r>
                      <a:r>
                        <a:rPr lang="zh-CN" altLang="en-US" sz="1200" dirty="0">
                          <a:latin typeface="+mj-lt"/>
                        </a:rPr>
                        <a:t>年</a:t>
                      </a:r>
                      <a:endParaRPr lang="en-GB" sz="1200" dirty="0">
                        <a:latin typeface="+mj-lt"/>
                      </a:endParaRPr>
                    </a:p>
                  </a:txBody>
                  <a:tcPr/>
                </a:tc>
                <a:tc>
                  <a:txBody>
                    <a:bodyPr/>
                    <a:lstStyle/>
                    <a:p>
                      <a:pPr algn="ctr"/>
                      <a:r>
                        <a:rPr lang="zh-CN" altLang="en-US" sz="1200" dirty="0">
                          <a:latin typeface="+mj-lt"/>
                        </a:rPr>
                        <a:t>不适用</a:t>
                      </a:r>
                      <a:endParaRPr lang="en-GB" sz="1200" dirty="0">
                        <a:latin typeface="+mj-lt"/>
                      </a:endParaRPr>
                    </a:p>
                  </a:txBody>
                  <a:tcPr/>
                </a:tc>
                <a:tc>
                  <a:txBody>
                    <a:bodyPr/>
                    <a:lstStyle/>
                    <a:p>
                      <a:pPr algn="ctr"/>
                      <a:r>
                        <a:rPr lang="zh-CN" altLang="en-US" sz="1200" dirty="0">
                          <a:latin typeface="+mj-lt"/>
                        </a:rPr>
                        <a:t>不适用</a:t>
                      </a:r>
                      <a:endParaRPr lang="en-GB" sz="1200" dirty="0">
                        <a:latin typeface="+mj-lt"/>
                      </a:endParaRPr>
                    </a:p>
                  </a:txBody>
                  <a:tcPr/>
                </a:tc>
                <a:extLst>
                  <a:ext uri="{0D108BD9-81ED-4DB2-BD59-A6C34878D82A}">
                    <a16:rowId xmlns:a16="http://schemas.microsoft.com/office/drawing/2014/main" xmlns="" val="10005"/>
                  </a:ext>
                </a:extLst>
              </a:tr>
              <a:tr h="376397">
                <a:tc>
                  <a:txBody>
                    <a:bodyPr/>
                    <a:lstStyle/>
                    <a:p>
                      <a:pPr algn="ctr"/>
                      <a:r>
                        <a:rPr lang="zh-CN" altLang="en-US" sz="1400" dirty="0">
                          <a:latin typeface="+mj-lt"/>
                        </a:rPr>
                        <a:t>上市股份市值</a:t>
                      </a:r>
                      <a:endParaRPr lang="en-GB" sz="1400" b="1" dirty="0">
                        <a:latin typeface="+mj-lt"/>
                      </a:endParaRPr>
                    </a:p>
                  </a:txBody>
                  <a:tcPr/>
                </a:tc>
                <a:tc>
                  <a:txBody>
                    <a:bodyPr/>
                    <a:lstStyle/>
                    <a:p>
                      <a:pPr algn="ctr"/>
                      <a:r>
                        <a:rPr lang="zh-CN" altLang="en-US" sz="1200" dirty="0">
                          <a:latin typeface="+mj-lt"/>
                        </a:rPr>
                        <a:t>不适用</a:t>
                      </a:r>
                      <a:endParaRPr lang="en-GB" sz="1200" dirty="0">
                        <a:latin typeface="+mj-lt"/>
                      </a:endParaRPr>
                    </a:p>
                  </a:txBody>
                  <a:tcPr/>
                </a:tc>
                <a:tc>
                  <a:txBody>
                    <a:bodyPr/>
                    <a:lstStyle/>
                    <a:p>
                      <a:pPr algn="ctr"/>
                      <a:r>
                        <a:rPr lang="en-US" sz="1200" dirty="0">
                          <a:latin typeface="+mj-lt"/>
                        </a:rPr>
                        <a:t>5,000</a:t>
                      </a:r>
                      <a:r>
                        <a:rPr lang="zh-CN" altLang="en-US" sz="1200" dirty="0">
                          <a:latin typeface="+mj-lt"/>
                        </a:rPr>
                        <a:t>万美元</a:t>
                      </a:r>
                      <a:endParaRPr lang="en-GB" sz="1200" dirty="0">
                        <a:latin typeface="+mj-lt"/>
                      </a:endParaRPr>
                    </a:p>
                  </a:txBody>
                  <a:tcPr/>
                </a:tc>
                <a:tc>
                  <a:txBody>
                    <a:bodyPr/>
                    <a:lstStyle/>
                    <a:p>
                      <a:pPr algn="ctr"/>
                      <a:r>
                        <a:rPr lang="zh-CN" altLang="en-US" sz="1200" dirty="0">
                          <a:latin typeface="+mj-lt"/>
                        </a:rPr>
                        <a:t>不适用</a:t>
                      </a:r>
                      <a:endParaRPr lang="en-GB" sz="1200" dirty="0">
                        <a:latin typeface="+mj-lt"/>
                      </a:endParaRPr>
                    </a:p>
                  </a:txBody>
                  <a:tcPr/>
                </a:tc>
                <a:extLst>
                  <a:ext uri="{0D108BD9-81ED-4DB2-BD59-A6C34878D82A}">
                    <a16:rowId xmlns:a16="http://schemas.microsoft.com/office/drawing/2014/main" xmlns="" val="10006"/>
                  </a:ext>
                </a:extLst>
              </a:tr>
              <a:tr h="464051">
                <a:tc>
                  <a:txBody>
                    <a:bodyPr/>
                    <a:lstStyle/>
                    <a:p>
                      <a:pPr algn="ctr"/>
                      <a:r>
                        <a:rPr lang="zh-CN" altLang="en-US" sz="1400" dirty="0">
                          <a:latin typeface="+mj-lt"/>
                        </a:rPr>
                        <a:t>资产状况</a:t>
                      </a:r>
                      <a:endParaRPr lang="en-GB" sz="1400" b="1" dirty="0">
                        <a:latin typeface="+mj-lt"/>
                      </a:endParaRPr>
                    </a:p>
                  </a:txBody>
                  <a:tcPr/>
                </a:tc>
                <a:tc>
                  <a:txBody>
                    <a:bodyPr/>
                    <a:lstStyle/>
                    <a:p>
                      <a:pPr algn="ctr"/>
                      <a:r>
                        <a:rPr lang="zh-CN" altLang="en-US" sz="1200" dirty="0">
                          <a:latin typeface="+mj-lt"/>
                        </a:rPr>
                        <a:t>股东权益达</a:t>
                      </a:r>
                      <a:r>
                        <a:rPr lang="en-US" altLang="zh-CN" sz="1200" dirty="0">
                          <a:latin typeface="+mj-lt"/>
                        </a:rPr>
                        <a:t>500</a:t>
                      </a:r>
                      <a:r>
                        <a:rPr lang="zh-CN" altLang="en-US" sz="1200" dirty="0">
                          <a:latin typeface="+mj-lt"/>
                        </a:rPr>
                        <a:t>万美元</a:t>
                      </a:r>
                      <a:endParaRPr lang="en-GB" sz="1200" dirty="0">
                        <a:latin typeface="+mj-lt"/>
                      </a:endParaRPr>
                    </a:p>
                  </a:txBody>
                  <a:tcPr/>
                </a:tc>
                <a:tc>
                  <a:txBody>
                    <a:bodyPr/>
                    <a:lstStyle/>
                    <a:p>
                      <a:pPr algn="ctr"/>
                      <a:r>
                        <a:rPr lang="zh-CN" altLang="en-US" sz="1200" dirty="0">
                          <a:latin typeface="+mj-lt"/>
                        </a:rPr>
                        <a:t>股东权益达</a:t>
                      </a:r>
                      <a:r>
                        <a:rPr lang="en-US" altLang="zh-CN" sz="1200" dirty="0">
                          <a:latin typeface="+mj-lt"/>
                        </a:rPr>
                        <a:t>400</a:t>
                      </a:r>
                      <a:r>
                        <a:rPr lang="zh-CN" altLang="en-US" sz="1200" dirty="0">
                          <a:latin typeface="+mj-lt"/>
                        </a:rPr>
                        <a:t>万美元</a:t>
                      </a:r>
                      <a:endParaRPr lang="en-GB" sz="1200" dirty="0">
                        <a:latin typeface="+mj-lt"/>
                      </a:endParaRPr>
                    </a:p>
                  </a:txBody>
                  <a:tcPr/>
                </a:tc>
                <a:tc>
                  <a:txBody>
                    <a:bodyPr/>
                    <a:lstStyle/>
                    <a:p>
                      <a:pPr algn="ctr"/>
                      <a:r>
                        <a:rPr lang="zh-CN" altLang="en-US" sz="1200" dirty="0">
                          <a:latin typeface="+mj-lt"/>
                        </a:rPr>
                        <a:t>股东权益达</a:t>
                      </a:r>
                      <a:r>
                        <a:rPr lang="en-US" altLang="zh-CN" sz="1200" dirty="0">
                          <a:latin typeface="+mj-lt"/>
                        </a:rPr>
                        <a:t>400</a:t>
                      </a:r>
                      <a:r>
                        <a:rPr lang="zh-CN" altLang="en-US" sz="1200" dirty="0">
                          <a:latin typeface="+mj-lt"/>
                        </a:rPr>
                        <a:t>万美元</a:t>
                      </a:r>
                      <a:endParaRPr lang="en-GB" sz="1200" dirty="0">
                        <a:latin typeface="+mj-lt"/>
                      </a:endParaRPr>
                    </a:p>
                  </a:txBody>
                  <a:tcPr/>
                </a:tc>
                <a:extLst>
                  <a:ext uri="{0D108BD9-81ED-4DB2-BD59-A6C34878D82A}">
                    <a16:rowId xmlns:a16="http://schemas.microsoft.com/office/drawing/2014/main" xmlns="" val="10007"/>
                  </a:ext>
                </a:extLst>
              </a:tr>
              <a:tr h="649671">
                <a:tc>
                  <a:txBody>
                    <a:bodyPr/>
                    <a:lstStyle/>
                    <a:p>
                      <a:pPr algn="ctr"/>
                      <a:r>
                        <a:rPr lang="zh-CN" altLang="en-US" sz="1400" dirty="0">
                          <a:latin typeface="+mj-lt"/>
                        </a:rPr>
                        <a:t>税前盈利</a:t>
                      </a:r>
                      <a:endParaRPr lang="en-GB" sz="1400" b="1" dirty="0">
                        <a:latin typeface="+mj-lt"/>
                      </a:endParaRPr>
                    </a:p>
                  </a:txBody>
                  <a:tcPr/>
                </a:tc>
                <a:tc>
                  <a:txBody>
                    <a:bodyPr/>
                    <a:lstStyle/>
                    <a:p>
                      <a:pPr algn="ctr"/>
                      <a:r>
                        <a:rPr lang="zh-CN" altLang="en-US" sz="1200" dirty="0">
                          <a:latin typeface="+mj-lt"/>
                        </a:rPr>
                        <a:t>不适用</a:t>
                      </a:r>
                      <a:endParaRPr lang="en-GB" sz="1200" dirty="0">
                        <a:latin typeface="+mj-lt"/>
                      </a:endParaRPr>
                    </a:p>
                  </a:txBody>
                  <a:tcPr/>
                </a:tc>
                <a:tc>
                  <a:txBody>
                    <a:bodyPr/>
                    <a:lstStyle/>
                    <a:p>
                      <a:pPr algn="ctr"/>
                      <a:r>
                        <a:rPr lang="zh-CN" altLang="en-US" sz="1200" dirty="0">
                          <a:latin typeface="+mj-lt"/>
                        </a:rPr>
                        <a:t>不适用</a:t>
                      </a:r>
                      <a:endParaRPr lang="en-GB" sz="1200" dirty="0">
                        <a:latin typeface="+mj-lt"/>
                      </a:endParaRPr>
                    </a:p>
                  </a:txBody>
                  <a:tcPr/>
                </a:tc>
                <a:tc>
                  <a:txBody>
                    <a:bodyPr/>
                    <a:lstStyle/>
                    <a:p>
                      <a:pPr algn="ctr"/>
                      <a:r>
                        <a:rPr lang="en-US" sz="1200" dirty="0">
                          <a:latin typeface="+mj-lt"/>
                        </a:rPr>
                        <a:t>750,000</a:t>
                      </a:r>
                      <a:r>
                        <a:rPr lang="zh-CN" altLang="en-US" sz="1200" dirty="0">
                          <a:latin typeface="+mj-lt"/>
                        </a:rPr>
                        <a:t>美元</a:t>
                      </a:r>
                      <a:r>
                        <a:rPr lang="en-US" altLang="zh-CN" sz="1200" dirty="0">
                          <a:latin typeface="+mj-lt"/>
                        </a:rPr>
                        <a:t>(</a:t>
                      </a:r>
                      <a:r>
                        <a:rPr lang="zh-CN" altLang="en-US" sz="1200" dirty="0">
                          <a:latin typeface="+mj-lt"/>
                        </a:rPr>
                        <a:t>最近</a:t>
                      </a:r>
                      <a:r>
                        <a:rPr lang="en-US" altLang="zh-CN" sz="1200" dirty="0">
                          <a:latin typeface="+mj-lt"/>
                        </a:rPr>
                        <a:t>1</a:t>
                      </a:r>
                      <a:r>
                        <a:rPr lang="zh-CN" altLang="en-US" sz="1200" dirty="0">
                          <a:latin typeface="+mj-lt"/>
                        </a:rPr>
                        <a:t>个财政年度或过去</a:t>
                      </a:r>
                      <a:r>
                        <a:rPr lang="en-US" altLang="zh-CN" sz="1200" dirty="0">
                          <a:latin typeface="+mj-lt"/>
                        </a:rPr>
                        <a:t>3</a:t>
                      </a:r>
                      <a:r>
                        <a:rPr lang="zh-CN" altLang="en-US" sz="1200" dirty="0">
                          <a:latin typeface="+mj-lt"/>
                        </a:rPr>
                        <a:t>个财政年度其中</a:t>
                      </a:r>
                      <a:r>
                        <a:rPr lang="en-US" altLang="zh-CN" sz="1200" dirty="0">
                          <a:latin typeface="+mj-lt"/>
                        </a:rPr>
                        <a:t>2</a:t>
                      </a:r>
                      <a:r>
                        <a:rPr lang="zh-CN" altLang="en-US" sz="1200" dirty="0">
                          <a:latin typeface="+mj-lt"/>
                        </a:rPr>
                        <a:t>年</a:t>
                      </a:r>
                      <a:r>
                        <a:rPr lang="en-US" altLang="zh-CN" sz="1200" dirty="0">
                          <a:latin typeface="+mj-lt"/>
                        </a:rPr>
                        <a:t>)</a:t>
                      </a:r>
                      <a:endParaRPr lang="en-GB" sz="1200" dirty="0">
                        <a:latin typeface="+mj-lt"/>
                      </a:endParaRPr>
                    </a:p>
                  </a:txBody>
                  <a:tcPr/>
                </a:tc>
                <a:extLst>
                  <a:ext uri="{0D108BD9-81ED-4DB2-BD59-A6C34878D82A}">
                    <a16:rowId xmlns:a16="http://schemas.microsoft.com/office/drawing/2014/main" xmlns="" val="10008"/>
                  </a:ext>
                </a:extLst>
              </a:tr>
            </a:tbl>
          </a:graphicData>
        </a:graphic>
      </p:graphicFrame>
      <p:sp>
        <p:nvSpPr>
          <p:cNvPr id="4" name="Slide Number Placeholder 3"/>
          <p:cNvSpPr>
            <a:spLocks noGrp="1"/>
          </p:cNvSpPr>
          <p:nvPr>
            <p:ph type="sldNum" sz="quarter" idx="4"/>
          </p:nvPr>
        </p:nvSpPr>
        <p:spPr/>
        <p:txBody>
          <a:bodyPr/>
          <a:lstStyle/>
          <a:p>
            <a:fld id="{9EBD5762-3BDC-484D-9503-7EA6D5A9A8CE}" type="slidenum">
              <a:rPr lang="en-US" smtClean="0">
                <a:solidFill>
                  <a:srgbClr val="000000"/>
                </a:solidFill>
                <a:latin typeface="+mj-lt"/>
              </a:rPr>
              <a:pPr/>
              <a:t>38</a:t>
            </a:fld>
            <a:endParaRPr lang="en-US">
              <a:solidFill>
                <a:srgbClr val="000000"/>
              </a:solidFill>
              <a:latin typeface="+mj-lt"/>
            </a:endParaRPr>
          </a:p>
        </p:txBody>
      </p:sp>
    </p:spTree>
    <p:extLst>
      <p:ext uri="{BB962C8B-B14F-4D97-AF65-F5344CB8AC3E}">
        <p14:creationId xmlns:p14="http://schemas.microsoft.com/office/powerpoint/2010/main" val="42940054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510952"/>
          </a:xfrm>
        </p:spPr>
        <p:txBody>
          <a:bodyPr vert="horz" lIns="0" tIns="0" rIns="0" bIns="0" rtlCol="0" anchor="t" anchorCtr="0">
            <a:noAutofit/>
          </a:bodyPr>
          <a:lstStyle/>
          <a:p>
            <a:r>
              <a:rPr lang="zh-CN" altLang="en-US" i="0" dirty="0">
                <a:ea typeface="宋体" panose="02010600030101010101" pitchFamily="2" charset="-122"/>
              </a:rPr>
              <a:t>美国上市时间表</a:t>
            </a:r>
            <a:endParaRPr lang="en-GB" altLang="en-US" i="0" dirty="0">
              <a:ea typeface="宋体" panose="02010600030101010101" pitchFamily="2" charset="-122"/>
            </a:endParaRPr>
          </a:p>
        </p:txBody>
      </p:sp>
      <p:cxnSp>
        <p:nvCxnSpPr>
          <p:cNvPr id="34" name="Shape 3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3" name="Slide Number Placeholder 42"/>
          <p:cNvSpPr>
            <a:spLocks noGrp="1"/>
          </p:cNvSpPr>
          <p:nvPr>
            <p:ph type="sldNum" sz="quarter" idx="4"/>
          </p:nvPr>
        </p:nvSpPr>
        <p:spPr/>
        <p:txBody>
          <a:bodyPr/>
          <a:lstStyle/>
          <a:p>
            <a:fld id="{9EBD5762-3BDC-484D-9503-7EA6D5A9A8CE}" type="slidenum">
              <a:rPr lang="en-US" smtClean="0">
                <a:solidFill>
                  <a:srgbClr val="000000"/>
                </a:solidFill>
                <a:latin typeface="+mj-lt"/>
                <a:ea typeface="宋体" panose="02010600030101010101" pitchFamily="2" charset="-122"/>
              </a:rPr>
              <a:pPr/>
              <a:t>39</a:t>
            </a:fld>
            <a:endParaRPr lang="en-US" dirty="0">
              <a:solidFill>
                <a:srgbClr val="000000"/>
              </a:solidFill>
              <a:latin typeface="+mj-lt"/>
              <a:ea typeface="宋体" panose="02010600030101010101" pitchFamily="2" charset="-122"/>
            </a:endParaRPr>
          </a:p>
        </p:txBody>
      </p:sp>
      <p:sp>
        <p:nvSpPr>
          <p:cNvPr id="6" name="Text Box 5"/>
          <p:cNvSpPr txBox="1">
            <a:spLocks noChangeArrowheads="1"/>
          </p:cNvSpPr>
          <p:nvPr/>
        </p:nvSpPr>
        <p:spPr bwMode="auto">
          <a:xfrm>
            <a:off x="214688" y="1340768"/>
            <a:ext cx="894790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tabLst>
                <a:tab pos="177800" algn="l"/>
              </a:tabLst>
              <a:defRPr>
                <a:solidFill>
                  <a:srgbClr val="404040"/>
                </a:solidFill>
                <a:latin typeface="楷体_GB2312" pitchFamily="49" charset="-122"/>
                <a:ea typeface="楷体_GB2312" pitchFamily="49" charset="-122"/>
              </a:defRPr>
            </a:lvl1pPr>
            <a:lvl2pPr marL="742950" indent="-285750" eaLnBrk="0" hangingPunct="0">
              <a:tabLst>
                <a:tab pos="177800" algn="l"/>
              </a:tabLst>
              <a:defRPr>
                <a:solidFill>
                  <a:srgbClr val="404040"/>
                </a:solidFill>
                <a:latin typeface="楷体_GB2312" pitchFamily="49" charset="-122"/>
                <a:ea typeface="楷体_GB2312" pitchFamily="49" charset="-122"/>
              </a:defRPr>
            </a:lvl2pPr>
            <a:lvl3pPr marL="1143000" indent="-228600" eaLnBrk="0" hangingPunct="0">
              <a:tabLst>
                <a:tab pos="177800" algn="l"/>
              </a:tabLst>
              <a:defRPr>
                <a:solidFill>
                  <a:srgbClr val="404040"/>
                </a:solidFill>
                <a:latin typeface="楷体_GB2312" pitchFamily="49" charset="-122"/>
                <a:ea typeface="楷体_GB2312" pitchFamily="49" charset="-122"/>
              </a:defRPr>
            </a:lvl3pPr>
            <a:lvl4pPr marL="1600200" indent="-228600" eaLnBrk="0" hangingPunct="0">
              <a:tabLst>
                <a:tab pos="177800" algn="l"/>
              </a:tabLst>
              <a:defRPr>
                <a:solidFill>
                  <a:srgbClr val="404040"/>
                </a:solidFill>
                <a:latin typeface="楷体_GB2312" pitchFamily="49" charset="-122"/>
                <a:ea typeface="楷体_GB2312" pitchFamily="49" charset="-122"/>
              </a:defRPr>
            </a:lvl4pPr>
            <a:lvl5pPr marL="2057400" indent="-228600" eaLnBrk="0" hangingPunct="0">
              <a:tabLst>
                <a:tab pos="177800" algn="l"/>
              </a:tabLst>
              <a:defRPr>
                <a:solidFill>
                  <a:srgbClr val="404040"/>
                </a:solidFill>
                <a:latin typeface="楷体_GB2312" pitchFamily="49" charset="-122"/>
                <a:ea typeface="楷体_GB2312" pitchFamily="49" charset="-122"/>
              </a:defRPr>
            </a:lvl5pPr>
            <a:lvl6pPr marL="2514600" indent="-228600" eaLnBrk="0" fontAlgn="base" hangingPunct="0">
              <a:spcBef>
                <a:spcPct val="0"/>
              </a:spcBef>
              <a:spcAft>
                <a:spcPct val="0"/>
              </a:spcAft>
              <a:tabLst>
                <a:tab pos="177800" algn="l"/>
              </a:tabLst>
              <a:defRPr>
                <a:solidFill>
                  <a:srgbClr val="404040"/>
                </a:solidFill>
                <a:latin typeface="楷体_GB2312" pitchFamily="49" charset="-122"/>
                <a:ea typeface="楷体_GB2312" pitchFamily="49" charset="-122"/>
              </a:defRPr>
            </a:lvl6pPr>
            <a:lvl7pPr marL="2971800" indent="-228600" eaLnBrk="0" fontAlgn="base" hangingPunct="0">
              <a:spcBef>
                <a:spcPct val="0"/>
              </a:spcBef>
              <a:spcAft>
                <a:spcPct val="0"/>
              </a:spcAft>
              <a:tabLst>
                <a:tab pos="177800" algn="l"/>
              </a:tabLst>
              <a:defRPr>
                <a:solidFill>
                  <a:srgbClr val="404040"/>
                </a:solidFill>
                <a:latin typeface="楷体_GB2312" pitchFamily="49" charset="-122"/>
                <a:ea typeface="楷体_GB2312" pitchFamily="49" charset="-122"/>
              </a:defRPr>
            </a:lvl7pPr>
            <a:lvl8pPr marL="3429000" indent="-228600" eaLnBrk="0" fontAlgn="base" hangingPunct="0">
              <a:spcBef>
                <a:spcPct val="0"/>
              </a:spcBef>
              <a:spcAft>
                <a:spcPct val="0"/>
              </a:spcAft>
              <a:tabLst>
                <a:tab pos="177800" algn="l"/>
              </a:tabLst>
              <a:defRPr>
                <a:solidFill>
                  <a:srgbClr val="404040"/>
                </a:solidFill>
                <a:latin typeface="楷体_GB2312" pitchFamily="49" charset="-122"/>
                <a:ea typeface="楷体_GB2312" pitchFamily="49" charset="-122"/>
              </a:defRPr>
            </a:lvl8pPr>
            <a:lvl9pPr marL="3886200" indent="-228600" eaLnBrk="0" fontAlgn="base" hangingPunct="0">
              <a:spcBef>
                <a:spcPct val="0"/>
              </a:spcBef>
              <a:spcAft>
                <a:spcPct val="0"/>
              </a:spcAft>
              <a:tabLst>
                <a:tab pos="177800" algn="l"/>
              </a:tabLst>
              <a:defRPr>
                <a:solidFill>
                  <a:srgbClr val="404040"/>
                </a:solidFill>
                <a:latin typeface="楷体_GB2312" pitchFamily="49" charset="-122"/>
                <a:ea typeface="楷体_GB2312" pitchFamily="49" charset="-122"/>
              </a:defRPr>
            </a:lvl9pPr>
          </a:lstStyle>
          <a:p>
            <a:pPr>
              <a:spcBef>
                <a:spcPct val="50000"/>
              </a:spcBef>
            </a:pPr>
            <a:r>
              <a:rPr lang="zh-CN" altLang="en-US" sz="1600" dirty="0">
                <a:solidFill>
                  <a:schemeClr val="tx1"/>
                </a:solidFill>
                <a:latin typeface="+mj-lt"/>
                <a:ea typeface="宋体" pitchFamily="2" charset="-122"/>
              </a:rPr>
              <a:t>在美国上市通常需要至少</a:t>
            </a:r>
            <a:r>
              <a:rPr lang="en-US" altLang="zh-CN" sz="1600" dirty="0">
                <a:solidFill>
                  <a:schemeClr val="tx1"/>
                </a:solidFill>
                <a:latin typeface="+mj-lt"/>
                <a:ea typeface="宋体" panose="02010600030101010101" pitchFamily="2" charset="-122"/>
              </a:rPr>
              <a:t>8-12</a:t>
            </a:r>
            <a:r>
              <a:rPr lang="zh-CN" altLang="en-US" sz="1600" dirty="0">
                <a:solidFill>
                  <a:schemeClr val="tx1"/>
                </a:solidFill>
                <a:latin typeface="+mj-lt"/>
                <a:ea typeface="宋体" pitchFamily="2" charset="-122"/>
              </a:rPr>
              <a:t>个月的时间，并取决于财务报表的准备速度，公司的内部管理制度，</a:t>
            </a:r>
            <a:r>
              <a:rPr lang="zh-CN" altLang="en-GB" sz="1600" dirty="0">
                <a:solidFill>
                  <a:schemeClr val="tx1"/>
                </a:solidFill>
                <a:latin typeface="+mj-lt"/>
                <a:ea typeface="宋体" pitchFamily="2" charset="-122"/>
              </a:rPr>
              <a:t>企业治理情况</a:t>
            </a:r>
            <a:r>
              <a:rPr lang="zh-CN" altLang="en-US" sz="1600" dirty="0">
                <a:solidFill>
                  <a:schemeClr val="tx1"/>
                </a:solidFill>
                <a:latin typeface="+mj-lt"/>
                <a:ea typeface="宋体" pitchFamily="2" charset="-122"/>
              </a:rPr>
              <a:t>及管理层的相关经验。</a:t>
            </a:r>
            <a:endParaRPr lang="zh-CN" altLang="en-GB" dirty="0">
              <a:solidFill>
                <a:schemeClr val="tx1"/>
              </a:solidFill>
              <a:latin typeface="+mj-lt"/>
              <a:ea typeface="宋体" pitchFamily="2" charset="-122"/>
            </a:endParaRPr>
          </a:p>
        </p:txBody>
      </p:sp>
      <p:grpSp>
        <p:nvGrpSpPr>
          <p:cNvPr id="8" name="Group 6"/>
          <p:cNvGrpSpPr>
            <a:grpSpLocks/>
          </p:cNvGrpSpPr>
          <p:nvPr/>
        </p:nvGrpSpPr>
        <p:grpSpPr bwMode="auto">
          <a:xfrm>
            <a:off x="288896" y="1700808"/>
            <a:ext cx="8321705" cy="3960813"/>
            <a:chOff x="235" y="1554"/>
            <a:chExt cx="5230" cy="2495"/>
          </a:xfrm>
        </p:grpSpPr>
        <p:sp>
          <p:nvSpPr>
            <p:cNvPr id="9" name="Text Box 7" descr="Green marble"/>
            <p:cNvSpPr txBox="1">
              <a:spLocks noChangeArrowheads="1"/>
            </p:cNvSpPr>
            <p:nvPr/>
          </p:nvSpPr>
          <p:spPr bwMode="auto">
            <a:xfrm>
              <a:off x="358" y="2086"/>
              <a:ext cx="694" cy="669"/>
            </a:xfrm>
            <a:prstGeom prst="rect">
              <a:avLst/>
            </a:prstGeom>
            <a:blipFill dpi="0" rotWithShape="0">
              <a:blip r:embed="rId3"/>
              <a:srcRect/>
              <a:tile tx="0" ty="0" sx="100000" sy="100000" flip="none" algn="tl"/>
            </a:blipFill>
            <a:ln w="12700">
              <a:solidFill>
                <a:schemeClr val="tx1"/>
              </a:solidFill>
              <a:miter lim="800000"/>
              <a:headEnd/>
              <a:tailEnd/>
            </a:ln>
          </p:spPr>
          <p:txBody>
            <a:bodyPr anchor="ctr">
              <a:spAutoFit/>
            </a:bodyPr>
            <a:lstStyle>
              <a:lvl1pPr eaLnBrk="0" hangingPunct="0">
                <a:defRPr>
                  <a:solidFill>
                    <a:srgbClr val="404040"/>
                  </a:solidFill>
                  <a:latin typeface="楷体_GB2312" pitchFamily="49" charset="-122"/>
                  <a:ea typeface="楷体_GB2312" pitchFamily="49" charset="-122"/>
                </a:defRPr>
              </a:lvl1pPr>
              <a:lvl2pPr marL="742950" indent="-285750" eaLnBrk="0" hangingPunct="0">
                <a:defRPr>
                  <a:solidFill>
                    <a:srgbClr val="404040"/>
                  </a:solidFill>
                  <a:latin typeface="楷体_GB2312" pitchFamily="49" charset="-122"/>
                  <a:ea typeface="楷体_GB2312" pitchFamily="49" charset="-122"/>
                </a:defRPr>
              </a:lvl2pPr>
              <a:lvl3pPr marL="1143000" indent="-228600" eaLnBrk="0" hangingPunct="0">
                <a:defRPr>
                  <a:solidFill>
                    <a:srgbClr val="404040"/>
                  </a:solidFill>
                  <a:latin typeface="楷体_GB2312" pitchFamily="49" charset="-122"/>
                  <a:ea typeface="楷体_GB2312" pitchFamily="49" charset="-122"/>
                </a:defRPr>
              </a:lvl3pPr>
              <a:lvl4pPr marL="1600200" indent="-228600" eaLnBrk="0" hangingPunct="0">
                <a:defRPr>
                  <a:solidFill>
                    <a:srgbClr val="404040"/>
                  </a:solidFill>
                  <a:latin typeface="楷体_GB2312" pitchFamily="49" charset="-122"/>
                  <a:ea typeface="楷体_GB2312" pitchFamily="49" charset="-122"/>
                </a:defRPr>
              </a:lvl4pPr>
              <a:lvl5pPr marL="2057400" indent="-228600" eaLnBrk="0" hangingPunct="0">
                <a:defRPr>
                  <a:solidFill>
                    <a:srgbClr val="404040"/>
                  </a:solidFill>
                  <a:latin typeface="楷体_GB2312" pitchFamily="49" charset="-122"/>
                  <a:ea typeface="楷体_GB2312" pitchFamily="49" charset="-122"/>
                </a:defRPr>
              </a:lvl5pPr>
              <a:lvl6pPr marL="2514600" indent="-228600" eaLnBrk="0" fontAlgn="base" hangingPunct="0">
                <a:spcBef>
                  <a:spcPct val="0"/>
                </a:spcBef>
                <a:spcAft>
                  <a:spcPct val="0"/>
                </a:spcAft>
                <a:defRPr>
                  <a:solidFill>
                    <a:srgbClr val="404040"/>
                  </a:solidFill>
                  <a:latin typeface="楷体_GB2312" pitchFamily="49" charset="-122"/>
                  <a:ea typeface="楷体_GB2312" pitchFamily="49" charset="-122"/>
                </a:defRPr>
              </a:lvl6pPr>
              <a:lvl7pPr marL="2971800" indent="-228600" eaLnBrk="0" fontAlgn="base" hangingPunct="0">
                <a:spcBef>
                  <a:spcPct val="0"/>
                </a:spcBef>
                <a:spcAft>
                  <a:spcPct val="0"/>
                </a:spcAft>
                <a:defRPr>
                  <a:solidFill>
                    <a:srgbClr val="404040"/>
                  </a:solidFill>
                  <a:latin typeface="楷体_GB2312" pitchFamily="49" charset="-122"/>
                  <a:ea typeface="楷体_GB2312" pitchFamily="49" charset="-122"/>
                </a:defRPr>
              </a:lvl7pPr>
              <a:lvl8pPr marL="3429000" indent="-228600" eaLnBrk="0" fontAlgn="base" hangingPunct="0">
                <a:spcBef>
                  <a:spcPct val="0"/>
                </a:spcBef>
                <a:spcAft>
                  <a:spcPct val="0"/>
                </a:spcAft>
                <a:defRPr>
                  <a:solidFill>
                    <a:srgbClr val="404040"/>
                  </a:solidFill>
                  <a:latin typeface="楷体_GB2312" pitchFamily="49" charset="-122"/>
                  <a:ea typeface="楷体_GB2312" pitchFamily="49" charset="-122"/>
                </a:defRPr>
              </a:lvl8pPr>
              <a:lvl9pPr marL="3886200" indent="-228600" eaLnBrk="0" fontAlgn="base" hangingPunct="0">
                <a:spcBef>
                  <a:spcPct val="0"/>
                </a:spcBef>
                <a:spcAft>
                  <a:spcPct val="0"/>
                </a:spcAft>
                <a:defRPr>
                  <a:solidFill>
                    <a:srgbClr val="404040"/>
                  </a:solidFill>
                  <a:latin typeface="楷体_GB2312" pitchFamily="49" charset="-122"/>
                  <a:ea typeface="楷体_GB2312" pitchFamily="49" charset="-122"/>
                </a:defRPr>
              </a:lvl9pPr>
            </a:lstStyle>
            <a:p>
              <a:pPr algn="ctr">
                <a:spcBef>
                  <a:spcPct val="50000"/>
                </a:spcBef>
              </a:pPr>
              <a:r>
                <a:rPr lang="zh-CN" altLang="en-GB" dirty="0">
                  <a:solidFill>
                    <a:schemeClr val="bg1"/>
                  </a:solidFill>
                  <a:latin typeface="+mj-lt"/>
                  <a:ea typeface="+mn-ea"/>
                </a:rPr>
                <a:t>1. </a:t>
              </a:r>
              <a:r>
                <a:rPr lang="zh-CN" altLang="en-US" dirty="0">
                  <a:solidFill>
                    <a:schemeClr val="bg1"/>
                  </a:solidFill>
                  <a:latin typeface="+mj-lt"/>
                  <a:ea typeface="宋体" pitchFamily="2" charset="-122"/>
                </a:rPr>
                <a:t>战略规划</a:t>
              </a:r>
            </a:p>
            <a:p>
              <a:pPr algn="ctr">
                <a:spcBef>
                  <a:spcPct val="50000"/>
                </a:spcBef>
              </a:pPr>
              <a:endParaRPr lang="zh-CN" altLang="en-US" dirty="0">
                <a:solidFill>
                  <a:schemeClr val="bg1"/>
                </a:solidFill>
                <a:latin typeface="+mj-lt"/>
                <a:ea typeface="宋体" pitchFamily="2" charset="-122"/>
              </a:endParaRPr>
            </a:p>
          </p:txBody>
        </p:sp>
        <p:sp>
          <p:nvSpPr>
            <p:cNvPr id="10" name="Text Box 8" descr="Green marble"/>
            <p:cNvSpPr txBox="1">
              <a:spLocks noChangeArrowheads="1"/>
            </p:cNvSpPr>
            <p:nvPr/>
          </p:nvSpPr>
          <p:spPr bwMode="auto">
            <a:xfrm>
              <a:off x="1003" y="2048"/>
              <a:ext cx="794" cy="582"/>
            </a:xfrm>
            <a:prstGeom prst="rect">
              <a:avLst/>
            </a:prstGeom>
            <a:blipFill dpi="0" rotWithShape="0">
              <a:blip r:embed="rId3"/>
              <a:srcRect/>
              <a:tile tx="0" ty="0" sx="100000" sy="100000" flip="none" algn="tl"/>
            </a:blipFill>
            <a:ln w="12700">
              <a:solidFill>
                <a:schemeClr val="tx1"/>
              </a:solidFill>
              <a:miter lim="800000"/>
              <a:headEnd/>
              <a:tailEnd/>
            </a:ln>
          </p:spPr>
          <p:txBody>
            <a:bodyPr anchor="ctr">
              <a:spAutoFit/>
            </a:bodyPr>
            <a:lstStyle>
              <a:lvl1pPr eaLnBrk="0" hangingPunct="0">
                <a:defRPr>
                  <a:solidFill>
                    <a:srgbClr val="404040"/>
                  </a:solidFill>
                  <a:latin typeface="楷体_GB2312" pitchFamily="49" charset="-122"/>
                  <a:ea typeface="楷体_GB2312" pitchFamily="49" charset="-122"/>
                </a:defRPr>
              </a:lvl1pPr>
              <a:lvl2pPr marL="742950" indent="-285750" eaLnBrk="0" hangingPunct="0">
                <a:defRPr>
                  <a:solidFill>
                    <a:srgbClr val="404040"/>
                  </a:solidFill>
                  <a:latin typeface="楷体_GB2312" pitchFamily="49" charset="-122"/>
                  <a:ea typeface="楷体_GB2312" pitchFamily="49" charset="-122"/>
                </a:defRPr>
              </a:lvl2pPr>
              <a:lvl3pPr marL="1143000" indent="-228600" eaLnBrk="0" hangingPunct="0">
                <a:defRPr>
                  <a:solidFill>
                    <a:srgbClr val="404040"/>
                  </a:solidFill>
                  <a:latin typeface="楷体_GB2312" pitchFamily="49" charset="-122"/>
                  <a:ea typeface="楷体_GB2312" pitchFamily="49" charset="-122"/>
                </a:defRPr>
              </a:lvl3pPr>
              <a:lvl4pPr marL="1600200" indent="-228600" eaLnBrk="0" hangingPunct="0">
                <a:defRPr>
                  <a:solidFill>
                    <a:srgbClr val="404040"/>
                  </a:solidFill>
                  <a:latin typeface="楷体_GB2312" pitchFamily="49" charset="-122"/>
                  <a:ea typeface="楷体_GB2312" pitchFamily="49" charset="-122"/>
                </a:defRPr>
              </a:lvl4pPr>
              <a:lvl5pPr marL="2057400" indent="-228600" eaLnBrk="0" hangingPunct="0">
                <a:defRPr>
                  <a:solidFill>
                    <a:srgbClr val="404040"/>
                  </a:solidFill>
                  <a:latin typeface="楷体_GB2312" pitchFamily="49" charset="-122"/>
                  <a:ea typeface="楷体_GB2312" pitchFamily="49" charset="-122"/>
                </a:defRPr>
              </a:lvl5pPr>
              <a:lvl6pPr marL="2514600" indent="-228600" eaLnBrk="0" fontAlgn="base" hangingPunct="0">
                <a:spcBef>
                  <a:spcPct val="0"/>
                </a:spcBef>
                <a:spcAft>
                  <a:spcPct val="0"/>
                </a:spcAft>
                <a:defRPr>
                  <a:solidFill>
                    <a:srgbClr val="404040"/>
                  </a:solidFill>
                  <a:latin typeface="楷体_GB2312" pitchFamily="49" charset="-122"/>
                  <a:ea typeface="楷体_GB2312" pitchFamily="49" charset="-122"/>
                </a:defRPr>
              </a:lvl6pPr>
              <a:lvl7pPr marL="2971800" indent="-228600" eaLnBrk="0" fontAlgn="base" hangingPunct="0">
                <a:spcBef>
                  <a:spcPct val="0"/>
                </a:spcBef>
                <a:spcAft>
                  <a:spcPct val="0"/>
                </a:spcAft>
                <a:defRPr>
                  <a:solidFill>
                    <a:srgbClr val="404040"/>
                  </a:solidFill>
                  <a:latin typeface="楷体_GB2312" pitchFamily="49" charset="-122"/>
                  <a:ea typeface="楷体_GB2312" pitchFamily="49" charset="-122"/>
                </a:defRPr>
              </a:lvl7pPr>
              <a:lvl8pPr marL="3429000" indent="-228600" eaLnBrk="0" fontAlgn="base" hangingPunct="0">
                <a:spcBef>
                  <a:spcPct val="0"/>
                </a:spcBef>
                <a:spcAft>
                  <a:spcPct val="0"/>
                </a:spcAft>
                <a:defRPr>
                  <a:solidFill>
                    <a:srgbClr val="404040"/>
                  </a:solidFill>
                  <a:latin typeface="楷体_GB2312" pitchFamily="49" charset="-122"/>
                  <a:ea typeface="楷体_GB2312" pitchFamily="49" charset="-122"/>
                </a:defRPr>
              </a:lvl8pPr>
              <a:lvl9pPr marL="3886200" indent="-228600" eaLnBrk="0" fontAlgn="base" hangingPunct="0">
                <a:spcBef>
                  <a:spcPct val="0"/>
                </a:spcBef>
                <a:spcAft>
                  <a:spcPct val="0"/>
                </a:spcAft>
                <a:defRPr>
                  <a:solidFill>
                    <a:srgbClr val="404040"/>
                  </a:solidFill>
                  <a:latin typeface="楷体_GB2312" pitchFamily="49" charset="-122"/>
                  <a:ea typeface="楷体_GB2312" pitchFamily="49" charset="-122"/>
                </a:defRPr>
              </a:lvl9pPr>
            </a:lstStyle>
            <a:p>
              <a:pPr algn="ctr">
                <a:spcBef>
                  <a:spcPct val="50000"/>
                </a:spcBef>
              </a:pPr>
              <a:r>
                <a:rPr lang="zh-CN" altLang="en-GB" dirty="0">
                  <a:solidFill>
                    <a:schemeClr val="bg1"/>
                  </a:solidFill>
                  <a:latin typeface="+mj-lt"/>
                  <a:ea typeface="+mn-ea"/>
                </a:rPr>
                <a:t>2. </a:t>
              </a:r>
              <a:r>
                <a:rPr lang="zh-CN" altLang="en-US" dirty="0">
                  <a:solidFill>
                    <a:schemeClr val="bg1"/>
                  </a:solidFill>
                  <a:latin typeface="+mj-lt"/>
                  <a:ea typeface="宋体" pitchFamily="2" charset="-122"/>
                </a:rPr>
                <a:t>财务报告结构工作 </a:t>
              </a:r>
            </a:p>
          </p:txBody>
        </p:sp>
        <p:sp>
          <p:nvSpPr>
            <p:cNvPr id="11" name="Text Box 9" descr="Green marble"/>
            <p:cNvSpPr txBox="1">
              <a:spLocks noChangeArrowheads="1"/>
            </p:cNvSpPr>
            <p:nvPr/>
          </p:nvSpPr>
          <p:spPr bwMode="auto">
            <a:xfrm>
              <a:off x="1747" y="2011"/>
              <a:ext cx="793" cy="582"/>
            </a:xfrm>
            <a:prstGeom prst="rect">
              <a:avLst/>
            </a:prstGeom>
            <a:blipFill dpi="0" rotWithShape="0">
              <a:blip r:embed="rId3"/>
              <a:srcRect/>
              <a:tile tx="0" ty="0" sx="100000" sy="100000" flip="none" algn="tl"/>
            </a:blipFill>
            <a:ln w="12700">
              <a:solidFill>
                <a:schemeClr val="tx1"/>
              </a:solidFill>
              <a:miter lim="800000"/>
              <a:headEnd/>
              <a:tailEnd/>
            </a:ln>
            <a:effectLst/>
          </p:spPr>
          <p:txBody>
            <a:bodyPr anchor="ctr">
              <a:spAutoFit/>
            </a:bodyPr>
            <a:lstStyle/>
            <a:p>
              <a:pPr algn="ctr" eaLnBrk="0" hangingPunct="0">
                <a:spcBef>
                  <a:spcPct val="50000"/>
                </a:spcBef>
                <a:defRPr/>
              </a:pPr>
              <a:r>
                <a:rPr lang="zh-CN" altLang="en-GB" dirty="0">
                  <a:solidFill>
                    <a:schemeClr val="bg1"/>
                  </a:solidFill>
                  <a:latin typeface="+mj-lt"/>
                  <a:ea typeface="+mn-ea"/>
                </a:rPr>
                <a:t>3. </a:t>
              </a:r>
              <a:r>
                <a:rPr lang="zh-CN" altLang="en-US" dirty="0">
                  <a:solidFill>
                    <a:schemeClr val="bg1"/>
                  </a:solidFill>
                  <a:effectLst>
                    <a:outerShdw blurRad="38100" dist="38100" dir="2700000" algn="tl">
                      <a:srgbClr val="000000"/>
                    </a:outerShdw>
                  </a:effectLst>
                  <a:latin typeface="+mj-lt"/>
                  <a:ea typeface="宋体" pitchFamily="2" charset="-122"/>
                </a:rPr>
                <a:t>财务报表准备工作</a:t>
              </a:r>
            </a:p>
          </p:txBody>
        </p:sp>
        <p:sp>
          <p:nvSpPr>
            <p:cNvPr id="12" name="Text Box 10" descr="Green marble"/>
            <p:cNvSpPr txBox="1">
              <a:spLocks noChangeArrowheads="1"/>
            </p:cNvSpPr>
            <p:nvPr/>
          </p:nvSpPr>
          <p:spPr bwMode="auto">
            <a:xfrm>
              <a:off x="2491" y="1948"/>
              <a:ext cx="792" cy="582"/>
            </a:xfrm>
            <a:prstGeom prst="rect">
              <a:avLst/>
            </a:prstGeom>
            <a:blipFill dpi="0" rotWithShape="0">
              <a:blip r:embed="rId3"/>
              <a:srcRect/>
              <a:tile tx="0" ty="0" sx="100000" sy="100000" flip="none" algn="tl"/>
            </a:blipFill>
            <a:ln w="12700">
              <a:solidFill>
                <a:schemeClr val="tx1"/>
              </a:solidFill>
              <a:miter lim="800000"/>
              <a:headEnd/>
              <a:tailEnd/>
            </a:ln>
          </p:spPr>
          <p:txBody>
            <a:bodyPr anchor="ctr">
              <a:spAutoFit/>
            </a:bodyPr>
            <a:lstStyle>
              <a:lvl1pPr eaLnBrk="0" hangingPunct="0">
                <a:defRPr>
                  <a:solidFill>
                    <a:srgbClr val="404040"/>
                  </a:solidFill>
                  <a:latin typeface="楷体_GB2312" pitchFamily="49" charset="-122"/>
                  <a:ea typeface="楷体_GB2312" pitchFamily="49" charset="-122"/>
                </a:defRPr>
              </a:lvl1pPr>
              <a:lvl2pPr marL="742950" indent="-285750" eaLnBrk="0" hangingPunct="0">
                <a:defRPr>
                  <a:solidFill>
                    <a:srgbClr val="404040"/>
                  </a:solidFill>
                  <a:latin typeface="楷体_GB2312" pitchFamily="49" charset="-122"/>
                  <a:ea typeface="楷体_GB2312" pitchFamily="49" charset="-122"/>
                </a:defRPr>
              </a:lvl2pPr>
              <a:lvl3pPr marL="1143000" indent="-228600" eaLnBrk="0" hangingPunct="0">
                <a:defRPr>
                  <a:solidFill>
                    <a:srgbClr val="404040"/>
                  </a:solidFill>
                  <a:latin typeface="楷体_GB2312" pitchFamily="49" charset="-122"/>
                  <a:ea typeface="楷体_GB2312" pitchFamily="49" charset="-122"/>
                </a:defRPr>
              </a:lvl3pPr>
              <a:lvl4pPr marL="1600200" indent="-228600" eaLnBrk="0" hangingPunct="0">
                <a:defRPr>
                  <a:solidFill>
                    <a:srgbClr val="404040"/>
                  </a:solidFill>
                  <a:latin typeface="楷体_GB2312" pitchFamily="49" charset="-122"/>
                  <a:ea typeface="楷体_GB2312" pitchFamily="49" charset="-122"/>
                </a:defRPr>
              </a:lvl4pPr>
              <a:lvl5pPr marL="2057400" indent="-228600" eaLnBrk="0" hangingPunct="0">
                <a:defRPr>
                  <a:solidFill>
                    <a:srgbClr val="404040"/>
                  </a:solidFill>
                  <a:latin typeface="楷体_GB2312" pitchFamily="49" charset="-122"/>
                  <a:ea typeface="楷体_GB2312" pitchFamily="49" charset="-122"/>
                </a:defRPr>
              </a:lvl5pPr>
              <a:lvl6pPr marL="2514600" indent="-228600" eaLnBrk="0" fontAlgn="base" hangingPunct="0">
                <a:spcBef>
                  <a:spcPct val="0"/>
                </a:spcBef>
                <a:spcAft>
                  <a:spcPct val="0"/>
                </a:spcAft>
                <a:defRPr>
                  <a:solidFill>
                    <a:srgbClr val="404040"/>
                  </a:solidFill>
                  <a:latin typeface="楷体_GB2312" pitchFamily="49" charset="-122"/>
                  <a:ea typeface="楷体_GB2312" pitchFamily="49" charset="-122"/>
                </a:defRPr>
              </a:lvl6pPr>
              <a:lvl7pPr marL="2971800" indent="-228600" eaLnBrk="0" fontAlgn="base" hangingPunct="0">
                <a:spcBef>
                  <a:spcPct val="0"/>
                </a:spcBef>
                <a:spcAft>
                  <a:spcPct val="0"/>
                </a:spcAft>
                <a:defRPr>
                  <a:solidFill>
                    <a:srgbClr val="404040"/>
                  </a:solidFill>
                  <a:latin typeface="楷体_GB2312" pitchFamily="49" charset="-122"/>
                  <a:ea typeface="楷体_GB2312" pitchFamily="49" charset="-122"/>
                </a:defRPr>
              </a:lvl7pPr>
              <a:lvl8pPr marL="3429000" indent="-228600" eaLnBrk="0" fontAlgn="base" hangingPunct="0">
                <a:spcBef>
                  <a:spcPct val="0"/>
                </a:spcBef>
                <a:spcAft>
                  <a:spcPct val="0"/>
                </a:spcAft>
                <a:defRPr>
                  <a:solidFill>
                    <a:srgbClr val="404040"/>
                  </a:solidFill>
                  <a:latin typeface="楷体_GB2312" pitchFamily="49" charset="-122"/>
                  <a:ea typeface="楷体_GB2312" pitchFamily="49" charset="-122"/>
                </a:defRPr>
              </a:lvl8pPr>
              <a:lvl9pPr marL="3886200" indent="-228600" eaLnBrk="0" fontAlgn="base" hangingPunct="0">
                <a:spcBef>
                  <a:spcPct val="0"/>
                </a:spcBef>
                <a:spcAft>
                  <a:spcPct val="0"/>
                </a:spcAft>
                <a:defRPr>
                  <a:solidFill>
                    <a:srgbClr val="404040"/>
                  </a:solidFill>
                  <a:latin typeface="楷体_GB2312" pitchFamily="49" charset="-122"/>
                  <a:ea typeface="楷体_GB2312" pitchFamily="49" charset="-122"/>
                </a:defRPr>
              </a:lvl9pPr>
            </a:lstStyle>
            <a:p>
              <a:pPr algn="ctr">
                <a:spcBef>
                  <a:spcPct val="50000"/>
                </a:spcBef>
              </a:pPr>
              <a:r>
                <a:rPr lang="zh-CN" altLang="en-GB" dirty="0">
                  <a:solidFill>
                    <a:schemeClr val="bg1"/>
                  </a:solidFill>
                  <a:latin typeface="+mj-lt"/>
                  <a:ea typeface="+mn-ea"/>
                </a:rPr>
                <a:t>4. </a:t>
              </a:r>
              <a:r>
                <a:rPr lang="zh-CN" altLang="en-US" dirty="0">
                  <a:solidFill>
                    <a:schemeClr val="bg1"/>
                  </a:solidFill>
                  <a:latin typeface="+mj-lt"/>
                  <a:ea typeface="宋体" pitchFamily="2" charset="-122"/>
                </a:rPr>
                <a:t>完成招股说明书草稿</a:t>
              </a:r>
            </a:p>
          </p:txBody>
        </p:sp>
        <p:sp>
          <p:nvSpPr>
            <p:cNvPr id="13" name="Text Box 11" descr="Green marble"/>
            <p:cNvSpPr txBox="1">
              <a:spLocks noChangeArrowheads="1"/>
            </p:cNvSpPr>
            <p:nvPr/>
          </p:nvSpPr>
          <p:spPr bwMode="auto">
            <a:xfrm>
              <a:off x="3234" y="1868"/>
              <a:ext cx="794" cy="669"/>
            </a:xfrm>
            <a:prstGeom prst="rect">
              <a:avLst/>
            </a:prstGeom>
            <a:blipFill dpi="0" rotWithShape="0">
              <a:blip r:embed="rId3"/>
              <a:srcRect/>
              <a:tile tx="0" ty="0" sx="100000" sy="100000" flip="none" algn="tl"/>
            </a:blipFill>
            <a:ln w="12700">
              <a:solidFill>
                <a:schemeClr val="tx1"/>
              </a:solidFill>
              <a:miter lim="800000"/>
              <a:headEnd/>
              <a:tailEnd/>
            </a:ln>
          </p:spPr>
          <p:txBody>
            <a:bodyPr anchor="ctr">
              <a:spAutoFit/>
            </a:bodyPr>
            <a:lstStyle>
              <a:lvl1pPr eaLnBrk="0" hangingPunct="0">
                <a:defRPr>
                  <a:solidFill>
                    <a:srgbClr val="404040"/>
                  </a:solidFill>
                  <a:latin typeface="楷体_GB2312" pitchFamily="49" charset="-122"/>
                  <a:ea typeface="楷体_GB2312" pitchFamily="49" charset="-122"/>
                </a:defRPr>
              </a:lvl1pPr>
              <a:lvl2pPr marL="742950" indent="-285750" eaLnBrk="0" hangingPunct="0">
                <a:defRPr>
                  <a:solidFill>
                    <a:srgbClr val="404040"/>
                  </a:solidFill>
                  <a:latin typeface="楷体_GB2312" pitchFamily="49" charset="-122"/>
                  <a:ea typeface="楷体_GB2312" pitchFamily="49" charset="-122"/>
                </a:defRPr>
              </a:lvl2pPr>
              <a:lvl3pPr marL="1143000" indent="-228600" eaLnBrk="0" hangingPunct="0">
                <a:defRPr>
                  <a:solidFill>
                    <a:srgbClr val="404040"/>
                  </a:solidFill>
                  <a:latin typeface="楷体_GB2312" pitchFamily="49" charset="-122"/>
                  <a:ea typeface="楷体_GB2312" pitchFamily="49" charset="-122"/>
                </a:defRPr>
              </a:lvl3pPr>
              <a:lvl4pPr marL="1600200" indent="-228600" eaLnBrk="0" hangingPunct="0">
                <a:defRPr>
                  <a:solidFill>
                    <a:srgbClr val="404040"/>
                  </a:solidFill>
                  <a:latin typeface="楷体_GB2312" pitchFamily="49" charset="-122"/>
                  <a:ea typeface="楷体_GB2312" pitchFamily="49" charset="-122"/>
                </a:defRPr>
              </a:lvl4pPr>
              <a:lvl5pPr marL="2057400" indent="-228600" eaLnBrk="0" hangingPunct="0">
                <a:defRPr>
                  <a:solidFill>
                    <a:srgbClr val="404040"/>
                  </a:solidFill>
                  <a:latin typeface="楷体_GB2312" pitchFamily="49" charset="-122"/>
                  <a:ea typeface="楷体_GB2312" pitchFamily="49" charset="-122"/>
                </a:defRPr>
              </a:lvl5pPr>
              <a:lvl6pPr marL="2514600" indent="-228600" eaLnBrk="0" fontAlgn="base" hangingPunct="0">
                <a:spcBef>
                  <a:spcPct val="0"/>
                </a:spcBef>
                <a:spcAft>
                  <a:spcPct val="0"/>
                </a:spcAft>
                <a:defRPr>
                  <a:solidFill>
                    <a:srgbClr val="404040"/>
                  </a:solidFill>
                  <a:latin typeface="楷体_GB2312" pitchFamily="49" charset="-122"/>
                  <a:ea typeface="楷体_GB2312" pitchFamily="49" charset="-122"/>
                </a:defRPr>
              </a:lvl6pPr>
              <a:lvl7pPr marL="2971800" indent="-228600" eaLnBrk="0" fontAlgn="base" hangingPunct="0">
                <a:spcBef>
                  <a:spcPct val="0"/>
                </a:spcBef>
                <a:spcAft>
                  <a:spcPct val="0"/>
                </a:spcAft>
                <a:defRPr>
                  <a:solidFill>
                    <a:srgbClr val="404040"/>
                  </a:solidFill>
                  <a:latin typeface="楷体_GB2312" pitchFamily="49" charset="-122"/>
                  <a:ea typeface="楷体_GB2312" pitchFamily="49" charset="-122"/>
                </a:defRPr>
              </a:lvl7pPr>
              <a:lvl8pPr marL="3429000" indent="-228600" eaLnBrk="0" fontAlgn="base" hangingPunct="0">
                <a:spcBef>
                  <a:spcPct val="0"/>
                </a:spcBef>
                <a:spcAft>
                  <a:spcPct val="0"/>
                </a:spcAft>
                <a:defRPr>
                  <a:solidFill>
                    <a:srgbClr val="404040"/>
                  </a:solidFill>
                  <a:latin typeface="楷体_GB2312" pitchFamily="49" charset="-122"/>
                  <a:ea typeface="楷体_GB2312" pitchFamily="49" charset="-122"/>
                </a:defRPr>
              </a:lvl8pPr>
              <a:lvl9pPr marL="3886200" indent="-228600" eaLnBrk="0" fontAlgn="base" hangingPunct="0">
                <a:spcBef>
                  <a:spcPct val="0"/>
                </a:spcBef>
                <a:spcAft>
                  <a:spcPct val="0"/>
                </a:spcAft>
                <a:defRPr>
                  <a:solidFill>
                    <a:srgbClr val="404040"/>
                  </a:solidFill>
                  <a:latin typeface="楷体_GB2312" pitchFamily="49" charset="-122"/>
                  <a:ea typeface="楷体_GB2312" pitchFamily="49" charset="-122"/>
                </a:defRPr>
              </a:lvl9pPr>
            </a:lstStyle>
            <a:p>
              <a:pPr algn="ctr">
                <a:spcBef>
                  <a:spcPct val="50000"/>
                </a:spcBef>
              </a:pPr>
              <a:r>
                <a:rPr lang="zh-CN" altLang="en-GB" dirty="0">
                  <a:solidFill>
                    <a:schemeClr val="bg1"/>
                  </a:solidFill>
                  <a:latin typeface="+mj-lt"/>
                  <a:ea typeface="+mn-ea"/>
                </a:rPr>
                <a:t>5.</a:t>
              </a:r>
              <a:r>
                <a:rPr lang="zh-CN" altLang="en-US" dirty="0">
                  <a:solidFill>
                    <a:schemeClr val="bg1"/>
                  </a:solidFill>
                  <a:latin typeface="+mj-lt"/>
                  <a:ea typeface="宋体" pitchFamily="2" charset="-122"/>
                </a:rPr>
                <a:t>上报美国证监会</a:t>
              </a:r>
            </a:p>
            <a:p>
              <a:pPr algn="ctr">
                <a:spcBef>
                  <a:spcPct val="50000"/>
                </a:spcBef>
              </a:pPr>
              <a:endParaRPr lang="zh-CN" altLang="en-US" dirty="0">
                <a:solidFill>
                  <a:schemeClr val="bg1"/>
                </a:solidFill>
                <a:latin typeface="+mj-lt"/>
                <a:ea typeface="宋体" pitchFamily="2" charset="-122"/>
              </a:endParaRPr>
            </a:p>
          </p:txBody>
        </p:sp>
        <p:sp>
          <p:nvSpPr>
            <p:cNvPr id="14" name="Text Box 12" descr="Green marble"/>
            <p:cNvSpPr txBox="1">
              <a:spLocks noChangeArrowheads="1"/>
            </p:cNvSpPr>
            <p:nvPr/>
          </p:nvSpPr>
          <p:spPr bwMode="auto">
            <a:xfrm>
              <a:off x="3928" y="1823"/>
              <a:ext cx="794" cy="669"/>
            </a:xfrm>
            <a:prstGeom prst="rect">
              <a:avLst/>
            </a:prstGeom>
            <a:blipFill dpi="0" rotWithShape="0">
              <a:blip r:embed="rId3"/>
              <a:srcRect/>
              <a:tile tx="0" ty="0" sx="100000" sy="100000" flip="none" algn="tl"/>
            </a:blipFill>
            <a:ln w="12700">
              <a:solidFill>
                <a:schemeClr val="tx1"/>
              </a:solidFill>
              <a:miter lim="800000"/>
              <a:headEnd/>
              <a:tailEnd/>
            </a:ln>
          </p:spPr>
          <p:txBody>
            <a:bodyPr anchor="ctr">
              <a:spAutoFit/>
            </a:bodyPr>
            <a:lstStyle>
              <a:lvl1pPr eaLnBrk="0" hangingPunct="0">
                <a:defRPr>
                  <a:solidFill>
                    <a:srgbClr val="404040"/>
                  </a:solidFill>
                  <a:latin typeface="楷体_GB2312" pitchFamily="49" charset="-122"/>
                  <a:ea typeface="楷体_GB2312" pitchFamily="49" charset="-122"/>
                </a:defRPr>
              </a:lvl1pPr>
              <a:lvl2pPr marL="742950" indent="-285750" eaLnBrk="0" hangingPunct="0">
                <a:defRPr>
                  <a:solidFill>
                    <a:srgbClr val="404040"/>
                  </a:solidFill>
                  <a:latin typeface="楷体_GB2312" pitchFamily="49" charset="-122"/>
                  <a:ea typeface="楷体_GB2312" pitchFamily="49" charset="-122"/>
                </a:defRPr>
              </a:lvl2pPr>
              <a:lvl3pPr marL="1143000" indent="-228600" eaLnBrk="0" hangingPunct="0">
                <a:defRPr>
                  <a:solidFill>
                    <a:srgbClr val="404040"/>
                  </a:solidFill>
                  <a:latin typeface="楷体_GB2312" pitchFamily="49" charset="-122"/>
                  <a:ea typeface="楷体_GB2312" pitchFamily="49" charset="-122"/>
                </a:defRPr>
              </a:lvl3pPr>
              <a:lvl4pPr marL="1600200" indent="-228600" eaLnBrk="0" hangingPunct="0">
                <a:defRPr>
                  <a:solidFill>
                    <a:srgbClr val="404040"/>
                  </a:solidFill>
                  <a:latin typeface="楷体_GB2312" pitchFamily="49" charset="-122"/>
                  <a:ea typeface="楷体_GB2312" pitchFamily="49" charset="-122"/>
                </a:defRPr>
              </a:lvl4pPr>
              <a:lvl5pPr marL="2057400" indent="-228600" eaLnBrk="0" hangingPunct="0">
                <a:defRPr>
                  <a:solidFill>
                    <a:srgbClr val="404040"/>
                  </a:solidFill>
                  <a:latin typeface="楷体_GB2312" pitchFamily="49" charset="-122"/>
                  <a:ea typeface="楷体_GB2312" pitchFamily="49" charset="-122"/>
                </a:defRPr>
              </a:lvl5pPr>
              <a:lvl6pPr marL="2514600" indent="-228600" eaLnBrk="0" fontAlgn="base" hangingPunct="0">
                <a:spcBef>
                  <a:spcPct val="0"/>
                </a:spcBef>
                <a:spcAft>
                  <a:spcPct val="0"/>
                </a:spcAft>
                <a:defRPr>
                  <a:solidFill>
                    <a:srgbClr val="404040"/>
                  </a:solidFill>
                  <a:latin typeface="楷体_GB2312" pitchFamily="49" charset="-122"/>
                  <a:ea typeface="楷体_GB2312" pitchFamily="49" charset="-122"/>
                </a:defRPr>
              </a:lvl6pPr>
              <a:lvl7pPr marL="2971800" indent="-228600" eaLnBrk="0" fontAlgn="base" hangingPunct="0">
                <a:spcBef>
                  <a:spcPct val="0"/>
                </a:spcBef>
                <a:spcAft>
                  <a:spcPct val="0"/>
                </a:spcAft>
                <a:defRPr>
                  <a:solidFill>
                    <a:srgbClr val="404040"/>
                  </a:solidFill>
                  <a:latin typeface="楷体_GB2312" pitchFamily="49" charset="-122"/>
                  <a:ea typeface="楷体_GB2312" pitchFamily="49" charset="-122"/>
                </a:defRPr>
              </a:lvl7pPr>
              <a:lvl8pPr marL="3429000" indent="-228600" eaLnBrk="0" fontAlgn="base" hangingPunct="0">
                <a:spcBef>
                  <a:spcPct val="0"/>
                </a:spcBef>
                <a:spcAft>
                  <a:spcPct val="0"/>
                </a:spcAft>
                <a:defRPr>
                  <a:solidFill>
                    <a:srgbClr val="404040"/>
                  </a:solidFill>
                  <a:latin typeface="楷体_GB2312" pitchFamily="49" charset="-122"/>
                  <a:ea typeface="楷体_GB2312" pitchFamily="49" charset="-122"/>
                </a:defRPr>
              </a:lvl8pPr>
              <a:lvl9pPr marL="3886200" indent="-228600" eaLnBrk="0" fontAlgn="base" hangingPunct="0">
                <a:spcBef>
                  <a:spcPct val="0"/>
                </a:spcBef>
                <a:spcAft>
                  <a:spcPct val="0"/>
                </a:spcAft>
                <a:defRPr>
                  <a:solidFill>
                    <a:srgbClr val="404040"/>
                  </a:solidFill>
                  <a:latin typeface="楷体_GB2312" pitchFamily="49" charset="-122"/>
                  <a:ea typeface="楷体_GB2312" pitchFamily="49" charset="-122"/>
                </a:defRPr>
              </a:lvl9pPr>
            </a:lstStyle>
            <a:p>
              <a:pPr algn="ctr">
                <a:spcBef>
                  <a:spcPct val="50000"/>
                </a:spcBef>
              </a:pPr>
              <a:r>
                <a:rPr lang="zh-CN" altLang="en-GB" dirty="0">
                  <a:solidFill>
                    <a:schemeClr val="bg1"/>
                  </a:solidFill>
                  <a:latin typeface="+mj-lt"/>
                  <a:ea typeface="+mn-ea"/>
                </a:rPr>
                <a:t>6. </a:t>
              </a:r>
              <a:r>
                <a:rPr lang="zh-CN" altLang="en-US" dirty="0">
                  <a:solidFill>
                    <a:schemeClr val="bg1"/>
                  </a:solidFill>
                  <a:latin typeface="+mj-lt"/>
                  <a:ea typeface="宋体" pitchFamily="2" charset="-122"/>
                </a:rPr>
                <a:t>结束前一周</a:t>
              </a:r>
            </a:p>
            <a:p>
              <a:pPr algn="ctr">
                <a:spcBef>
                  <a:spcPct val="50000"/>
                </a:spcBef>
              </a:pPr>
              <a:endParaRPr lang="zh-CN" altLang="en-US" dirty="0">
                <a:solidFill>
                  <a:schemeClr val="bg1"/>
                </a:solidFill>
                <a:latin typeface="+mj-lt"/>
                <a:ea typeface="宋体" pitchFamily="2" charset="-122"/>
              </a:endParaRPr>
            </a:p>
          </p:txBody>
        </p:sp>
        <p:sp>
          <p:nvSpPr>
            <p:cNvPr id="15" name="Text Box 13" descr="Green marble"/>
            <p:cNvSpPr txBox="1">
              <a:spLocks noChangeArrowheads="1"/>
            </p:cNvSpPr>
            <p:nvPr/>
          </p:nvSpPr>
          <p:spPr bwMode="auto">
            <a:xfrm>
              <a:off x="4672" y="1787"/>
              <a:ext cx="793" cy="669"/>
            </a:xfrm>
            <a:prstGeom prst="rect">
              <a:avLst/>
            </a:prstGeom>
            <a:blipFill dpi="0" rotWithShape="0">
              <a:blip r:embed="rId3"/>
              <a:srcRect/>
              <a:tile tx="0" ty="0" sx="100000" sy="100000" flip="none" algn="tl"/>
            </a:blipFill>
            <a:ln w="12700">
              <a:solidFill>
                <a:schemeClr val="tx1"/>
              </a:solidFill>
              <a:miter lim="800000"/>
              <a:headEnd/>
              <a:tailEnd/>
            </a:ln>
          </p:spPr>
          <p:txBody>
            <a:bodyPr anchor="ctr">
              <a:spAutoFit/>
            </a:bodyPr>
            <a:lstStyle>
              <a:lvl1pPr eaLnBrk="0" hangingPunct="0">
                <a:defRPr>
                  <a:solidFill>
                    <a:srgbClr val="404040"/>
                  </a:solidFill>
                  <a:latin typeface="楷体_GB2312" pitchFamily="49" charset="-122"/>
                  <a:ea typeface="楷体_GB2312" pitchFamily="49" charset="-122"/>
                </a:defRPr>
              </a:lvl1pPr>
              <a:lvl2pPr marL="742950" indent="-285750" eaLnBrk="0" hangingPunct="0">
                <a:defRPr>
                  <a:solidFill>
                    <a:srgbClr val="404040"/>
                  </a:solidFill>
                  <a:latin typeface="楷体_GB2312" pitchFamily="49" charset="-122"/>
                  <a:ea typeface="楷体_GB2312" pitchFamily="49" charset="-122"/>
                </a:defRPr>
              </a:lvl2pPr>
              <a:lvl3pPr marL="1143000" indent="-228600" eaLnBrk="0" hangingPunct="0">
                <a:defRPr>
                  <a:solidFill>
                    <a:srgbClr val="404040"/>
                  </a:solidFill>
                  <a:latin typeface="楷体_GB2312" pitchFamily="49" charset="-122"/>
                  <a:ea typeface="楷体_GB2312" pitchFamily="49" charset="-122"/>
                </a:defRPr>
              </a:lvl3pPr>
              <a:lvl4pPr marL="1600200" indent="-228600" eaLnBrk="0" hangingPunct="0">
                <a:defRPr>
                  <a:solidFill>
                    <a:srgbClr val="404040"/>
                  </a:solidFill>
                  <a:latin typeface="楷体_GB2312" pitchFamily="49" charset="-122"/>
                  <a:ea typeface="楷体_GB2312" pitchFamily="49" charset="-122"/>
                </a:defRPr>
              </a:lvl4pPr>
              <a:lvl5pPr marL="2057400" indent="-228600" eaLnBrk="0" hangingPunct="0">
                <a:defRPr>
                  <a:solidFill>
                    <a:srgbClr val="404040"/>
                  </a:solidFill>
                  <a:latin typeface="楷体_GB2312" pitchFamily="49" charset="-122"/>
                  <a:ea typeface="楷体_GB2312" pitchFamily="49" charset="-122"/>
                </a:defRPr>
              </a:lvl5pPr>
              <a:lvl6pPr marL="2514600" indent="-228600" eaLnBrk="0" fontAlgn="base" hangingPunct="0">
                <a:spcBef>
                  <a:spcPct val="0"/>
                </a:spcBef>
                <a:spcAft>
                  <a:spcPct val="0"/>
                </a:spcAft>
                <a:defRPr>
                  <a:solidFill>
                    <a:srgbClr val="404040"/>
                  </a:solidFill>
                  <a:latin typeface="楷体_GB2312" pitchFamily="49" charset="-122"/>
                  <a:ea typeface="楷体_GB2312" pitchFamily="49" charset="-122"/>
                </a:defRPr>
              </a:lvl6pPr>
              <a:lvl7pPr marL="2971800" indent="-228600" eaLnBrk="0" fontAlgn="base" hangingPunct="0">
                <a:spcBef>
                  <a:spcPct val="0"/>
                </a:spcBef>
                <a:spcAft>
                  <a:spcPct val="0"/>
                </a:spcAft>
                <a:defRPr>
                  <a:solidFill>
                    <a:srgbClr val="404040"/>
                  </a:solidFill>
                  <a:latin typeface="楷体_GB2312" pitchFamily="49" charset="-122"/>
                  <a:ea typeface="楷体_GB2312" pitchFamily="49" charset="-122"/>
                </a:defRPr>
              </a:lvl7pPr>
              <a:lvl8pPr marL="3429000" indent="-228600" eaLnBrk="0" fontAlgn="base" hangingPunct="0">
                <a:spcBef>
                  <a:spcPct val="0"/>
                </a:spcBef>
                <a:spcAft>
                  <a:spcPct val="0"/>
                </a:spcAft>
                <a:defRPr>
                  <a:solidFill>
                    <a:srgbClr val="404040"/>
                  </a:solidFill>
                  <a:latin typeface="楷体_GB2312" pitchFamily="49" charset="-122"/>
                  <a:ea typeface="楷体_GB2312" pitchFamily="49" charset="-122"/>
                </a:defRPr>
              </a:lvl8pPr>
              <a:lvl9pPr marL="3886200" indent="-228600" eaLnBrk="0" fontAlgn="base" hangingPunct="0">
                <a:spcBef>
                  <a:spcPct val="0"/>
                </a:spcBef>
                <a:spcAft>
                  <a:spcPct val="0"/>
                </a:spcAft>
                <a:defRPr>
                  <a:solidFill>
                    <a:srgbClr val="404040"/>
                  </a:solidFill>
                  <a:latin typeface="楷体_GB2312" pitchFamily="49" charset="-122"/>
                  <a:ea typeface="楷体_GB2312" pitchFamily="49" charset="-122"/>
                </a:defRPr>
              </a:lvl9pPr>
            </a:lstStyle>
            <a:p>
              <a:pPr algn="ctr">
                <a:spcBef>
                  <a:spcPct val="50000"/>
                </a:spcBef>
              </a:pPr>
              <a:r>
                <a:rPr lang="zh-CN" altLang="en-GB" dirty="0">
                  <a:solidFill>
                    <a:schemeClr val="bg1"/>
                  </a:solidFill>
                  <a:latin typeface="+mj-lt"/>
                  <a:ea typeface="+mn-ea"/>
                </a:rPr>
                <a:t>7. </a:t>
              </a:r>
              <a:r>
                <a:rPr lang="zh-CN" altLang="en-US" dirty="0">
                  <a:solidFill>
                    <a:schemeClr val="bg1"/>
                  </a:solidFill>
                  <a:latin typeface="+mj-lt"/>
                  <a:ea typeface="宋体" pitchFamily="2" charset="-122"/>
                </a:rPr>
                <a:t>招股结束及结算 </a:t>
              </a:r>
            </a:p>
            <a:p>
              <a:pPr algn="ctr">
                <a:spcBef>
                  <a:spcPct val="50000"/>
                </a:spcBef>
              </a:pPr>
              <a:endParaRPr lang="zh-CN" altLang="en-US" dirty="0">
                <a:solidFill>
                  <a:schemeClr val="bg1"/>
                </a:solidFill>
                <a:latin typeface="+mj-lt"/>
                <a:ea typeface="宋体" pitchFamily="2" charset="-122"/>
              </a:endParaRPr>
            </a:p>
          </p:txBody>
        </p:sp>
        <p:sp>
          <p:nvSpPr>
            <p:cNvPr id="16" name="Line 14"/>
            <p:cNvSpPr>
              <a:spLocks noChangeShapeType="1"/>
            </p:cNvSpPr>
            <p:nvPr/>
          </p:nvSpPr>
          <p:spPr bwMode="auto">
            <a:xfrm flipV="1">
              <a:off x="358" y="1790"/>
              <a:ext cx="5057" cy="290"/>
            </a:xfrm>
            <a:prstGeom prst="line">
              <a:avLst/>
            </a:prstGeom>
            <a:noFill/>
            <a:ln w="57150">
              <a:solidFill>
                <a:srgbClr val="00CC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latin typeface="+mj-lt"/>
                <a:ea typeface="宋体" panose="02010600030101010101" pitchFamily="2" charset="-122"/>
              </a:endParaRPr>
            </a:p>
          </p:txBody>
        </p:sp>
        <p:sp>
          <p:nvSpPr>
            <p:cNvPr id="17" name="Text Box 15"/>
            <p:cNvSpPr txBox="1">
              <a:spLocks noChangeArrowheads="1"/>
            </p:cNvSpPr>
            <p:nvPr/>
          </p:nvSpPr>
          <p:spPr bwMode="auto">
            <a:xfrm>
              <a:off x="235" y="1807"/>
              <a:ext cx="79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a:solidFill>
                    <a:srgbClr val="404040"/>
                  </a:solidFill>
                  <a:latin typeface="楷体_GB2312" pitchFamily="49" charset="-122"/>
                  <a:ea typeface="楷体_GB2312" pitchFamily="49" charset="-122"/>
                </a:defRPr>
              </a:lvl1pPr>
              <a:lvl2pPr marL="742950" indent="-285750" eaLnBrk="0" hangingPunct="0">
                <a:defRPr>
                  <a:solidFill>
                    <a:srgbClr val="404040"/>
                  </a:solidFill>
                  <a:latin typeface="楷体_GB2312" pitchFamily="49" charset="-122"/>
                  <a:ea typeface="楷体_GB2312" pitchFamily="49" charset="-122"/>
                </a:defRPr>
              </a:lvl2pPr>
              <a:lvl3pPr marL="1143000" indent="-228600" eaLnBrk="0" hangingPunct="0">
                <a:defRPr>
                  <a:solidFill>
                    <a:srgbClr val="404040"/>
                  </a:solidFill>
                  <a:latin typeface="楷体_GB2312" pitchFamily="49" charset="-122"/>
                  <a:ea typeface="楷体_GB2312" pitchFamily="49" charset="-122"/>
                </a:defRPr>
              </a:lvl3pPr>
              <a:lvl4pPr marL="1600200" indent="-228600" eaLnBrk="0" hangingPunct="0">
                <a:defRPr>
                  <a:solidFill>
                    <a:srgbClr val="404040"/>
                  </a:solidFill>
                  <a:latin typeface="楷体_GB2312" pitchFamily="49" charset="-122"/>
                  <a:ea typeface="楷体_GB2312" pitchFamily="49" charset="-122"/>
                </a:defRPr>
              </a:lvl4pPr>
              <a:lvl5pPr marL="2057400" indent="-228600" eaLnBrk="0" hangingPunct="0">
                <a:defRPr>
                  <a:solidFill>
                    <a:srgbClr val="404040"/>
                  </a:solidFill>
                  <a:latin typeface="楷体_GB2312" pitchFamily="49" charset="-122"/>
                  <a:ea typeface="楷体_GB2312" pitchFamily="49" charset="-122"/>
                </a:defRPr>
              </a:lvl5pPr>
              <a:lvl6pPr marL="2514600" indent="-228600" eaLnBrk="0" fontAlgn="base" hangingPunct="0">
                <a:spcBef>
                  <a:spcPct val="0"/>
                </a:spcBef>
                <a:spcAft>
                  <a:spcPct val="0"/>
                </a:spcAft>
                <a:defRPr>
                  <a:solidFill>
                    <a:srgbClr val="404040"/>
                  </a:solidFill>
                  <a:latin typeface="楷体_GB2312" pitchFamily="49" charset="-122"/>
                  <a:ea typeface="楷体_GB2312" pitchFamily="49" charset="-122"/>
                </a:defRPr>
              </a:lvl6pPr>
              <a:lvl7pPr marL="2971800" indent="-228600" eaLnBrk="0" fontAlgn="base" hangingPunct="0">
                <a:spcBef>
                  <a:spcPct val="0"/>
                </a:spcBef>
                <a:spcAft>
                  <a:spcPct val="0"/>
                </a:spcAft>
                <a:defRPr>
                  <a:solidFill>
                    <a:srgbClr val="404040"/>
                  </a:solidFill>
                  <a:latin typeface="楷体_GB2312" pitchFamily="49" charset="-122"/>
                  <a:ea typeface="楷体_GB2312" pitchFamily="49" charset="-122"/>
                </a:defRPr>
              </a:lvl7pPr>
              <a:lvl8pPr marL="3429000" indent="-228600" eaLnBrk="0" fontAlgn="base" hangingPunct="0">
                <a:spcBef>
                  <a:spcPct val="0"/>
                </a:spcBef>
                <a:spcAft>
                  <a:spcPct val="0"/>
                </a:spcAft>
                <a:defRPr>
                  <a:solidFill>
                    <a:srgbClr val="404040"/>
                  </a:solidFill>
                  <a:latin typeface="楷体_GB2312" pitchFamily="49" charset="-122"/>
                  <a:ea typeface="楷体_GB2312" pitchFamily="49" charset="-122"/>
                </a:defRPr>
              </a:lvl8pPr>
              <a:lvl9pPr marL="3886200" indent="-228600" eaLnBrk="0" fontAlgn="base" hangingPunct="0">
                <a:spcBef>
                  <a:spcPct val="0"/>
                </a:spcBef>
                <a:spcAft>
                  <a:spcPct val="0"/>
                </a:spcAft>
                <a:defRPr>
                  <a:solidFill>
                    <a:srgbClr val="404040"/>
                  </a:solidFill>
                  <a:latin typeface="楷体_GB2312" pitchFamily="49" charset="-122"/>
                  <a:ea typeface="楷体_GB2312" pitchFamily="49" charset="-122"/>
                </a:defRPr>
              </a:lvl9pPr>
            </a:lstStyle>
            <a:p>
              <a:pPr algn="ctr"/>
              <a:r>
                <a:rPr lang="zh-CN" altLang="en-GB" sz="1600" dirty="0">
                  <a:solidFill>
                    <a:schemeClr val="tx1"/>
                  </a:solidFill>
                  <a:latin typeface="+mj-lt"/>
                  <a:ea typeface="宋体" pitchFamily="2" charset="-122"/>
                </a:rPr>
                <a:t>   </a:t>
              </a:r>
              <a:r>
                <a:rPr lang="zh-CN" altLang="en-US" sz="1600" dirty="0">
                  <a:solidFill>
                    <a:schemeClr val="tx1"/>
                  </a:solidFill>
                  <a:latin typeface="+mj-lt"/>
                  <a:ea typeface="+mn-ea"/>
                </a:rPr>
                <a:t>6个月</a:t>
              </a:r>
              <a:r>
                <a:rPr lang="en-US" altLang="zh-CN" sz="1600" dirty="0">
                  <a:solidFill>
                    <a:schemeClr val="tx1"/>
                  </a:solidFill>
                  <a:latin typeface="+mj-lt"/>
                  <a:ea typeface="+mn-ea"/>
                </a:rPr>
                <a:t>-2</a:t>
              </a:r>
              <a:r>
                <a:rPr lang="zh-CN" altLang="en-US" sz="1600" dirty="0">
                  <a:solidFill>
                    <a:schemeClr val="tx1"/>
                  </a:solidFill>
                  <a:latin typeface="+mj-lt"/>
                  <a:ea typeface="+mn-ea"/>
                </a:rPr>
                <a:t>年</a:t>
              </a:r>
            </a:p>
          </p:txBody>
        </p:sp>
        <p:sp>
          <p:nvSpPr>
            <p:cNvPr id="18" name="Text Box 16"/>
            <p:cNvSpPr txBox="1">
              <a:spLocks noChangeArrowheads="1"/>
            </p:cNvSpPr>
            <p:nvPr/>
          </p:nvSpPr>
          <p:spPr bwMode="auto">
            <a:xfrm>
              <a:off x="1177" y="1696"/>
              <a:ext cx="845"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a:solidFill>
                    <a:srgbClr val="404040"/>
                  </a:solidFill>
                  <a:latin typeface="楷体_GB2312" pitchFamily="49" charset="-122"/>
                  <a:ea typeface="楷体_GB2312" pitchFamily="49" charset="-122"/>
                </a:defRPr>
              </a:lvl1pPr>
              <a:lvl2pPr marL="742950" indent="-285750" eaLnBrk="0" hangingPunct="0">
                <a:defRPr>
                  <a:solidFill>
                    <a:srgbClr val="404040"/>
                  </a:solidFill>
                  <a:latin typeface="楷体_GB2312" pitchFamily="49" charset="-122"/>
                  <a:ea typeface="楷体_GB2312" pitchFamily="49" charset="-122"/>
                </a:defRPr>
              </a:lvl2pPr>
              <a:lvl3pPr marL="1143000" indent="-228600" eaLnBrk="0" hangingPunct="0">
                <a:defRPr>
                  <a:solidFill>
                    <a:srgbClr val="404040"/>
                  </a:solidFill>
                  <a:latin typeface="楷体_GB2312" pitchFamily="49" charset="-122"/>
                  <a:ea typeface="楷体_GB2312" pitchFamily="49" charset="-122"/>
                </a:defRPr>
              </a:lvl3pPr>
              <a:lvl4pPr marL="1600200" indent="-228600" eaLnBrk="0" hangingPunct="0">
                <a:defRPr>
                  <a:solidFill>
                    <a:srgbClr val="404040"/>
                  </a:solidFill>
                  <a:latin typeface="楷体_GB2312" pitchFamily="49" charset="-122"/>
                  <a:ea typeface="楷体_GB2312" pitchFamily="49" charset="-122"/>
                </a:defRPr>
              </a:lvl4pPr>
              <a:lvl5pPr marL="2057400" indent="-228600" eaLnBrk="0" hangingPunct="0">
                <a:defRPr>
                  <a:solidFill>
                    <a:srgbClr val="404040"/>
                  </a:solidFill>
                  <a:latin typeface="楷体_GB2312" pitchFamily="49" charset="-122"/>
                  <a:ea typeface="楷体_GB2312" pitchFamily="49" charset="-122"/>
                </a:defRPr>
              </a:lvl5pPr>
              <a:lvl6pPr marL="2514600" indent="-228600" eaLnBrk="0" fontAlgn="base" hangingPunct="0">
                <a:spcBef>
                  <a:spcPct val="0"/>
                </a:spcBef>
                <a:spcAft>
                  <a:spcPct val="0"/>
                </a:spcAft>
                <a:defRPr>
                  <a:solidFill>
                    <a:srgbClr val="404040"/>
                  </a:solidFill>
                  <a:latin typeface="楷体_GB2312" pitchFamily="49" charset="-122"/>
                  <a:ea typeface="楷体_GB2312" pitchFamily="49" charset="-122"/>
                </a:defRPr>
              </a:lvl6pPr>
              <a:lvl7pPr marL="2971800" indent="-228600" eaLnBrk="0" fontAlgn="base" hangingPunct="0">
                <a:spcBef>
                  <a:spcPct val="0"/>
                </a:spcBef>
                <a:spcAft>
                  <a:spcPct val="0"/>
                </a:spcAft>
                <a:defRPr>
                  <a:solidFill>
                    <a:srgbClr val="404040"/>
                  </a:solidFill>
                  <a:latin typeface="楷体_GB2312" pitchFamily="49" charset="-122"/>
                  <a:ea typeface="楷体_GB2312" pitchFamily="49" charset="-122"/>
                </a:defRPr>
              </a:lvl7pPr>
              <a:lvl8pPr marL="3429000" indent="-228600" eaLnBrk="0" fontAlgn="base" hangingPunct="0">
                <a:spcBef>
                  <a:spcPct val="0"/>
                </a:spcBef>
                <a:spcAft>
                  <a:spcPct val="0"/>
                </a:spcAft>
                <a:defRPr>
                  <a:solidFill>
                    <a:srgbClr val="404040"/>
                  </a:solidFill>
                  <a:latin typeface="楷体_GB2312" pitchFamily="49" charset="-122"/>
                  <a:ea typeface="楷体_GB2312" pitchFamily="49" charset="-122"/>
                </a:defRPr>
              </a:lvl8pPr>
              <a:lvl9pPr marL="3886200" indent="-228600" eaLnBrk="0" fontAlgn="base" hangingPunct="0">
                <a:spcBef>
                  <a:spcPct val="0"/>
                </a:spcBef>
                <a:spcAft>
                  <a:spcPct val="0"/>
                </a:spcAft>
                <a:defRPr>
                  <a:solidFill>
                    <a:srgbClr val="404040"/>
                  </a:solidFill>
                  <a:latin typeface="楷体_GB2312" pitchFamily="49" charset="-122"/>
                  <a:ea typeface="楷体_GB2312" pitchFamily="49" charset="-122"/>
                </a:defRPr>
              </a:lvl9pPr>
            </a:lstStyle>
            <a:p>
              <a:pPr algn="ctr"/>
              <a:r>
                <a:rPr lang="zh-CN" altLang="en-GB" dirty="0">
                  <a:solidFill>
                    <a:schemeClr val="tx1"/>
                  </a:solidFill>
                  <a:latin typeface="+mj-lt"/>
                  <a:ea typeface="宋体" pitchFamily="2" charset="-122"/>
                </a:rPr>
                <a:t>       </a:t>
              </a:r>
              <a:r>
                <a:rPr lang="zh-CN" altLang="en-GB" sz="1600" dirty="0">
                  <a:solidFill>
                    <a:schemeClr val="tx1"/>
                  </a:solidFill>
                  <a:latin typeface="+mj-lt"/>
                  <a:ea typeface="+mn-ea"/>
                </a:rPr>
                <a:t>4-5</a:t>
              </a:r>
              <a:r>
                <a:rPr lang="zh-CN" altLang="en-US" sz="1600" dirty="0">
                  <a:solidFill>
                    <a:schemeClr val="tx1"/>
                  </a:solidFill>
                  <a:latin typeface="+mj-lt"/>
                  <a:ea typeface="宋体" pitchFamily="2" charset="-122"/>
                </a:rPr>
                <a:t>个月</a:t>
              </a:r>
              <a:r>
                <a:rPr lang="zh-CN" altLang="en-US" dirty="0">
                  <a:solidFill>
                    <a:schemeClr val="tx1"/>
                  </a:solidFill>
                  <a:latin typeface="+mj-lt"/>
                  <a:ea typeface="宋体" pitchFamily="2" charset="-122"/>
                </a:rPr>
                <a:t> </a:t>
              </a:r>
            </a:p>
          </p:txBody>
        </p:sp>
        <p:sp>
          <p:nvSpPr>
            <p:cNvPr id="19" name="Text Box 17"/>
            <p:cNvSpPr txBox="1">
              <a:spLocks noChangeArrowheads="1"/>
            </p:cNvSpPr>
            <p:nvPr/>
          </p:nvSpPr>
          <p:spPr bwMode="auto">
            <a:xfrm>
              <a:off x="2840" y="1623"/>
              <a:ext cx="630"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nchor="ctr">
              <a:spAutoFit/>
            </a:bodyPr>
            <a:lstStyle>
              <a:lvl1pPr eaLnBrk="0" hangingPunct="0">
                <a:defRPr>
                  <a:solidFill>
                    <a:srgbClr val="404040"/>
                  </a:solidFill>
                  <a:latin typeface="楷体_GB2312" pitchFamily="49" charset="-122"/>
                  <a:ea typeface="楷体_GB2312" pitchFamily="49" charset="-122"/>
                </a:defRPr>
              </a:lvl1pPr>
              <a:lvl2pPr marL="742950" indent="-285750" eaLnBrk="0" hangingPunct="0">
                <a:defRPr>
                  <a:solidFill>
                    <a:srgbClr val="404040"/>
                  </a:solidFill>
                  <a:latin typeface="楷体_GB2312" pitchFamily="49" charset="-122"/>
                  <a:ea typeface="楷体_GB2312" pitchFamily="49" charset="-122"/>
                </a:defRPr>
              </a:lvl2pPr>
              <a:lvl3pPr marL="1143000" indent="-228600" eaLnBrk="0" hangingPunct="0">
                <a:defRPr>
                  <a:solidFill>
                    <a:srgbClr val="404040"/>
                  </a:solidFill>
                  <a:latin typeface="楷体_GB2312" pitchFamily="49" charset="-122"/>
                  <a:ea typeface="楷体_GB2312" pitchFamily="49" charset="-122"/>
                </a:defRPr>
              </a:lvl3pPr>
              <a:lvl4pPr marL="1600200" indent="-228600" eaLnBrk="0" hangingPunct="0">
                <a:defRPr>
                  <a:solidFill>
                    <a:srgbClr val="404040"/>
                  </a:solidFill>
                  <a:latin typeface="楷体_GB2312" pitchFamily="49" charset="-122"/>
                  <a:ea typeface="楷体_GB2312" pitchFamily="49" charset="-122"/>
                </a:defRPr>
              </a:lvl4pPr>
              <a:lvl5pPr marL="2057400" indent="-228600" eaLnBrk="0" hangingPunct="0">
                <a:defRPr>
                  <a:solidFill>
                    <a:srgbClr val="404040"/>
                  </a:solidFill>
                  <a:latin typeface="楷体_GB2312" pitchFamily="49" charset="-122"/>
                  <a:ea typeface="楷体_GB2312" pitchFamily="49" charset="-122"/>
                </a:defRPr>
              </a:lvl5pPr>
              <a:lvl6pPr marL="2514600" indent="-228600" eaLnBrk="0" fontAlgn="base" hangingPunct="0">
                <a:spcBef>
                  <a:spcPct val="0"/>
                </a:spcBef>
                <a:spcAft>
                  <a:spcPct val="0"/>
                </a:spcAft>
                <a:defRPr>
                  <a:solidFill>
                    <a:srgbClr val="404040"/>
                  </a:solidFill>
                  <a:latin typeface="楷体_GB2312" pitchFamily="49" charset="-122"/>
                  <a:ea typeface="楷体_GB2312" pitchFamily="49" charset="-122"/>
                </a:defRPr>
              </a:lvl6pPr>
              <a:lvl7pPr marL="2971800" indent="-228600" eaLnBrk="0" fontAlgn="base" hangingPunct="0">
                <a:spcBef>
                  <a:spcPct val="0"/>
                </a:spcBef>
                <a:spcAft>
                  <a:spcPct val="0"/>
                </a:spcAft>
                <a:defRPr>
                  <a:solidFill>
                    <a:srgbClr val="404040"/>
                  </a:solidFill>
                  <a:latin typeface="楷体_GB2312" pitchFamily="49" charset="-122"/>
                  <a:ea typeface="楷体_GB2312" pitchFamily="49" charset="-122"/>
                </a:defRPr>
              </a:lvl7pPr>
              <a:lvl8pPr marL="3429000" indent="-228600" eaLnBrk="0" fontAlgn="base" hangingPunct="0">
                <a:spcBef>
                  <a:spcPct val="0"/>
                </a:spcBef>
                <a:spcAft>
                  <a:spcPct val="0"/>
                </a:spcAft>
                <a:defRPr>
                  <a:solidFill>
                    <a:srgbClr val="404040"/>
                  </a:solidFill>
                  <a:latin typeface="楷体_GB2312" pitchFamily="49" charset="-122"/>
                  <a:ea typeface="楷体_GB2312" pitchFamily="49" charset="-122"/>
                </a:defRPr>
              </a:lvl8pPr>
              <a:lvl9pPr marL="3886200" indent="-228600" eaLnBrk="0" fontAlgn="base" hangingPunct="0">
                <a:spcBef>
                  <a:spcPct val="0"/>
                </a:spcBef>
                <a:spcAft>
                  <a:spcPct val="0"/>
                </a:spcAft>
                <a:defRPr>
                  <a:solidFill>
                    <a:srgbClr val="404040"/>
                  </a:solidFill>
                  <a:latin typeface="楷体_GB2312" pitchFamily="49" charset="-122"/>
                  <a:ea typeface="楷体_GB2312" pitchFamily="49" charset="-122"/>
                </a:defRPr>
              </a:lvl9pPr>
            </a:lstStyle>
            <a:p>
              <a:pPr algn="ctr"/>
              <a:r>
                <a:rPr lang="en-US" altLang="zh-CN" sz="1600" dirty="0">
                  <a:solidFill>
                    <a:schemeClr val="tx1"/>
                  </a:solidFill>
                  <a:latin typeface="+mj-lt"/>
                  <a:ea typeface="+mn-ea"/>
                </a:rPr>
                <a:t>4</a:t>
              </a:r>
              <a:r>
                <a:rPr lang="zh-CN" altLang="en-GB" sz="1600" dirty="0">
                  <a:solidFill>
                    <a:schemeClr val="tx1"/>
                  </a:solidFill>
                  <a:latin typeface="+mj-lt"/>
                  <a:ea typeface="+mn-ea"/>
                </a:rPr>
                <a:t>-</a:t>
              </a:r>
              <a:r>
                <a:rPr lang="en-US" altLang="zh-CN" sz="1600" dirty="0">
                  <a:solidFill>
                    <a:schemeClr val="tx1"/>
                  </a:solidFill>
                  <a:latin typeface="+mj-lt"/>
                  <a:ea typeface="+mn-ea"/>
                </a:rPr>
                <a:t>6</a:t>
              </a:r>
              <a:r>
                <a:rPr lang="zh-CN" altLang="en-US" sz="1600" dirty="0">
                  <a:solidFill>
                    <a:schemeClr val="tx1"/>
                  </a:solidFill>
                  <a:latin typeface="+mj-lt"/>
                  <a:ea typeface="宋体" pitchFamily="2" charset="-122"/>
                </a:rPr>
                <a:t>个月</a:t>
              </a:r>
              <a:r>
                <a:rPr lang="zh-CN" altLang="en-US" dirty="0">
                  <a:solidFill>
                    <a:schemeClr val="tx1"/>
                  </a:solidFill>
                  <a:latin typeface="+mj-lt"/>
                  <a:ea typeface="宋体" pitchFamily="2" charset="-122"/>
                </a:rPr>
                <a:t>   </a:t>
              </a:r>
            </a:p>
          </p:txBody>
        </p:sp>
        <p:sp>
          <p:nvSpPr>
            <p:cNvPr id="20" name="Text Box 18"/>
            <p:cNvSpPr txBox="1">
              <a:spLocks noChangeArrowheads="1"/>
            </p:cNvSpPr>
            <p:nvPr/>
          </p:nvSpPr>
          <p:spPr bwMode="auto">
            <a:xfrm>
              <a:off x="4197" y="1554"/>
              <a:ext cx="968"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eaLnBrk="0" hangingPunct="0">
                <a:defRPr>
                  <a:solidFill>
                    <a:srgbClr val="404040"/>
                  </a:solidFill>
                  <a:latin typeface="楷体_GB2312" pitchFamily="49" charset="-122"/>
                  <a:ea typeface="楷体_GB2312" pitchFamily="49" charset="-122"/>
                </a:defRPr>
              </a:lvl1pPr>
              <a:lvl2pPr marL="742950" indent="-285750" eaLnBrk="0" hangingPunct="0">
                <a:defRPr>
                  <a:solidFill>
                    <a:srgbClr val="404040"/>
                  </a:solidFill>
                  <a:latin typeface="楷体_GB2312" pitchFamily="49" charset="-122"/>
                  <a:ea typeface="楷体_GB2312" pitchFamily="49" charset="-122"/>
                </a:defRPr>
              </a:lvl2pPr>
              <a:lvl3pPr marL="1143000" indent="-228600" eaLnBrk="0" hangingPunct="0">
                <a:defRPr>
                  <a:solidFill>
                    <a:srgbClr val="404040"/>
                  </a:solidFill>
                  <a:latin typeface="楷体_GB2312" pitchFamily="49" charset="-122"/>
                  <a:ea typeface="楷体_GB2312" pitchFamily="49" charset="-122"/>
                </a:defRPr>
              </a:lvl3pPr>
              <a:lvl4pPr marL="1600200" indent="-228600" eaLnBrk="0" hangingPunct="0">
                <a:defRPr>
                  <a:solidFill>
                    <a:srgbClr val="404040"/>
                  </a:solidFill>
                  <a:latin typeface="楷体_GB2312" pitchFamily="49" charset="-122"/>
                  <a:ea typeface="楷体_GB2312" pitchFamily="49" charset="-122"/>
                </a:defRPr>
              </a:lvl4pPr>
              <a:lvl5pPr marL="2057400" indent="-228600" eaLnBrk="0" hangingPunct="0">
                <a:defRPr>
                  <a:solidFill>
                    <a:srgbClr val="404040"/>
                  </a:solidFill>
                  <a:latin typeface="楷体_GB2312" pitchFamily="49" charset="-122"/>
                  <a:ea typeface="楷体_GB2312" pitchFamily="49" charset="-122"/>
                </a:defRPr>
              </a:lvl5pPr>
              <a:lvl6pPr marL="2514600" indent="-228600" eaLnBrk="0" fontAlgn="base" hangingPunct="0">
                <a:spcBef>
                  <a:spcPct val="0"/>
                </a:spcBef>
                <a:spcAft>
                  <a:spcPct val="0"/>
                </a:spcAft>
                <a:defRPr>
                  <a:solidFill>
                    <a:srgbClr val="404040"/>
                  </a:solidFill>
                  <a:latin typeface="楷体_GB2312" pitchFamily="49" charset="-122"/>
                  <a:ea typeface="楷体_GB2312" pitchFamily="49" charset="-122"/>
                </a:defRPr>
              </a:lvl6pPr>
              <a:lvl7pPr marL="2971800" indent="-228600" eaLnBrk="0" fontAlgn="base" hangingPunct="0">
                <a:spcBef>
                  <a:spcPct val="0"/>
                </a:spcBef>
                <a:spcAft>
                  <a:spcPct val="0"/>
                </a:spcAft>
                <a:defRPr>
                  <a:solidFill>
                    <a:srgbClr val="404040"/>
                  </a:solidFill>
                  <a:latin typeface="楷体_GB2312" pitchFamily="49" charset="-122"/>
                  <a:ea typeface="楷体_GB2312" pitchFamily="49" charset="-122"/>
                </a:defRPr>
              </a:lvl7pPr>
              <a:lvl8pPr marL="3429000" indent="-228600" eaLnBrk="0" fontAlgn="base" hangingPunct="0">
                <a:spcBef>
                  <a:spcPct val="0"/>
                </a:spcBef>
                <a:spcAft>
                  <a:spcPct val="0"/>
                </a:spcAft>
                <a:defRPr>
                  <a:solidFill>
                    <a:srgbClr val="404040"/>
                  </a:solidFill>
                  <a:latin typeface="楷体_GB2312" pitchFamily="49" charset="-122"/>
                  <a:ea typeface="楷体_GB2312" pitchFamily="49" charset="-122"/>
                </a:defRPr>
              </a:lvl8pPr>
              <a:lvl9pPr marL="3886200" indent="-228600" eaLnBrk="0" fontAlgn="base" hangingPunct="0">
                <a:spcBef>
                  <a:spcPct val="0"/>
                </a:spcBef>
                <a:spcAft>
                  <a:spcPct val="0"/>
                </a:spcAft>
                <a:defRPr>
                  <a:solidFill>
                    <a:srgbClr val="404040"/>
                  </a:solidFill>
                  <a:latin typeface="楷体_GB2312" pitchFamily="49" charset="-122"/>
                  <a:ea typeface="楷体_GB2312" pitchFamily="49" charset="-122"/>
                </a:defRPr>
              </a:lvl9pPr>
            </a:lstStyle>
            <a:p>
              <a:pPr algn="ctr"/>
              <a:r>
                <a:rPr lang="zh-CN" altLang="en-GB" sz="1600" dirty="0">
                  <a:solidFill>
                    <a:schemeClr val="tx1"/>
                  </a:solidFill>
                  <a:latin typeface="+mj-lt"/>
                  <a:ea typeface="+mn-ea"/>
                </a:rPr>
                <a:t>1</a:t>
              </a:r>
              <a:r>
                <a:rPr lang="zh-CN" altLang="en-US" sz="1600" dirty="0">
                  <a:solidFill>
                    <a:schemeClr val="tx1"/>
                  </a:solidFill>
                  <a:latin typeface="+mj-lt"/>
                  <a:ea typeface="+mn-ea"/>
                </a:rPr>
                <a:t>周</a:t>
              </a:r>
              <a:r>
                <a:rPr lang="en-US" altLang="zh-CN" sz="1600" dirty="0">
                  <a:solidFill>
                    <a:schemeClr val="tx1"/>
                  </a:solidFill>
                  <a:latin typeface="+mj-lt"/>
                  <a:ea typeface="+mn-ea"/>
                </a:rPr>
                <a:t>-1</a:t>
              </a:r>
              <a:r>
                <a:rPr lang="zh-CN" altLang="en-US" sz="1600" dirty="0">
                  <a:solidFill>
                    <a:schemeClr val="tx1"/>
                  </a:solidFill>
                  <a:latin typeface="+mj-lt"/>
                  <a:ea typeface="+mn-ea"/>
                </a:rPr>
                <a:t>个</a:t>
              </a:r>
              <a:r>
                <a:rPr lang="zh-CN" altLang="en-US" sz="1600" dirty="0">
                  <a:solidFill>
                    <a:schemeClr val="tx1"/>
                  </a:solidFill>
                  <a:latin typeface="+mj-lt"/>
                  <a:ea typeface="宋体" pitchFamily="2" charset="-122"/>
                </a:rPr>
                <a:t>月</a:t>
              </a:r>
              <a:r>
                <a:rPr lang="en-US" altLang="zh-CN" sz="1600" dirty="0">
                  <a:solidFill>
                    <a:schemeClr val="tx1"/>
                  </a:solidFill>
                  <a:latin typeface="+mj-lt"/>
                  <a:ea typeface="宋体" pitchFamily="2" charset="-122"/>
                </a:rPr>
                <a:t>-</a:t>
              </a:r>
              <a:r>
                <a:rPr lang="zh-CN" altLang="en-US" sz="1600" dirty="0">
                  <a:solidFill>
                    <a:schemeClr val="tx1"/>
                  </a:solidFill>
                  <a:latin typeface="+mj-lt"/>
                  <a:ea typeface="宋体" pitchFamily="2" charset="-122"/>
                </a:rPr>
                <a:t>挂牌</a:t>
              </a:r>
            </a:p>
          </p:txBody>
        </p:sp>
        <p:sp>
          <p:nvSpPr>
            <p:cNvPr id="21" name="Rectangle 19"/>
            <p:cNvSpPr>
              <a:spLocks noChangeArrowheads="1"/>
            </p:cNvSpPr>
            <p:nvPr/>
          </p:nvSpPr>
          <p:spPr bwMode="auto">
            <a:xfrm>
              <a:off x="301" y="2781"/>
              <a:ext cx="712" cy="1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tIns="46038" rIns="45720" bIns="46038"/>
            <a:lstStyle/>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重组</a:t>
              </a:r>
            </a:p>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筹资战略</a:t>
              </a:r>
            </a:p>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市场的选择</a:t>
              </a:r>
            </a:p>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法律结构</a:t>
              </a:r>
            </a:p>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改进财务报告系统</a:t>
              </a:r>
            </a:p>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明确财务报告问题</a:t>
              </a:r>
            </a:p>
          </p:txBody>
        </p:sp>
        <p:sp>
          <p:nvSpPr>
            <p:cNvPr id="22" name="Rectangle 20"/>
            <p:cNvSpPr>
              <a:spLocks noChangeArrowheads="1"/>
            </p:cNvSpPr>
            <p:nvPr/>
          </p:nvSpPr>
          <p:spPr bwMode="auto">
            <a:xfrm>
              <a:off x="1066" y="2690"/>
              <a:ext cx="756" cy="1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tIns="46038" rIns="45720" bIns="46038"/>
            <a:lstStyle/>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已审计的财务报表</a:t>
              </a:r>
            </a:p>
            <a:p>
              <a:pPr marL="115888" indent="-115888" eaLnBrk="0" hangingPunct="0">
                <a:lnSpc>
                  <a:spcPts val="2000"/>
                </a:lnSpc>
                <a:spcBef>
                  <a:spcPct val="55000"/>
                </a:spcBef>
                <a:buClr>
                  <a:srgbClr val="1E6E04"/>
                </a:buClr>
                <a:buFontTx/>
                <a:buChar char="•"/>
              </a:pPr>
              <a:r>
                <a:rPr lang="en-US" altLang="zh-CN" sz="1200" dirty="0">
                  <a:solidFill>
                    <a:schemeClr val="tx1"/>
                  </a:solidFill>
                  <a:latin typeface="+mj-lt"/>
                  <a:ea typeface="宋体" panose="02010600030101010101" pitchFamily="2" charset="-122"/>
                </a:rPr>
                <a:t>GAAP</a:t>
              </a:r>
              <a:r>
                <a:rPr lang="zh-CN" altLang="zh-CN" sz="1200" dirty="0">
                  <a:solidFill>
                    <a:schemeClr val="tx1"/>
                  </a:solidFill>
                  <a:latin typeface="+mj-lt"/>
                  <a:ea typeface="宋体" pitchFamily="2" charset="-122"/>
                </a:rPr>
                <a:t>区别</a:t>
              </a:r>
            </a:p>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形式财务</a:t>
              </a:r>
            </a:p>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剥离财务</a:t>
              </a:r>
            </a:p>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单独财务报表</a:t>
              </a:r>
            </a:p>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中期财务信息</a:t>
              </a:r>
              <a:endParaRPr lang="zh-CN" altLang="en-GB" sz="1200" dirty="0">
                <a:solidFill>
                  <a:schemeClr val="tx1"/>
                </a:solidFill>
                <a:latin typeface="+mj-lt"/>
                <a:ea typeface="宋体" pitchFamily="2" charset="-122"/>
              </a:endParaRPr>
            </a:p>
          </p:txBody>
        </p:sp>
        <p:sp>
          <p:nvSpPr>
            <p:cNvPr id="23" name="Rectangle 21"/>
            <p:cNvSpPr>
              <a:spLocks noChangeArrowheads="1"/>
            </p:cNvSpPr>
            <p:nvPr/>
          </p:nvSpPr>
          <p:spPr bwMode="auto">
            <a:xfrm>
              <a:off x="1794" y="2627"/>
              <a:ext cx="758" cy="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tIns="46038" rIns="45720" bIns="46038"/>
            <a:lstStyle/>
            <a:p>
              <a:pPr marL="115888" indent="-115888" eaLnBrk="0" hangingPunct="0">
                <a:lnSpc>
                  <a:spcPts val="2000"/>
                </a:lnSpc>
                <a:spcBef>
                  <a:spcPct val="55000"/>
                </a:spcBef>
                <a:buClr>
                  <a:srgbClr val="1E6E04"/>
                </a:buClr>
                <a:buFontTx/>
                <a:buChar char="•"/>
              </a:pPr>
              <a:r>
                <a:rPr lang="zh-CN" altLang="en-US" sz="1200" dirty="0">
                  <a:solidFill>
                    <a:schemeClr val="tx1"/>
                  </a:solidFill>
                  <a:latin typeface="+mj-lt"/>
                  <a:ea typeface="+mn-ea"/>
                </a:rPr>
                <a:t>至少</a:t>
              </a:r>
              <a:r>
                <a:rPr lang="en-GB" altLang="zh-CN" sz="1200" dirty="0">
                  <a:solidFill>
                    <a:schemeClr val="tx1"/>
                  </a:solidFill>
                  <a:latin typeface="+mj-lt"/>
                  <a:ea typeface="+mn-ea"/>
                </a:rPr>
                <a:t>2</a:t>
              </a:r>
              <a:r>
                <a:rPr lang="zh-CN" altLang="zh-CN" sz="1200" dirty="0">
                  <a:solidFill>
                    <a:schemeClr val="tx1"/>
                  </a:solidFill>
                  <a:latin typeface="+mj-lt"/>
                  <a:ea typeface="+mn-ea"/>
                </a:rPr>
                <a:t>年的</a:t>
              </a:r>
              <a:r>
                <a:rPr lang="zh-CN" altLang="en-US" sz="1200" dirty="0">
                  <a:solidFill>
                    <a:schemeClr val="tx1"/>
                  </a:solidFill>
                  <a:latin typeface="+mj-lt"/>
                  <a:ea typeface="+mn-ea"/>
                </a:rPr>
                <a:t>按照美国准则准备的财务报表</a:t>
              </a:r>
              <a:endParaRPr lang="en-US" altLang="zh-CN" sz="1200" dirty="0">
                <a:solidFill>
                  <a:schemeClr val="tx1"/>
                </a:solidFill>
                <a:latin typeface="+mj-lt"/>
                <a:ea typeface="+mn-ea"/>
              </a:endParaRPr>
            </a:p>
            <a:p>
              <a:pPr marL="115888" indent="-115888" eaLnBrk="0" hangingPunct="0">
                <a:lnSpc>
                  <a:spcPts val="2000"/>
                </a:lnSpc>
                <a:spcBef>
                  <a:spcPct val="55000"/>
                </a:spcBef>
                <a:buClr>
                  <a:srgbClr val="1E6E04"/>
                </a:buClr>
                <a:buFontTx/>
                <a:buChar char="•"/>
              </a:pPr>
              <a:r>
                <a:rPr lang="en-US" altLang="zh-CN" sz="1200" dirty="0">
                  <a:solidFill>
                    <a:schemeClr val="tx1"/>
                  </a:solidFill>
                  <a:latin typeface="+mj-lt"/>
                  <a:ea typeface="+mn-ea"/>
                </a:rPr>
                <a:t>5</a:t>
              </a:r>
              <a:r>
                <a:rPr lang="zh-CN" altLang="en-US" sz="1200" dirty="0">
                  <a:solidFill>
                    <a:schemeClr val="tx1"/>
                  </a:solidFill>
                  <a:latin typeface="+mj-lt"/>
                  <a:ea typeface="宋体" pitchFamily="2" charset="-122"/>
                </a:rPr>
                <a:t>年财务数据</a:t>
              </a:r>
              <a:r>
                <a:rPr lang="en-US" altLang="zh-CN" sz="1200" dirty="0">
                  <a:solidFill>
                    <a:schemeClr val="tx1"/>
                  </a:solidFill>
                  <a:latin typeface="+mj-lt"/>
                  <a:ea typeface="宋体" pitchFamily="2" charset="-122"/>
                </a:rPr>
                <a:t>(</a:t>
              </a:r>
              <a:r>
                <a:rPr lang="zh-CN" altLang="en-US" sz="1200" dirty="0">
                  <a:solidFill>
                    <a:schemeClr val="tx1"/>
                  </a:solidFill>
                  <a:latin typeface="+mj-lt"/>
                  <a:ea typeface="宋体" pitchFamily="2" charset="-122"/>
                </a:rPr>
                <a:t>投行要求</a:t>
              </a:r>
              <a:r>
                <a:rPr lang="en-US" altLang="zh-CN" sz="1200" dirty="0">
                  <a:solidFill>
                    <a:schemeClr val="tx1"/>
                  </a:solidFill>
                  <a:latin typeface="+mj-lt"/>
                  <a:ea typeface="宋体" pitchFamily="2" charset="-122"/>
                </a:rPr>
                <a:t>)</a:t>
              </a:r>
            </a:p>
          </p:txBody>
        </p:sp>
        <p:sp>
          <p:nvSpPr>
            <p:cNvPr id="24" name="Rectangle 22"/>
            <p:cNvSpPr>
              <a:spLocks noChangeArrowheads="1"/>
            </p:cNvSpPr>
            <p:nvPr/>
          </p:nvSpPr>
          <p:spPr bwMode="auto">
            <a:xfrm>
              <a:off x="2521" y="2562"/>
              <a:ext cx="712" cy="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tIns="46038" rIns="45720" bIns="46038"/>
            <a:lstStyle/>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业务描述</a:t>
              </a:r>
            </a:p>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风险和不确定因素</a:t>
              </a:r>
            </a:p>
            <a:p>
              <a:pPr marL="115888" indent="-115888" eaLnBrk="0" hangingPunct="0">
                <a:lnSpc>
                  <a:spcPts val="2000"/>
                </a:lnSpc>
                <a:spcBef>
                  <a:spcPct val="55000"/>
                </a:spcBef>
                <a:buClr>
                  <a:srgbClr val="1E6E04"/>
                </a:buClr>
                <a:buFontTx/>
                <a:buChar char="•"/>
              </a:pPr>
              <a:r>
                <a:rPr lang="en-US" altLang="zh-CN" sz="1200" dirty="0">
                  <a:solidFill>
                    <a:schemeClr val="tx1"/>
                  </a:solidFill>
                  <a:latin typeface="+mj-lt"/>
                  <a:ea typeface="宋体" panose="02010600030101010101" pitchFamily="2" charset="-122"/>
                </a:rPr>
                <a:t>MD&amp;A</a:t>
              </a:r>
            </a:p>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起草会</a:t>
              </a:r>
            </a:p>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审慎调查程序</a:t>
              </a:r>
            </a:p>
            <a:p>
              <a:pPr marL="115888" indent="-115888" eaLnBrk="0" hangingPunct="0">
                <a:lnSpc>
                  <a:spcPct val="109000"/>
                </a:lnSpc>
                <a:spcBef>
                  <a:spcPct val="20000"/>
                </a:spcBef>
                <a:spcAft>
                  <a:spcPct val="20000"/>
                </a:spcAft>
                <a:buClr>
                  <a:srgbClr val="1E6E04"/>
                </a:buClr>
                <a:buFontTx/>
                <a:buChar char="•"/>
              </a:pPr>
              <a:endParaRPr lang="zh-CN" altLang="en-GB" sz="1200" dirty="0">
                <a:solidFill>
                  <a:schemeClr val="tx1"/>
                </a:solidFill>
                <a:latin typeface="+mj-lt"/>
                <a:ea typeface="宋体" pitchFamily="2" charset="-122"/>
              </a:endParaRPr>
            </a:p>
          </p:txBody>
        </p:sp>
        <p:sp>
          <p:nvSpPr>
            <p:cNvPr id="25" name="Rectangle 23"/>
            <p:cNvSpPr>
              <a:spLocks noChangeArrowheads="1"/>
            </p:cNvSpPr>
            <p:nvPr/>
          </p:nvSpPr>
          <p:spPr bwMode="auto">
            <a:xfrm>
              <a:off x="3288" y="2555"/>
              <a:ext cx="666" cy="1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tIns="46038" rIns="45720" bIns="46038"/>
            <a:lstStyle/>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机密文件</a:t>
              </a:r>
            </a:p>
            <a:p>
              <a:pPr marL="115888" indent="-115888" eaLnBrk="0" hangingPunct="0">
                <a:lnSpc>
                  <a:spcPts val="2000"/>
                </a:lnSpc>
                <a:spcBef>
                  <a:spcPct val="55000"/>
                </a:spcBef>
                <a:buClr>
                  <a:srgbClr val="1E6E04"/>
                </a:buClr>
                <a:buFontTx/>
                <a:buChar char="•"/>
              </a:pPr>
              <a:r>
                <a:rPr lang="en-US" altLang="zh-CN" sz="1200" dirty="0">
                  <a:solidFill>
                    <a:schemeClr val="tx1"/>
                  </a:solidFill>
                  <a:latin typeface="+mj-lt"/>
                  <a:ea typeface="宋体" panose="02010600030101010101" pitchFamily="2" charset="-122"/>
                </a:rPr>
                <a:t>SEC</a:t>
              </a:r>
              <a:r>
                <a:rPr lang="zh-CN" altLang="zh-CN" sz="1200" dirty="0">
                  <a:solidFill>
                    <a:schemeClr val="tx1"/>
                  </a:solidFill>
                  <a:latin typeface="+mj-lt"/>
                  <a:ea typeface="宋体" pitchFamily="2" charset="-122"/>
                </a:rPr>
                <a:t>意见</a:t>
              </a:r>
            </a:p>
            <a:p>
              <a:pPr marL="115888" indent="-115888" eaLnBrk="0" hangingPunct="0">
                <a:lnSpc>
                  <a:spcPts val="2000"/>
                </a:lnSpc>
                <a:spcBef>
                  <a:spcPct val="55000"/>
                </a:spcBef>
                <a:buClr>
                  <a:srgbClr val="1E6E04"/>
                </a:buClr>
                <a:buFontTx/>
                <a:buChar char="•"/>
              </a:pPr>
              <a:r>
                <a:rPr lang="en-US" altLang="zh-CN" sz="1200" dirty="0">
                  <a:solidFill>
                    <a:schemeClr val="tx1"/>
                  </a:solidFill>
                  <a:latin typeface="+mj-lt"/>
                  <a:ea typeface="宋体" panose="02010600030101010101" pitchFamily="2" charset="-122"/>
                </a:rPr>
                <a:t>SEC</a:t>
              </a:r>
              <a:r>
                <a:rPr lang="zh-CN" altLang="zh-CN" sz="1200" dirty="0">
                  <a:solidFill>
                    <a:schemeClr val="tx1"/>
                  </a:solidFill>
                  <a:latin typeface="+mj-lt"/>
                  <a:ea typeface="宋体" pitchFamily="2" charset="-122"/>
                </a:rPr>
                <a:t>会议</a:t>
              </a:r>
            </a:p>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明晰重要问题</a:t>
              </a:r>
            </a:p>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修改说明书</a:t>
              </a:r>
            </a:p>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正式的</a:t>
              </a:r>
              <a:r>
                <a:rPr lang="en-US" altLang="zh-CN" sz="1200" dirty="0">
                  <a:solidFill>
                    <a:schemeClr val="tx1"/>
                  </a:solidFill>
                  <a:latin typeface="+mj-lt"/>
                  <a:ea typeface="宋体" panose="02010600030101010101" pitchFamily="2" charset="-122"/>
                </a:rPr>
                <a:t>SEC</a:t>
              </a:r>
              <a:r>
                <a:rPr lang="zh-CN" altLang="zh-CN" sz="1200" dirty="0">
                  <a:solidFill>
                    <a:schemeClr val="tx1"/>
                  </a:solidFill>
                  <a:latin typeface="+mj-lt"/>
                  <a:ea typeface="宋体" pitchFamily="2" charset="-122"/>
                </a:rPr>
                <a:t>文件和意见</a:t>
              </a:r>
            </a:p>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修改文件</a:t>
              </a:r>
            </a:p>
            <a:p>
              <a:pPr marL="115888" indent="-115888" eaLnBrk="0" hangingPunct="0">
                <a:lnSpc>
                  <a:spcPts val="2000"/>
                </a:lnSpc>
                <a:spcBef>
                  <a:spcPct val="55000"/>
                </a:spcBef>
                <a:buClr>
                  <a:srgbClr val="1E6E04"/>
                </a:buClr>
                <a:buFontTx/>
                <a:buChar char="•"/>
              </a:pPr>
              <a:endParaRPr lang="zh-CN" altLang="zh-CN" sz="1200" dirty="0">
                <a:solidFill>
                  <a:schemeClr val="tx1"/>
                </a:solidFill>
                <a:latin typeface="+mj-lt"/>
                <a:ea typeface="宋体" pitchFamily="2" charset="-122"/>
              </a:endParaRPr>
            </a:p>
            <a:p>
              <a:pPr marL="115888" indent="-115888" eaLnBrk="0" hangingPunct="0">
                <a:lnSpc>
                  <a:spcPts val="2000"/>
                </a:lnSpc>
                <a:spcBef>
                  <a:spcPct val="55000"/>
                </a:spcBef>
                <a:buClr>
                  <a:srgbClr val="1E6E04"/>
                </a:buClr>
                <a:buFontTx/>
                <a:buChar char="•"/>
              </a:pPr>
              <a:endParaRPr lang="zh-CN" altLang="zh-CN" sz="1200" dirty="0">
                <a:solidFill>
                  <a:schemeClr val="tx1"/>
                </a:solidFill>
                <a:latin typeface="+mj-lt"/>
                <a:ea typeface="宋体" pitchFamily="2" charset="-122"/>
              </a:endParaRPr>
            </a:p>
            <a:p>
              <a:pPr marL="115888" indent="-115888" eaLnBrk="0" hangingPunct="0">
                <a:lnSpc>
                  <a:spcPts val="2000"/>
                </a:lnSpc>
                <a:spcBef>
                  <a:spcPct val="55000"/>
                </a:spcBef>
                <a:buClr>
                  <a:srgbClr val="1E6E04"/>
                </a:buClr>
                <a:buFontTx/>
                <a:buChar char="•"/>
              </a:pPr>
              <a:endParaRPr lang="zh-CN" altLang="en-GB" sz="1200" dirty="0">
                <a:solidFill>
                  <a:schemeClr val="tx1"/>
                </a:solidFill>
                <a:latin typeface="+mj-lt"/>
                <a:ea typeface="宋体" pitchFamily="2" charset="-122"/>
              </a:endParaRPr>
            </a:p>
          </p:txBody>
        </p:sp>
        <p:sp>
          <p:nvSpPr>
            <p:cNvPr id="26" name="Rectangle 24"/>
            <p:cNvSpPr>
              <a:spLocks noChangeArrowheads="1"/>
            </p:cNvSpPr>
            <p:nvPr/>
          </p:nvSpPr>
          <p:spPr bwMode="auto">
            <a:xfrm>
              <a:off x="4029" y="2555"/>
              <a:ext cx="712" cy="1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tIns="46038" rIns="45720" bIns="46038"/>
            <a:lstStyle/>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审慎调查会议</a:t>
              </a:r>
            </a:p>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签署协议</a:t>
              </a:r>
            </a:p>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完成定价</a:t>
              </a:r>
            </a:p>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与SEC完成定价文件修改</a:t>
              </a:r>
            </a:p>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收到SEC关于有效性的通知</a:t>
              </a:r>
            </a:p>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发出安慰信</a:t>
              </a:r>
            </a:p>
            <a:p>
              <a:pPr marL="115888" indent="-115888" eaLnBrk="0" hangingPunct="0">
                <a:lnSpc>
                  <a:spcPct val="109000"/>
                </a:lnSpc>
                <a:spcBef>
                  <a:spcPct val="20000"/>
                </a:spcBef>
                <a:spcAft>
                  <a:spcPct val="20000"/>
                </a:spcAft>
                <a:buClr>
                  <a:srgbClr val="1E6E04"/>
                </a:buClr>
                <a:buFontTx/>
                <a:buChar char="•"/>
              </a:pPr>
              <a:endParaRPr lang="zh-CN" altLang="zh-CN" sz="1200" dirty="0">
                <a:solidFill>
                  <a:schemeClr val="tx1"/>
                </a:solidFill>
                <a:latin typeface="+mj-lt"/>
                <a:ea typeface="宋体" pitchFamily="2" charset="-122"/>
              </a:endParaRPr>
            </a:p>
            <a:p>
              <a:pPr marL="115888" indent="-115888" eaLnBrk="0" hangingPunct="0">
                <a:lnSpc>
                  <a:spcPct val="109000"/>
                </a:lnSpc>
                <a:spcBef>
                  <a:spcPct val="20000"/>
                </a:spcBef>
                <a:spcAft>
                  <a:spcPct val="20000"/>
                </a:spcAft>
                <a:buClr>
                  <a:srgbClr val="1E6E04"/>
                </a:buClr>
                <a:buFontTx/>
                <a:buChar char="•"/>
              </a:pPr>
              <a:endParaRPr lang="zh-CN" altLang="en-GB" sz="1200" dirty="0">
                <a:solidFill>
                  <a:schemeClr val="tx1"/>
                </a:solidFill>
                <a:latin typeface="+mj-lt"/>
                <a:ea typeface="宋体" pitchFamily="2" charset="-122"/>
              </a:endParaRPr>
            </a:p>
          </p:txBody>
        </p:sp>
        <p:sp>
          <p:nvSpPr>
            <p:cNvPr id="27" name="Rectangle 25"/>
            <p:cNvSpPr>
              <a:spLocks noChangeArrowheads="1"/>
            </p:cNvSpPr>
            <p:nvPr/>
          </p:nvSpPr>
          <p:spPr bwMode="auto">
            <a:xfrm>
              <a:off x="4791" y="2535"/>
              <a:ext cx="668" cy="1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tIns="46038" rIns="45720" bIns="46038"/>
            <a:lstStyle/>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与承销商结算</a:t>
              </a:r>
            </a:p>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资金入帐</a:t>
              </a:r>
              <a:endParaRPr lang="zh-CN" altLang="en-US" sz="1200" dirty="0">
                <a:solidFill>
                  <a:schemeClr val="tx1"/>
                </a:solidFill>
                <a:latin typeface="+mj-lt"/>
                <a:ea typeface="宋体" pitchFamily="2" charset="-122"/>
              </a:endParaRPr>
            </a:p>
            <a:p>
              <a:pPr marL="115888" indent="-115888" eaLnBrk="0" hangingPunct="0">
                <a:lnSpc>
                  <a:spcPts val="2000"/>
                </a:lnSpc>
                <a:spcBef>
                  <a:spcPct val="55000"/>
                </a:spcBef>
                <a:buClr>
                  <a:srgbClr val="1E6E04"/>
                </a:buClr>
                <a:buFontTx/>
                <a:buChar char="•"/>
              </a:pPr>
              <a:r>
                <a:rPr lang="zh-CN" altLang="zh-CN" sz="1200" dirty="0">
                  <a:solidFill>
                    <a:schemeClr val="tx1"/>
                  </a:solidFill>
                  <a:latin typeface="+mj-lt"/>
                  <a:ea typeface="宋体" pitchFamily="2" charset="-122"/>
                </a:rPr>
                <a:t>第二次安慰信</a:t>
              </a:r>
            </a:p>
            <a:p>
              <a:pPr marL="115888" indent="-115888" eaLnBrk="0" hangingPunct="0">
                <a:lnSpc>
                  <a:spcPts val="2000"/>
                </a:lnSpc>
                <a:spcBef>
                  <a:spcPct val="55000"/>
                </a:spcBef>
                <a:buClr>
                  <a:srgbClr val="1E6E04"/>
                </a:buClr>
                <a:buFontTx/>
                <a:buChar char="•"/>
              </a:pPr>
              <a:endParaRPr lang="zh-CN" altLang="zh-CN" sz="1200" dirty="0">
                <a:solidFill>
                  <a:schemeClr val="tx1"/>
                </a:solidFill>
                <a:latin typeface="+mj-lt"/>
                <a:ea typeface="宋体" pitchFamily="2" charset="-122"/>
              </a:endParaRPr>
            </a:p>
            <a:p>
              <a:pPr marL="115888" indent="-115888" eaLnBrk="0" hangingPunct="0">
                <a:lnSpc>
                  <a:spcPct val="109000"/>
                </a:lnSpc>
                <a:spcBef>
                  <a:spcPct val="20000"/>
                </a:spcBef>
                <a:spcAft>
                  <a:spcPct val="20000"/>
                </a:spcAft>
                <a:buClr>
                  <a:srgbClr val="1E6E04"/>
                </a:buClr>
                <a:buFontTx/>
                <a:buChar char="•"/>
              </a:pPr>
              <a:endParaRPr lang="zh-CN" altLang="en-GB" sz="1200" dirty="0">
                <a:solidFill>
                  <a:schemeClr val="tx1"/>
                </a:solidFill>
                <a:latin typeface="+mj-lt"/>
                <a:ea typeface="宋体" pitchFamily="2" charset="-122"/>
              </a:endParaRPr>
            </a:p>
          </p:txBody>
        </p:sp>
      </p:grpSp>
    </p:spTree>
    <p:extLst>
      <p:ext uri="{BB962C8B-B14F-4D97-AF65-F5344CB8AC3E}">
        <p14:creationId xmlns:p14="http://schemas.microsoft.com/office/powerpoint/2010/main" val="3195955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7600"/>
            <a:ext cx="8077200" cy="582960"/>
          </a:xfrm>
        </p:spPr>
        <p:txBody>
          <a:bodyPr vert="horz" lIns="0" tIns="0" rIns="0" bIns="0" rtlCol="0" anchor="t" anchorCtr="0">
            <a:noAutofit/>
          </a:bodyPr>
          <a:lstStyle/>
          <a:p>
            <a:r>
              <a:rPr lang="zh-CN" altLang="en-GB" i="0" dirty="0">
                <a:ea typeface="宋体" panose="02010600030101010101" pitchFamily="2" charset="-122"/>
              </a:rPr>
              <a:t>上市市场的选择</a:t>
            </a:r>
            <a:r>
              <a:rPr lang="en-US" altLang="zh-CN" i="0" dirty="0">
                <a:ea typeface="宋体" panose="02010600030101010101" pitchFamily="2" charset="-122"/>
              </a:rPr>
              <a:t>(A</a:t>
            </a:r>
            <a:r>
              <a:rPr lang="zh-CN" altLang="en-US" i="0" dirty="0">
                <a:ea typeface="宋体" panose="02010600030101010101" pitchFamily="2" charset="-122"/>
              </a:rPr>
              <a:t>股、香港和美国</a:t>
            </a:r>
            <a:r>
              <a:rPr lang="en-US" altLang="zh-CN" i="0" dirty="0">
                <a:ea typeface="宋体" panose="02010600030101010101" pitchFamily="2" charset="-122"/>
              </a:rPr>
              <a:t>)</a:t>
            </a:r>
            <a:endParaRPr lang="en-GB" altLang="en-US" i="0" dirty="0">
              <a:ea typeface="宋体" panose="02010600030101010101" pitchFamily="2" charset="-122"/>
            </a:endParaRPr>
          </a:p>
        </p:txBody>
      </p:sp>
      <p:sp>
        <p:nvSpPr>
          <p:cNvPr id="43" name="Slide Number Placeholder 42"/>
          <p:cNvSpPr>
            <a:spLocks noGrp="1"/>
          </p:cNvSpPr>
          <p:nvPr>
            <p:ph type="sldNum" sz="quarter" idx="4"/>
          </p:nvPr>
        </p:nvSpPr>
        <p:spPr/>
        <p:txBody>
          <a:bodyPr/>
          <a:lstStyle/>
          <a:p>
            <a:fld id="{9EBD5762-3BDC-484D-9503-7EA6D5A9A8CE}" type="slidenum">
              <a:rPr lang="en-US" smtClean="0">
                <a:solidFill>
                  <a:srgbClr val="000000"/>
                </a:solidFill>
                <a:latin typeface="+mj-lt"/>
              </a:rPr>
              <a:pPr/>
              <a:t>4</a:t>
            </a:fld>
            <a:endParaRPr lang="en-US" dirty="0">
              <a:solidFill>
                <a:srgbClr val="000000"/>
              </a:solidFill>
              <a:latin typeface="+mj-lt"/>
            </a:endParaRPr>
          </a:p>
        </p:txBody>
      </p:sp>
      <p:sp>
        <p:nvSpPr>
          <p:cNvPr id="3" name="TextBox 2"/>
          <p:cNvSpPr txBox="1"/>
          <p:nvPr/>
        </p:nvSpPr>
        <p:spPr>
          <a:xfrm>
            <a:off x="539552" y="2060848"/>
            <a:ext cx="8071049" cy="4176464"/>
          </a:xfrm>
          <a:prstGeom prst="rect">
            <a:avLst/>
          </a:prstGeom>
          <a:noFill/>
        </p:spPr>
        <p:txBody>
          <a:bodyPr wrap="square" lIns="0" tIns="0" rIns="0" bIns="0" rtlCol="0">
            <a:noAutofit/>
          </a:bodyPr>
          <a:lstStyle/>
          <a:p>
            <a:pPr indent="-274320" fontAlgn="auto">
              <a:spcBef>
                <a:spcPts val="0"/>
              </a:spcBef>
              <a:spcAft>
                <a:spcPts val="900"/>
              </a:spcAft>
            </a:pPr>
            <a:endParaRPr lang="en-GB" sz="2000" dirty="0">
              <a:solidFill>
                <a:srgbClr val="000000"/>
              </a:solidFill>
              <a:latin typeface="+mj-lt"/>
            </a:endParaRPr>
          </a:p>
        </p:txBody>
      </p:sp>
      <p:graphicFrame>
        <p:nvGraphicFramePr>
          <p:cNvPr id="6" name="Group 18"/>
          <p:cNvGraphicFramePr>
            <a:graphicFrameLocks noGrp="1"/>
          </p:cNvGraphicFramePr>
          <p:nvPr>
            <p:extLst>
              <p:ext uri="{D42A27DB-BD31-4B8C-83A1-F6EECF244321}">
                <p14:modId xmlns:p14="http://schemas.microsoft.com/office/powerpoint/2010/main" val="2310907746"/>
              </p:ext>
            </p:extLst>
          </p:nvPr>
        </p:nvGraphicFramePr>
        <p:xfrm>
          <a:off x="403268" y="1268760"/>
          <a:ext cx="7913148" cy="5236322"/>
        </p:xfrm>
        <a:graphic>
          <a:graphicData uri="http://schemas.openxmlformats.org/drawingml/2006/table">
            <a:tbl>
              <a:tblPr firstRow="1" firstCol="1">
                <a:tableStyleId>{5C22544A-7EE6-4342-B048-85BDC9FD1C3A}</a:tableStyleId>
              </a:tblPr>
              <a:tblGrid>
                <a:gridCol w="1432428">
                  <a:extLst>
                    <a:ext uri="{9D8B030D-6E8A-4147-A177-3AD203B41FA5}">
                      <a16:colId xmlns:a16="http://schemas.microsoft.com/office/drawing/2014/main" xmlns="" val="20000"/>
                    </a:ext>
                  </a:extLst>
                </a:gridCol>
                <a:gridCol w="2160240">
                  <a:extLst>
                    <a:ext uri="{9D8B030D-6E8A-4147-A177-3AD203B41FA5}">
                      <a16:colId xmlns:a16="http://schemas.microsoft.com/office/drawing/2014/main" xmlns="" val="20001"/>
                    </a:ext>
                  </a:extLst>
                </a:gridCol>
                <a:gridCol w="2160240">
                  <a:extLst>
                    <a:ext uri="{9D8B030D-6E8A-4147-A177-3AD203B41FA5}">
                      <a16:colId xmlns:a16="http://schemas.microsoft.com/office/drawing/2014/main" xmlns="" val="20002"/>
                    </a:ext>
                  </a:extLst>
                </a:gridCol>
                <a:gridCol w="2160240">
                  <a:extLst>
                    <a:ext uri="{9D8B030D-6E8A-4147-A177-3AD203B41FA5}">
                      <a16:colId xmlns:a16="http://schemas.microsoft.com/office/drawing/2014/main" xmlns="" val="20003"/>
                    </a:ext>
                  </a:extLst>
                </a:gridCol>
              </a:tblGrid>
              <a:tr h="432048">
                <a:tc>
                  <a:txBody>
                    <a:bodyPr/>
                    <a:lstStyle/>
                    <a:p>
                      <a:pPr marL="0" marR="0" lvl="0" indent="0" algn="ctr" defTabSz="912813" rtl="0" eaLnBrk="0" fontAlgn="base" latinLnBrk="0" hangingPunct="0">
                        <a:lnSpc>
                          <a:spcPct val="109000"/>
                        </a:lnSpc>
                        <a:spcBef>
                          <a:spcPct val="55000"/>
                        </a:spcBef>
                        <a:spcAft>
                          <a:spcPct val="0"/>
                        </a:spcAft>
                        <a:buClr>
                          <a:srgbClr val="1E6E04"/>
                        </a:buClr>
                        <a:buSzTx/>
                        <a:buFontTx/>
                        <a:buNone/>
                        <a:tabLst/>
                      </a:pPr>
                      <a:endParaRPr kumimoji="0" lang="zh-CN" altLang="en-GB" sz="2000" b="1" i="0" u="none" strike="noStrike" cap="none" normalizeH="0" baseline="0" dirty="0">
                        <a:ln>
                          <a:noFill/>
                        </a:ln>
                        <a:solidFill>
                          <a:schemeClr val="tx1"/>
                        </a:solidFill>
                        <a:effectLst/>
                        <a:latin typeface="+mj-lt"/>
                        <a:ea typeface="宋体" pitchFamily="2" charset="-122"/>
                        <a:cs typeface="'宋體"/>
                      </a:endParaRPr>
                    </a:p>
                  </a:txBody>
                  <a:tcPr marL="84406" marR="84406" marT="45718" marB="45718"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en-US" altLang="zh-CN" sz="1400" u="none" strike="noStrike" cap="none" normalizeH="0" baseline="0" dirty="0">
                          <a:ln>
                            <a:noFill/>
                          </a:ln>
                          <a:effectLst/>
                          <a:latin typeface="+mj-lt"/>
                        </a:rPr>
                        <a:t>A</a:t>
                      </a:r>
                      <a:r>
                        <a:rPr kumimoji="0" lang="zh-CN" altLang="en-US" sz="1400" u="none" strike="noStrike" cap="none" normalizeH="0" baseline="0" dirty="0">
                          <a:ln>
                            <a:noFill/>
                          </a:ln>
                          <a:effectLst/>
                          <a:latin typeface="+mj-lt"/>
                        </a:rPr>
                        <a:t>股上市</a:t>
                      </a:r>
                      <a:endParaRPr kumimoji="0" lang="en-US" altLang="zh-CN" sz="1400" b="1" i="0" u="none" strike="noStrike" cap="none" normalizeH="0" baseline="0" dirty="0">
                        <a:ln>
                          <a:noFill/>
                        </a:ln>
                        <a:solidFill>
                          <a:schemeClr val="bg1"/>
                        </a:solidFill>
                        <a:effectLst/>
                        <a:latin typeface="+mj-lt"/>
                        <a:ea typeface="宋体" panose="02010600030101010101" pitchFamily="2" charset="-122"/>
                        <a:cs typeface="Arial Unicode MS" pitchFamily="34" charset="-128"/>
                      </a:endParaRPr>
                    </a:p>
                  </a:txBody>
                  <a:tcPr marL="91409" marR="91409" marT="45707" marB="45707" anchor="ctr"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zh-CN" altLang="en-GB" sz="1400" u="none" strike="noStrike" kern="1200" cap="none" normalizeH="0" baseline="0" dirty="0">
                          <a:ln>
                            <a:noFill/>
                          </a:ln>
                          <a:effectLst/>
                          <a:latin typeface="+mj-lt"/>
                        </a:rPr>
                        <a:t>香港</a:t>
                      </a:r>
                      <a:r>
                        <a:rPr kumimoji="0" lang="zh-CN" altLang="en-US" sz="1400" u="none" strike="noStrike" kern="1200" cap="none" normalizeH="0" baseline="0" dirty="0">
                          <a:ln>
                            <a:noFill/>
                          </a:ln>
                          <a:effectLst/>
                          <a:latin typeface="+mj-lt"/>
                        </a:rPr>
                        <a:t>上市</a:t>
                      </a:r>
                      <a:endParaRPr kumimoji="0" lang="zh-CN" altLang="en-GB" sz="1400" b="1" u="none" strike="noStrike" kern="1200" cap="none" normalizeH="0" baseline="0" dirty="0">
                        <a:ln>
                          <a:noFill/>
                        </a:ln>
                        <a:solidFill>
                          <a:schemeClr val="bg1"/>
                        </a:solidFill>
                        <a:effectLst/>
                        <a:latin typeface="+mj-lt"/>
                        <a:ea typeface="+mn-ea"/>
                        <a:cs typeface="+mn-cs"/>
                      </a:endParaRPr>
                    </a:p>
                  </a:txBody>
                  <a:tcPr marL="91409" marR="91409" marT="45707" marB="45707" anchor="ctr"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zh-CN" altLang="en-US" sz="1400" u="none" strike="noStrike" kern="1200" cap="none" normalizeH="0" baseline="0" dirty="0">
                          <a:ln>
                            <a:noFill/>
                          </a:ln>
                          <a:effectLst/>
                          <a:latin typeface="+mj-lt"/>
                        </a:rPr>
                        <a:t>美国上市</a:t>
                      </a:r>
                      <a:endParaRPr kumimoji="0" lang="zh-CN" altLang="en-GB" sz="1400" b="1" u="none" strike="noStrike" kern="1200" cap="none" normalizeH="0" baseline="0" dirty="0">
                        <a:ln>
                          <a:noFill/>
                        </a:ln>
                        <a:solidFill>
                          <a:schemeClr val="bg1"/>
                        </a:solidFill>
                        <a:effectLst/>
                        <a:latin typeface="+mj-lt"/>
                        <a:ea typeface="+mn-ea"/>
                        <a:cs typeface="+mn-cs"/>
                      </a:endParaRPr>
                    </a:p>
                  </a:txBody>
                  <a:tcPr marL="91409" marR="91409" marT="45707" marB="45707" anchor="ctr" horzOverflow="overflow"/>
                </a:tc>
                <a:extLst>
                  <a:ext uri="{0D108BD9-81ED-4DB2-BD59-A6C34878D82A}">
                    <a16:rowId xmlns:a16="http://schemas.microsoft.com/office/drawing/2014/main" xmlns="" val="10000"/>
                  </a:ext>
                </a:extLst>
              </a:tr>
              <a:tr h="2880320">
                <a:tc>
                  <a:txBody>
                    <a:bodyPr/>
                    <a:lstStyle/>
                    <a:p>
                      <a:pPr marL="0" marR="0" lvl="0" indent="0" algn="l" defTabSz="912813" rtl="0" eaLnBrk="0" fontAlgn="base" latinLnBrk="0" hangingPunct="0">
                        <a:lnSpc>
                          <a:spcPct val="109000"/>
                        </a:lnSpc>
                        <a:spcBef>
                          <a:spcPct val="55000"/>
                        </a:spcBef>
                        <a:spcAft>
                          <a:spcPct val="0"/>
                        </a:spcAft>
                        <a:buClr>
                          <a:schemeClr val="tx1"/>
                        </a:buClr>
                        <a:buSzTx/>
                        <a:buFontTx/>
                        <a:buNone/>
                        <a:tabLst/>
                      </a:pPr>
                      <a:endParaRPr kumimoji="0" lang="en-US" altLang="zh-CN" sz="1400" u="none" strike="noStrike" cap="none" normalizeH="0" baseline="0" dirty="0">
                        <a:ln>
                          <a:noFill/>
                        </a:ln>
                        <a:effectLst/>
                        <a:latin typeface="+mj-lt"/>
                      </a:endParaRPr>
                    </a:p>
                    <a:p>
                      <a:pPr marL="0" marR="0" lvl="0" indent="0" algn="l" defTabSz="912813" rtl="0" eaLnBrk="0" fontAlgn="base" latinLnBrk="0" hangingPunct="0">
                        <a:lnSpc>
                          <a:spcPct val="109000"/>
                        </a:lnSpc>
                        <a:spcBef>
                          <a:spcPct val="55000"/>
                        </a:spcBef>
                        <a:spcAft>
                          <a:spcPct val="0"/>
                        </a:spcAft>
                        <a:buClr>
                          <a:schemeClr val="tx1"/>
                        </a:buClr>
                        <a:buSzTx/>
                        <a:buFontTx/>
                        <a:buNone/>
                        <a:tabLst/>
                      </a:pPr>
                      <a:endParaRPr kumimoji="0" lang="en-US" altLang="zh-CN" sz="1400" u="none" strike="noStrike" cap="none" normalizeH="0" baseline="0" dirty="0">
                        <a:ln>
                          <a:noFill/>
                        </a:ln>
                        <a:effectLst/>
                        <a:latin typeface="+mj-lt"/>
                      </a:endParaRPr>
                    </a:p>
                    <a:p>
                      <a:pPr marL="0" marR="0" lvl="0" indent="0" algn="l" defTabSz="912813" rtl="0" eaLnBrk="0" fontAlgn="base" latinLnBrk="0" hangingPunct="0">
                        <a:lnSpc>
                          <a:spcPct val="109000"/>
                        </a:lnSpc>
                        <a:spcBef>
                          <a:spcPct val="55000"/>
                        </a:spcBef>
                        <a:spcAft>
                          <a:spcPct val="0"/>
                        </a:spcAft>
                        <a:buClr>
                          <a:schemeClr val="tx1"/>
                        </a:buClr>
                        <a:buSzTx/>
                        <a:buFontTx/>
                        <a:buNone/>
                        <a:tabLst/>
                      </a:pPr>
                      <a:endParaRPr kumimoji="0" lang="en-US" altLang="zh-CN" sz="1400" u="none" strike="noStrike" cap="none" normalizeH="0" baseline="0" dirty="0">
                        <a:ln>
                          <a:noFill/>
                        </a:ln>
                        <a:effectLst/>
                        <a:latin typeface="+mj-lt"/>
                      </a:endParaRPr>
                    </a:p>
                    <a:p>
                      <a:pPr marL="0" marR="0" lvl="0" indent="0" algn="l" defTabSz="912813" rtl="0" eaLnBrk="0" fontAlgn="base" latinLnBrk="0" hangingPunct="0">
                        <a:lnSpc>
                          <a:spcPct val="109000"/>
                        </a:lnSpc>
                        <a:spcBef>
                          <a:spcPct val="55000"/>
                        </a:spcBef>
                        <a:spcAft>
                          <a:spcPct val="0"/>
                        </a:spcAft>
                        <a:buClr>
                          <a:schemeClr val="tx1"/>
                        </a:buClr>
                        <a:buSzTx/>
                        <a:buFontTx/>
                        <a:buNone/>
                        <a:tabLst/>
                      </a:pPr>
                      <a:r>
                        <a:rPr kumimoji="0" lang="zh-CN" altLang="en-US" sz="1400" u="none" strike="noStrike" cap="none" normalizeH="0" baseline="0" dirty="0">
                          <a:ln>
                            <a:noFill/>
                          </a:ln>
                          <a:effectLst/>
                          <a:latin typeface="+mj-lt"/>
                        </a:rPr>
                        <a:t>优点</a:t>
                      </a:r>
                      <a:endParaRPr kumimoji="0" lang="en-GB" sz="1400" b="0" i="0" u="none" strike="noStrike" cap="none" normalizeH="0" baseline="0" dirty="0">
                        <a:ln>
                          <a:noFill/>
                        </a:ln>
                        <a:solidFill>
                          <a:schemeClr val="tx1"/>
                        </a:solidFill>
                        <a:effectLst/>
                        <a:latin typeface="+mj-lt"/>
                        <a:ea typeface="宋体" pitchFamily="2" charset="-122"/>
                        <a:cs typeface="'宋體"/>
                      </a:endParaRPr>
                    </a:p>
                  </a:txBody>
                  <a:tcPr marL="84406" marR="84406" marT="45718" marB="45718" horzOverflow="overflow"/>
                </a:tc>
                <a:tc>
                  <a:txBody>
                    <a:bodyPr/>
                    <a:lstStyle/>
                    <a:p>
                      <a:pPr marL="171450" marR="0" lvl="0" indent="-171450" algn="l" defTabSz="912813" rtl="0" eaLnBrk="0" fontAlgn="base" latinLnBrk="0" hangingPunct="0">
                        <a:lnSpc>
                          <a:spcPct val="109000"/>
                        </a:lnSpc>
                        <a:spcBef>
                          <a:spcPct val="55000"/>
                        </a:spcBef>
                        <a:spcAft>
                          <a:spcPct val="0"/>
                        </a:spcAft>
                        <a:buClr>
                          <a:schemeClr val="tx1"/>
                        </a:buClr>
                        <a:buSzTx/>
                        <a:buFont typeface="Arial" panose="020B0604020202020204" pitchFamily="34" charset="0"/>
                        <a:buChar char="•"/>
                        <a:tabLst/>
                      </a:pPr>
                      <a:r>
                        <a:rPr kumimoji="0" lang="zh-CN" altLang="en-GB" sz="1200" u="none" strike="noStrike" cap="none" normalizeH="0" baseline="0" dirty="0">
                          <a:ln>
                            <a:noFill/>
                          </a:ln>
                          <a:effectLst/>
                          <a:latin typeface="+mj-lt"/>
                        </a:rPr>
                        <a:t>市盈率</a:t>
                      </a:r>
                      <a:r>
                        <a:rPr kumimoji="0" lang="zh-CN" altLang="en-US" sz="1200" u="none" strike="noStrike" cap="none" normalizeH="0" baseline="0" dirty="0">
                          <a:ln>
                            <a:noFill/>
                          </a:ln>
                          <a:effectLst/>
                          <a:latin typeface="+mj-lt"/>
                        </a:rPr>
                        <a:t>通常高于</a:t>
                      </a:r>
                      <a:r>
                        <a:rPr kumimoji="0" lang="zh-CN" altLang="en-GB" sz="1200" u="none" strike="noStrike" cap="none" normalizeH="0" baseline="0" dirty="0">
                          <a:ln>
                            <a:noFill/>
                          </a:ln>
                          <a:effectLst/>
                          <a:latin typeface="+mj-lt"/>
                        </a:rPr>
                        <a:t>香港和</a:t>
                      </a:r>
                      <a:r>
                        <a:rPr kumimoji="0" lang="zh-CN" altLang="en-US" sz="1200" u="none" strike="noStrike" cap="none" normalizeH="0" baseline="0" dirty="0">
                          <a:ln>
                            <a:noFill/>
                          </a:ln>
                          <a:effectLst/>
                          <a:latin typeface="+mj-lt"/>
                        </a:rPr>
                        <a:t>美国</a:t>
                      </a:r>
                    </a:p>
                    <a:p>
                      <a:pPr marL="171450" marR="0" lvl="0" indent="-171450" algn="l" defTabSz="912813" rtl="0" eaLnBrk="0" fontAlgn="base" latinLnBrk="0" hangingPunct="0">
                        <a:lnSpc>
                          <a:spcPct val="109000"/>
                        </a:lnSpc>
                        <a:spcBef>
                          <a:spcPct val="55000"/>
                        </a:spcBef>
                        <a:spcAft>
                          <a:spcPct val="0"/>
                        </a:spcAft>
                        <a:buClr>
                          <a:schemeClr val="tx1"/>
                        </a:buClr>
                        <a:buSzTx/>
                        <a:buFont typeface="Arial" panose="020B0604020202020204" pitchFamily="34" charset="0"/>
                        <a:buChar char="•"/>
                        <a:tabLst/>
                      </a:pPr>
                      <a:r>
                        <a:rPr kumimoji="0" lang="zh-CN" altLang="en-US" sz="1200" u="none" strike="noStrike" cap="none" normalizeH="0" baseline="0" dirty="0">
                          <a:ln>
                            <a:noFill/>
                          </a:ln>
                          <a:effectLst/>
                          <a:latin typeface="+mj-lt"/>
                        </a:rPr>
                        <a:t>融资成本低于香港和美国</a:t>
                      </a:r>
                      <a:endParaRPr kumimoji="0" lang="en-US" altLang="zh-CN" sz="1200" u="none" strike="noStrike" cap="none" normalizeH="0" baseline="0" dirty="0">
                        <a:ln>
                          <a:noFill/>
                        </a:ln>
                        <a:effectLst/>
                        <a:latin typeface="+mj-lt"/>
                      </a:endParaRPr>
                    </a:p>
                    <a:p>
                      <a:pPr marL="171450" marR="0" lvl="0" indent="-171450" algn="l" defTabSz="912813" rtl="0" eaLnBrk="0" fontAlgn="base" latinLnBrk="0" hangingPunct="0">
                        <a:lnSpc>
                          <a:spcPct val="109000"/>
                        </a:lnSpc>
                        <a:spcBef>
                          <a:spcPct val="55000"/>
                        </a:spcBef>
                        <a:spcAft>
                          <a:spcPct val="0"/>
                        </a:spcAft>
                        <a:buClr>
                          <a:schemeClr val="tx1"/>
                        </a:buClr>
                        <a:buSzTx/>
                        <a:buFont typeface="Arial" panose="020B0604020202020204" pitchFamily="34" charset="0"/>
                        <a:buChar char="•"/>
                        <a:tabLst/>
                      </a:pPr>
                      <a:r>
                        <a:rPr kumimoji="0" lang="zh-CN" altLang="en-US" sz="1200" u="none" strike="noStrike" cap="none" normalizeH="0" baseline="0" dirty="0">
                          <a:ln>
                            <a:noFill/>
                          </a:ln>
                          <a:effectLst/>
                          <a:latin typeface="+mj-lt"/>
                        </a:rPr>
                        <a:t>更易与投资者进行沟通和交流</a:t>
                      </a:r>
                      <a:endParaRPr kumimoji="0" lang="en-US" altLang="zh-CN" sz="1200" u="none" strike="noStrike" cap="none" normalizeH="0" baseline="0" dirty="0">
                        <a:ln>
                          <a:noFill/>
                        </a:ln>
                        <a:effectLst/>
                        <a:latin typeface="+mj-lt"/>
                      </a:endParaRPr>
                    </a:p>
                    <a:p>
                      <a:pPr marL="171450" marR="0" lvl="0" indent="-171450" algn="l" defTabSz="912813" rtl="0" eaLnBrk="0" fontAlgn="base" latinLnBrk="0" hangingPunct="0">
                        <a:lnSpc>
                          <a:spcPct val="109000"/>
                        </a:lnSpc>
                        <a:spcBef>
                          <a:spcPct val="55000"/>
                        </a:spcBef>
                        <a:spcAft>
                          <a:spcPct val="0"/>
                        </a:spcAft>
                        <a:buClr>
                          <a:schemeClr val="tx1"/>
                        </a:buClr>
                        <a:buSzTx/>
                        <a:buFont typeface="Arial" panose="020B0604020202020204" pitchFamily="34" charset="0"/>
                        <a:buChar char="•"/>
                        <a:tabLst/>
                      </a:pPr>
                      <a:r>
                        <a:rPr kumimoji="0" lang="zh-CN" altLang="en-US" sz="1200" u="none" strike="noStrike" cap="none" normalizeH="0" baseline="0" dirty="0">
                          <a:ln>
                            <a:noFill/>
                          </a:ln>
                          <a:effectLst/>
                          <a:latin typeface="+mj-lt"/>
                        </a:rPr>
                        <a:t>企业无需搭建复杂的红筹架构，避免监管风险</a:t>
                      </a:r>
                      <a:endParaRPr kumimoji="0" lang="zh-CN" altLang="en-GB" sz="1200" b="0" i="0" u="none" strike="noStrike" cap="none" normalizeH="0" baseline="0" dirty="0">
                        <a:ln>
                          <a:noFill/>
                        </a:ln>
                        <a:solidFill>
                          <a:schemeClr val="tx1"/>
                        </a:solidFill>
                        <a:effectLst/>
                        <a:latin typeface="+mj-lt"/>
                        <a:ea typeface="宋体" pitchFamily="2" charset="-122"/>
                        <a:cs typeface="'宋體"/>
                      </a:endParaRPr>
                    </a:p>
                  </a:txBody>
                  <a:tcPr marL="84406" marR="84406" marT="45718" marB="45718" horzOverflow="overflow"/>
                </a:tc>
                <a:tc>
                  <a:txBody>
                    <a:bodyPr/>
                    <a:lstStyle/>
                    <a:p>
                      <a:pPr marL="171450" marR="0" lvl="0" indent="-171450" algn="l" defTabSz="912813" rtl="0" eaLnBrk="0" fontAlgn="base" latinLnBrk="0" hangingPunct="0">
                        <a:lnSpc>
                          <a:spcPct val="109000"/>
                        </a:lnSpc>
                        <a:spcBef>
                          <a:spcPct val="55000"/>
                        </a:spcBef>
                        <a:spcAft>
                          <a:spcPct val="0"/>
                        </a:spcAft>
                        <a:buClr>
                          <a:schemeClr val="tx1"/>
                        </a:buClr>
                        <a:buSzTx/>
                        <a:buFont typeface="Arial" panose="020B0604020202020204" pitchFamily="34" charset="0"/>
                        <a:buChar char="•"/>
                        <a:tabLst/>
                      </a:pPr>
                      <a:r>
                        <a:rPr kumimoji="0" lang="zh-CN" altLang="en-US" sz="1200" u="none" strike="noStrike" cap="none" normalizeH="0" baseline="0" dirty="0">
                          <a:ln>
                            <a:noFill/>
                          </a:ln>
                          <a:effectLst/>
                          <a:latin typeface="+mj-lt"/>
                        </a:rPr>
                        <a:t>同一文化背景下最成功的国际资本市场，目前中国企业海外融资的最大平台</a:t>
                      </a:r>
                    </a:p>
                    <a:p>
                      <a:pPr marL="171450" marR="0" lvl="0" indent="-171450" algn="l" defTabSz="912813" rtl="0" eaLnBrk="0" fontAlgn="base" latinLnBrk="0" hangingPunct="0">
                        <a:lnSpc>
                          <a:spcPct val="109000"/>
                        </a:lnSpc>
                        <a:spcBef>
                          <a:spcPct val="55000"/>
                        </a:spcBef>
                        <a:spcAft>
                          <a:spcPct val="0"/>
                        </a:spcAft>
                        <a:buClr>
                          <a:schemeClr val="tx1"/>
                        </a:buClr>
                        <a:buSzTx/>
                        <a:buFont typeface="Arial" panose="020B0604020202020204" pitchFamily="34" charset="0"/>
                        <a:buChar char="•"/>
                        <a:tabLst/>
                      </a:pPr>
                      <a:r>
                        <a:rPr kumimoji="0" lang="zh-CN" altLang="en-US" sz="1200" u="none" strike="noStrike" kern="1200" cap="none" normalizeH="0" baseline="0" dirty="0">
                          <a:ln>
                            <a:noFill/>
                          </a:ln>
                          <a:effectLst/>
                          <a:latin typeface="+mj-lt"/>
                        </a:rPr>
                        <a:t>上市流程从启动到项目结束大约</a:t>
                      </a:r>
                      <a:r>
                        <a:rPr kumimoji="0" lang="en-US" altLang="zh-CN" sz="1200" u="none" strike="noStrike" kern="1200" cap="none" normalizeH="0" baseline="0" dirty="0">
                          <a:ln>
                            <a:noFill/>
                          </a:ln>
                          <a:effectLst/>
                          <a:latin typeface="+mj-lt"/>
                        </a:rPr>
                        <a:t>8-12</a:t>
                      </a:r>
                      <a:r>
                        <a:rPr kumimoji="0" lang="zh-CN" altLang="en-US" sz="1200" u="none" strike="noStrike" kern="1200" cap="none" normalizeH="0" baseline="0" dirty="0">
                          <a:ln>
                            <a:noFill/>
                          </a:ln>
                          <a:effectLst/>
                          <a:latin typeface="+mj-lt"/>
                        </a:rPr>
                        <a:t>个月的时间，相对国内较快</a:t>
                      </a:r>
                      <a:endParaRPr kumimoji="0" lang="en-US" altLang="zh-CN" sz="1200" u="none" strike="noStrike" kern="1200" cap="none" normalizeH="0" baseline="0" dirty="0">
                        <a:ln>
                          <a:noFill/>
                        </a:ln>
                        <a:effectLst/>
                        <a:latin typeface="+mj-lt"/>
                      </a:endParaRPr>
                    </a:p>
                    <a:p>
                      <a:pPr marL="171450" marR="0" lvl="0" indent="-171450" algn="l" defTabSz="912813" rtl="0" eaLnBrk="0" fontAlgn="base" latinLnBrk="0" hangingPunct="0">
                        <a:lnSpc>
                          <a:spcPct val="109000"/>
                        </a:lnSpc>
                        <a:spcBef>
                          <a:spcPct val="55000"/>
                        </a:spcBef>
                        <a:spcAft>
                          <a:spcPct val="0"/>
                        </a:spcAft>
                        <a:buClr>
                          <a:schemeClr val="tx1"/>
                        </a:buClr>
                        <a:buSzTx/>
                        <a:buFont typeface="Arial" panose="020B0604020202020204" pitchFamily="34" charset="0"/>
                        <a:buChar char="•"/>
                        <a:tabLst/>
                      </a:pPr>
                      <a:r>
                        <a:rPr kumimoji="0" lang="zh-CN" altLang="en-US" sz="1200" u="none" strike="noStrike" kern="1200" cap="none" normalizeH="0" baseline="0" dirty="0">
                          <a:ln>
                            <a:noFill/>
                          </a:ln>
                          <a:effectLst/>
                          <a:latin typeface="+mj-lt"/>
                        </a:rPr>
                        <a:t>市场监管相对美国宽松</a:t>
                      </a:r>
                    </a:p>
                    <a:p>
                      <a:pPr marL="171450" marR="0" lvl="0" indent="-171450" algn="l" defTabSz="912813" rtl="0" eaLnBrk="0" fontAlgn="base" latinLnBrk="0" hangingPunct="0">
                        <a:lnSpc>
                          <a:spcPct val="109000"/>
                        </a:lnSpc>
                        <a:spcBef>
                          <a:spcPct val="55000"/>
                        </a:spcBef>
                        <a:spcAft>
                          <a:spcPct val="0"/>
                        </a:spcAft>
                        <a:buClr>
                          <a:schemeClr val="tx1"/>
                        </a:buClr>
                        <a:buSzTx/>
                        <a:buFont typeface="Arial" panose="020B0604020202020204" pitchFamily="34" charset="0"/>
                        <a:buChar char="•"/>
                        <a:tabLst/>
                      </a:pPr>
                      <a:r>
                        <a:rPr kumimoji="0" lang="zh-CN" altLang="en-US" sz="1200" u="none" strike="noStrike" cap="none" normalizeH="0" baseline="0" dirty="0">
                          <a:ln>
                            <a:noFill/>
                          </a:ln>
                          <a:effectLst/>
                          <a:latin typeface="+mj-lt"/>
                        </a:rPr>
                        <a:t>再融资</a:t>
                      </a:r>
                      <a:r>
                        <a:rPr kumimoji="0" lang="en-US" altLang="zh-CN" sz="1200" u="none" strike="noStrike" cap="none" normalizeH="0" baseline="0" dirty="0">
                          <a:ln>
                            <a:noFill/>
                          </a:ln>
                          <a:effectLst/>
                          <a:latin typeface="+mj-lt"/>
                        </a:rPr>
                        <a:t>(</a:t>
                      </a:r>
                      <a:r>
                        <a:rPr kumimoji="0" lang="zh-CN" altLang="en-US" sz="1200" u="none" strike="noStrike" cap="none" normalizeH="0" baseline="0" dirty="0">
                          <a:ln>
                            <a:noFill/>
                          </a:ln>
                          <a:effectLst/>
                          <a:latin typeface="+mj-lt"/>
                        </a:rPr>
                        <a:t>如发债、权证等</a:t>
                      </a:r>
                      <a:r>
                        <a:rPr kumimoji="0" lang="en-US" altLang="zh-CN" sz="1200" u="none" strike="noStrike" cap="none" normalizeH="0" baseline="0" dirty="0">
                          <a:ln>
                            <a:noFill/>
                          </a:ln>
                          <a:effectLst/>
                          <a:latin typeface="+mj-lt"/>
                        </a:rPr>
                        <a:t>)</a:t>
                      </a:r>
                      <a:r>
                        <a:rPr kumimoji="0" lang="zh-CN" altLang="en-US" sz="1200" u="none" strike="noStrike" cap="none" normalizeH="0" baseline="0" dirty="0">
                          <a:ln>
                            <a:noFill/>
                          </a:ln>
                          <a:effectLst/>
                          <a:latin typeface="+mj-lt"/>
                        </a:rPr>
                        <a:t>比较容易，且香港发债已经成为香港上市常见的后续低成本融资方式</a:t>
                      </a:r>
                      <a:endParaRPr kumimoji="0" lang="en-US" altLang="zh-CN" sz="1200" u="none" strike="noStrike" cap="none" normalizeH="0" baseline="0" dirty="0">
                        <a:ln>
                          <a:noFill/>
                        </a:ln>
                        <a:effectLst/>
                        <a:latin typeface="+mj-lt"/>
                      </a:endParaRPr>
                    </a:p>
                    <a:p>
                      <a:pPr marL="171450" marR="0" lvl="0" indent="-171450" algn="l" defTabSz="912813" rtl="0" eaLnBrk="0" fontAlgn="base" latinLnBrk="0" hangingPunct="0">
                        <a:lnSpc>
                          <a:spcPct val="109000"/>
                        </a:lnSpc>
                        <a:spcBef>
                          <a:spcPct val="55000"/>
                        </a:spcBef>
                        <a:spcAft>
                          <a:spcPct val="0"/>
                        </a:spcAft>
                        <a:buClr>
                          <a:schemeClr val="tx1"/>
                        </a:buClr>
                        <a:buSzTx/>
                        <a:buFont typeface="Arial" panose="020B0604020202020204" pitchFamily="34" charset="0"/>
                        <a:buChar char="•"/>
                        <a:tabLst/>
                      </a:pPr>
                      <a:r>
                        <a:rPr kumimoji="0" lang="zh-CN" altLang="en-US" sz="1200" u="none" strike="noStrike" cap="none" normalizeH="0" baseline="0" dirty="0">
                          <a:ln>
                            <a:noFill/>
                          </a:ln>
                          <a:effectLst/>
                          <a:latin typeface="+mj-lt"/>
                        </a:rPr>
                        <a:t>国际知名度</a:t>
                      </a:r>
                      <a:endParaRPr kumimoji="0" lang="zh-CN" altLang="en-US" sz="1200" b="0" i="0" u="none" strike="noStrike" cap="none" normalizeH="0" baseline="0" dirty="0">
                        <a:ln>
                          <a:noFill/>
                        </a:ln>
                        <a:solidFill>
                          <a:schemeClr val="tx1"/>
                        </a:solidFill>
                        <a:effectLst/>
                        <a:latin typeface="+mj-lt"/>
                        <a:ea typeface="宋体" pitchFamily="2" charset="-122"/>
                        <a:cs typeface="'宋體"/>
                      </a:endParaRPr>
                    </a:p>
                  </a:txBody>
                  <a:tcPr marL="84406" marR="84406" marT="45718" marB="45718" horzOverflow="overflow"/>
                </a:tc>
                <a:tc>
                  <a:txBody>
                    <a:bodyPr/>
                    <a:lstStyle/>
                    <a:p>
                      <a:pPr marL="171450" marR="0" lvl="0" indent="-171450" algn="l" defTabSz="912813" rtl="0" eaLnBrk="0" fontAlgn="base" latinLnBrk="0" hangingPunct="0">
                        <a:lnSpc>
                          <a:spcPct val="109000"/>
                        </a:lnSpc>
                        <a:spcBef>
                          <a:spcPct val="55000"/>
                        </a:spcBef>
                        <a:spcAft>
                          <a:spcPct val="0"/>
                        </a:spcAft>
                        <a:buClr>
                          <a:schemeClr val="tx1"/>
                        </a:buClr>
                        <a:buSzTx/>
                        <a:buFont typeface="Arial" panose="020B0604020202020204" pitchFamily="34" charset="0"/>
                        <a:buChar char="•"/>
                        <a:tabLst/>
                      </a:pPr>
                      <a:r>
                        <a:rPr kumimoji="0" lang="zh-CN" altLang="en-US" sz="1200" u="none" strike="noStrike" cap="none" normalizeH="0" baseline="0" dirty="0">
                          <a:ln>
                            <a:noFill/>
                          </a:ln>
                          <a:effectLst/>
                          <a:latin typeface="+mj-lt"/>
                        </a:rPr>
                        <a:t>全球最大和流动性最强的资本市场</a:t>
                      </a:r>
                      <a:endParaRPr kumimoji="0" lang="en-US" altLang="zh-CN" sz="1200" u="none" strike="noStrike" cap="none" normalizeH="0" baseline="0" dirty="0">
                        <a:ln>
                          <a:noFill/>
                        </a:ln>
                        <a:effectLst/>
                        <a:latin typeface="+mj-lt"/>
                      </a:endParaRPr>
                    </a:p>
                    <a:p>
                      <a:pPr marL="171450" marR="0" lvl="0" indent="-171450" algn="l" defTabSz="912813" rtl="0" eaLnBrk="0" fontAlgn="base" latinLnBrk="0" hangingPunct="0">
                        <a:lnSpc>
                          <a:spcPct val="109000"/>
                        </a:lnSpc>
                        <a:spcBef>
                          <a:spcPct val="55000"/>
                        </a:spcBef>
                        <a:spcAft>
                          <a:spcPct val="0"/>
                        </a:spcAft>
                        <a:buClr>
                          <a:schemeClr val="tx1"/>
                        </a:buClr>
                        <a:buSzTx/>
                        <a:buFont typeface="Arial" panose="020B0604020202020204" pitchFamily="34" charset="0"/>
                        <a:buChar char="•"/>
                        <a:tabLst/>
                      </a:pPr>
                      <a:r>
                        <a:rPr kumimoji="0" lang="zh-CN" altLang="en-US" sz="1200" u="none" strike="noStrike" cap="none" normalizeH="0" baseline="0" dirty="0">
                          <a:ln>
                            <a:noFill/>
                          </a:ln>
                          <a:effectLst/>
                          <a:latin typeface="+mj-lt"/>
                        </a:rPr>
                        <a:t>上市门槛低，允许尚未盈利但概念好的企业</a:t>
                      </a:r>
                      <a:r>
                        <a:rPr kumimoji="0" lang="en-US" altLang="zh-CN" sz="1200" u="none" strike="noStrike" cap="none" normalizeH="0" baseline="0" dirty="0">
                          <a:ln>
                            <a:noFill/>
                          </a:ln>
                          <a:effectLst/>
                          <a:latin typeface="+mj-lt"/>
                        </a:rPr>
                        <a:t>(</a:t>
                      </a:r>
                      <a:r>
                        <a:rPr kumimoji="0" lang="zh-CN" altLang="en-US" sz="1200" u="none" strike="noStrike" cap="none" normalizeH="0" baseline="0" dirty="0">
                          <a:ln>
                            <a:noFill/>
                          </a:ln>
                          <a:effectLst/>
                          <a:latin typeface="+mj-lt"/>
                        </a:rPr>
                        <a:t>如互联网行业</a:t>
                      </a:r>
                      <a:r>
                        <a:rPr kumimoji="0" lang="en-US" altLang="zh-CN" sz="1200" u="none" strike="noStrike" cap="none" normalizeH="0" baseline="0" dirty="0">
                          <a:ln>
                            <a:noFill/>
                          </a:ln>
                          <a:effectLst/>
                          <a:latin typeface="+mj-lt"/>
                        </a:rPr>
                        <a:t>)</a:t>
                      </a:r>
                      <a:r>
                        <a:rPr kumimoji="0" lang="zh-CN" altLang="en-US" sz="1200" u="none" strike="noStrike" cap="none" normalizeH="0" baseline="0" dirty="0">
                          <a:ln>
                            <a:noFill/>
                          </a:ln>
                          <a:effectLst/>
                          <a:latin typeface="+mj-lt"/>
                        </a:rPr>
                        <a:t>上市</a:t>
                      </a:r>
                      <a:endParaRPr kumimoji="0" lang="en-US" altLang="zh-CN" sz="1200" u="none" strike="noStrike" cap="none" normalizeH="0" baseline="0" dirty="0">
                        <a:ln>
                          <a:noFill/>
                        </a:ln>
                        <a:effectLst/>
                        <a:latin typeface="+mj-lt"/>
                      </a:endParaRPr>
                    </a:p>
                    <a:p>
                      <a:pPr marL="171450" marR="0" lvl="0" indent="-171450" algn="l" defTabSz="912813" rtl="0" eaLnBrk="0" fontAlgn="base" latinLnBrk="0" hangingPunct="0">
                        <a:lnSpc>
                          <a:spcPct val="109000"/>
                        </a:lnSpc>
                        <a:spcBef>
                          <a:spcPct val="55000"/>
                        </a:spcBef>
                        <a:spcAft>
                          <a:spcPct val="0"/>
                        </a:spcAft>
                        <a:buClr>
                          <a:schemeClr val="tx1"/>
                        </a:buClr>
                        <a:buSzTx/>
                        <a:buFont typeface="Arial" panose="020B0604020202020204" pitchFamily="34" charset="0"/>
                        <a:buChar char="•"/>
                        <a:tabLst/>
                      </a:pPr>
                      <a:r>
                        <a:rPr kumimoji="0" lang="zh-CN" altLang="en-US" sz="1200" u="none" strike="noStrike" cap="none" normalizeH="0" baseline="0" dirty="0">
                          <a:ln>
                            <a:noFill/>
                          </a:ln>
                          <a:effectLst/>
                          <a:latin typeface="+mj-lt"/>
                        </a:rPr>
                        <a:t>市场交易活跃，流动性好</a:t>
                      </a:r>
                      <a:endParaRPr kumimoji="0" lang="en-US" altLang="zh-CN" sz="1200" u="none" strike="noStrike" cap="none" normalizeH="0" baseline="0" dirty="0">
                        <a:ln>
                          <a:noFill/>
                        </a:ln>
                        <a:effectLst/>
                        <a:latin typeface="+mj-lt"/>
                      </a:endParaRPr>
                    </a:p>
                    <a:p>
                      <a:pPr marL="171450" marR="0" lvl="0" indent="-171450" algn="l" defTabSz="912813" rtl="0" eaLnBrk="0" fontAlgn="base" latinLnBrk="0" hangingPunct="0">
                        <a:lnSpc>
                          <a:spcPct val="109000"/>
                        </a:lnSpc>
                        <a:spcBef>
                          <a:spcPct val="55000"/>
                        </a:spcBef>
                        <a:spcAft>
                          <a:spcPct val="0"/>
                        </a:spcAft>
                        <a:buClr>
                          <a:schemeClr val="tx1"/>
                        </a:buClr>
                        <a:buSzTx/>
                        <a:buFont typeface="Arial" panose="020B0604020202020204" pitchFamily="34" charset="0"/>
                        <a:buChar char="•"/>
                        <a:tabLst/>
                      </a:pPr>
                      <a:r>
                        <a:rPr kumimoji="0" lang="zh-CN" altLang="en-US" sz="1200" u="none" strike="noStrike" cap="none" normalizeH="0" baseline="0" dirty="0">
                          <a:ln>
                            <a:noFill/>
                          </a:ln>
                          <a:effectLst/>
                          <a:latin typeface="+mj-lt"/>
                        </a:rPr>
                        <a:t>上市流程与时间香港大致相等，比国内快</a:t>
                      </a:r>
                      <a:endParaRPr kumimoji="0" lang="en-US" altLang="zh-CN" sz="1200" u="none" strike="noStrike" cap="none" normalizeH="0" baseline="0" dirty="0">
                        <a:ln>
                          <a:noFill/>
                        </a:ln>
                        <a:effectLst/>
                        <a:latin typeface="+mj-lt"/>
                      </a:endParaRPr>
                    </a:p>
                    <a:p>
                      <a:pPr marL="171450" marR="0" lvl="0" indent="-171450" algn="l" defTabSz="912813" rtl="0" eaLnBrk="0" fontAlgn="base" latinLnBrk="0" hangingPunct="0">
                        <a:lnSpc>
                          <a:spcPct val="109000"/>
                        </a:lnSpc>
                        <a:spcBef>
                          <a:spcPct val="55000"/>
                        </a:spcBef>
                        <a:spcAft>
                          <a:spcPct val="0"/>
                        </a:spcAft>
                        <a:buClr>
                          <a:schemeClr val="tx1"/>
                        </a:buClr>
                        <a:buSzTx/>
                        <a:buFont typeface="Arial" panose="020B0604020202020204" pitchFamily="34" charset="0"/>
                        <a:buChar char="•"/>
                        <a:tabLst/>
                      </a:pPr>
                      <a:r>
                        <a:rPr kumimoji="0" lang="zh-CN" altLang="en-US" sz="1200" u="none" strike="noStrike" cap="none" normalizeH="0" baseline="0" dirty="0">
                          <a:ln>
                            <a:noFill/>
                          </a:ln>
                          <a:effectLst/>
                          <a:latin typeface="+mj-lt"/>
                        </a:rPr>
                        <a:t>国际知名度</a:t>
                      </a:r>
                      <a:endParaRPr kumimoji="0" lang="en-GB" sz="1200" b="0" i="0" u="none" strike="noStrike" cap="none" normalizeH="0" baseline="0" dirty="0">
                        <a:ln>
                          <a:noFill/>
                        </a:ln>
                        <a:solidFill>
                          <a:schemeClr val="tx1"/>
                        </a:solidFill>
                        <a:effectLst/>
                        <a:latin typeface="+mj-lt"/>
                        <a:ea typeface="宋体" pitchFamily="2" charset="-122"/>
                        <a:cs typeface="'宋體"/>
                      </a:endParaRPr>
                    </a:p>
                  </a:txBody>
                  <a:tcPr marL="84406" marR="84406" marT="45718" marB="45718" horzOverflow="overflow"/>
                </a:tc>
                <a:extLst>
                  <a:ext uri="{0D108BD9-81ED-4DB2-BD59-A6C34878D82A}">
                    <a16:rowId xmlns:a16="http://schemas.microsoft.com/office/drawing/2014/main" xmlns="" val="10001"/>
                  </a:ext>
                </a:extLst>
              </a:tr>
              <a:tr h="1918584">
                <a:tc>
                  <a:txBody>
                    <a:bodyPr/>
                    <a:lstStyle/>
                    <a:p>
                      <a:pPr marL="0" marR="0" lvl="0" indent="0" algn="l" defTabSz="912813" rtl="0" eaLnBrk="0" fontAlgn="base" latinLnBrk="0" hangingPunct="0">
                        <a:lnSpc>
                          <a:spcPct val="109000"/>
                        </a:lnSpc>
                        <a:spcBef>
                          <a:spcPct val="55000"/>
                        </a:spcBef>
                        <a:spcAft>
                          <a:spcPct val="0"/>
                        </a:spcAft>
                        <a:buClr>
                          <a:schemeClr val="tx1"/>
                        </a:buClr>
                        <a:buSzTx/>
                        <a:buFontTx/>
                        <a:buNone/>
                        <a:tabLst/>
                      </a:pPr>
                      <a:endParaRPr kumimoji="0" lang="en-US" altLang="zh-CN" sz="1400" u="none" strike="noStrike" cap="none" normalizeH="0" baseline="0" dirty="0">
                        <a:ln>
                          <a:noFill/>
                        </a:ln>
                        <a:effectLst/>
                        <a:latin typeface="+mj-lt"/>
                      </a:endParaRPr>
                    </a:p>
                    <a:p>
                      <a:pPr marL="0" marR="0" lvl="0" indent="0" algn="l" defTabSz="912813" rtl="0" eaLnBrk="0" fontAlgn="base" latinLnBrk="0" hangingPunct="0">
                        <a:lnSpc>
                          <a:spcPct val="109000"/>
                        </a:lnSpc>
                        <a:spcBef>
                          <a:spcPct val="55000"/>
                        </a:spcBef>
                        <a:spcAft>
                          <a:spcPct val="0"/>
                        </a:spcAft>
                        <a:buClr>
                          <a:schemeClr val="tx1"/>
                        </a:buClr>
                        <a:buSzTx/>
                        <a:buFontTx/>
                        <a:buNone/>
                        <a:tabLst/>
                      </a:pPr>
                      <a:endParaRPr kumimoji="0" lang="en-US" altLang="zh-CN" sz="1400" u="none" strike="noStrike" cap="none" normalizeH="0" baseline="0" dirty="0">
                        <a:ln>
                          <a:noFill/>
                        </a:ln>
                        <a:effectLst/>
                        <a:latin typeface="+mj-lt"/>
                      </a:endParaRPr>
                    </a:p>
                    <a:p>
                      <a:pPr marL="0" marR="0" lvl="0" indent="0" algn="l" defTabSz="912813" rtl="0" eaLnBrk="0" fontAlgn="base" latinLnBrk="0" hangingPunct="0">
                        <a:lnSpc>
                          <a:spcPct val="109000"/>
                        </a:lnSpc>
                        <a:spcBef>
                          <a:spcPct val="55000"/>
                        </a:spcBef>
                        <a:spcAft>
                          <a:spcPct val="0"/>
                        </a:spcAft>
                        <a:buClr>
                          <a:schemeClr val="tx1"/>
                        </a:buClr>
                        <a:buSzTx/>
                        <a:buFontTx/>
                        <a:buNone/>
                        <a:tabLst/>
                      </a:pPr>
                      <a:r>
                        <a:rPr kumimoji="0" lang="zh-CN" altLang="en-US" sz="1400" u="none" strike="noStrike" cap="none" normalizeH="0" baseline="0" dirty="0">
                          <a:ln>
                            <a:noFill/>
                          </a:ln>
                          <a:effectLst/>
                          <a:latin typeface="+mj-lt"/>
                        </a:rPr>
                        <a:t>缺点</a:t>
                      </a:r>
                      <a:endParaRPr kumimoji="0" lang="en-GB" sz="1400" b="0" i="0" u="none" strike="noStrike" cap="none" normalizeH="0" baseline="0" dirty="0">
                        <a:ln>
                          <a:noFill/>
                        </a:ln>
                        <a:solidFill>
                          <a:schemeClr val="tx1"/>
                        </a:solidFill>
                        <a:effectLst/>
                        <a:latin typeface="+mj-lt"/>
                        <a:ea typeface="宋体" pitchFamily="2" charset="-122"/>
                        <a:cs typeface="'宋體"/>
                      </a:endParaRPr>
                    </a:p>
                  </a:txBody>
                  <a:tcPr marL="84406" marR="84406" marT="45718" marB="45718" horzOverflow="overflow"/>
                </a:tc>
                <a:tc>
                  <a:txBody>
                    <a:bodyPr/>
                    <a:lstStyle/>
                    <a:p>
                      <a:pPr marL="171450" marR="0" lvl="0" indent="-171450" algn="l" defTabSz="912813" rtl="0" eaLnBrk="0" fontAlgn="base" latinLnBrk="0" hangingPunct="0">
                        <a:lnSpc>
                          <a:spcPct val="109000"/>
                        </a:lnSpc>
                        <a:spcBef>
                          <a:spcPct val="55000"/>
                        </a:spcBef>
                        <a:spcAft>
                          <a:spcPct val="0"/>
                        </a:spcAft>
                        <a:buClr>
                          <a:schemeClr val="tx1"/>
                        </a:buClr>
                        <a:buSzTx/>
                        <a:buFont typeface="Arial" panose="020B0604020202020204" pitchFamily="34" charset="0"/>
                        <a:buChar char="•"/>
                        <a:tabLst/>
                      </a:pPr>
                      <a:r>
                        <a:rPr kumimoji="0" lang="zh-CN" altLang="en-GB" sz="1200" u="none" strike="noStrike" cap="none" normalizeH="0" baseline="0" dirty="0">
                          <a:ln>
                            <a:noFill/>
                          </a:ln>
                          <a:effectLst/>
                          <a:latin typeface="+mj-lt"/>
                        </a:rPr>
                        <a:t>国内上市时间相对较长</a:t>
                      </a:r>
                      <a:r>
                        <a:rPr kumimoji="0" lang="zh-CN" altLang="en-US" sz="1200" u="none" strike="noStrike" cap="none" normalizeH="0" baseline="0" dirty="0">
                          <a:ln>
                            <a:noFill/>
                          </a:ln>
                          <a:effectLst/>
                          <a:latin typeface="+mj-lt"/>
                        </a:rPr>
                        <a:t>，且有</a:t>
                      </a:r>
                      <a:r>
                        <a:rPr kumimoji="0" lang="zh-CN" altLang="en-GB" sz="1200" u="none" strike="noStrike" cap="none" normalizeH="0" baseline="0" dirty="0">
                          <a:ln>
                            <a:noFill/>
                          </a:ln>
                          <a:effectLst/>
                          <a:latin typeface="+mj-lt"/>
                        </a:rPr>
                        <a:t>很多不可控的因素 </a:t>
                      </a:r>
                      <a:endParaRPr kumimoji="0" lang="en-US" altLang="zh-CN" sz="1200" u="none" strike="noStrike" cap="none" normalizeH="0" baseline="0" dirty="0">
                        <a:ln>
                          <a:noFill/>
                        </a:ln>
                        <a:effectLst/>
                        <a:latin typeface="+mj-lt"/>
                      </a:endParaRPr>
                    </a:p>
                    <a:p>
                      <a:pPr marL="171450" marR="0" lvl="0" indent="-171450" algn="l" defTabSz="912813" rtl="0" eaLnBrk="0" fontAlgn="base" latinLnBrk="0" hangingPunct="0">
                        <a:lnSpc>
                          <a:spcPct val="109000"/>
                        </a:lnSpc>
                        <a:spcBef>
                          <a:spcPct val="55000"/>
                        </a:spcBef>
                        <a:spcAft>
                          <a:spcPct val="0"/>
                        </a:spcAft>
                        <a:buClr>
                          <a:schemeClr val="tx1"/>
                        </a:buClr>
                        <a:buSzTx/>
                        <a:buFont typeface="Arial" panose="020B0604020202020204" pitchFamily="34" charset="0"/>
                        <a:buChar char="•"/>
                        <a:tabLst/>
                      </a:pPr>
                      <a:r>
                        <a:rPr kumimoji="0" lang="zh-CN" altLang="en-US" sz="1200" u="none" strike="noStrike" cap="none" normalizeH="0" baseline="0" dirty="0">
                          <a:ln>
                            <a:noFill/>
                          </a:ln>
                          <a:effectLst/>
                          <a:latin typeface="+mj-lt"/>
                        </a:rPr>
                        <a:t>再融资受财务指标的限制且需监管机构审批</a:t>
                      </a:r>
                      <a:endParaRPr kumimoji="0" lang="en-US" altLang="zh-CN" sz="1200" u="none" strike="noStrike" cap="none" normalizeH="0" baseline="0" dirty="0">
                        <a:ln>
                          <a:noFill/>
                        </a:ln>
                        <a:effectLst/>
                        <a:latin typeface="+mj-lt"/>
                      </a:endParaRPr>
                    </a:p>
                    <a:p>
                      <a:pPr marL="0" marR="0" lvl="0" indent="0" algn="l" defTabSz="912813" rtl="0" eaLnBrk="0" fontAlgn="base" latinLnBrk="0" hangingPunct="0">
                        <a:lnSpc>
                          <a:spcPct val="109000"/>
                        </a:lnSpc>
                        <a:spcBef>
                          <a:spcPct val="55000"/>
                        </a:spcBef>
                        <a:spcAft>
                          <a:spcPct val="0"/>
                        </a:spcAft>
                        <a:buClr>
                          <a:schemeClr val="tx1"/>
                        </a:buClr>
                        <a:buSzTx/>
                        <a:buFontTx/>
                        <a:buNone/>
                        <a:tabLst/>
                      </a:pPr>
                      <a:endParaRPr kumimoji="0" lang="zh-CN" altLang="en-GB" sz="1200" b="0" i="0" u="none" strike="noStrike" cap="none" normalizeH="0" baseline="0" dirty="0">
                        <a:ln>
                          <a:noFill/>
                        </a:ln>
                        <a:solidFill>
                          <a:schemeClr val="tx1"/>
                        </a:solidFill>
                        <a:effectLst/>
                        <a:latin typeface="+mj-lt"/>
                        <a:ea typeface="宋体" pitchFamily="2" charset="-122"/>
                        <a:cs typeface="'宋體"/>
                      </a:endParaRPr>
                    </a:p>
                  </a:txBody>
                  <a:tcPr marL="84406" marR="84406" marT="45718" marB="45718" horzOverflow="overflow"/>
                </a:tc>
                <a:tc>
                  <a:txBody>
                    <a:bodyPr/>
                    <a:lstStyle/>
                    <a:p>
                      <a:pPr marL="171450" marR="0" lvl="0" indent="-171450" algn="l" defTabSz="912813" rtl="0" eaLnBrk="0" fontAlgn="base" latinLnBrk="0" hangingPunct="0">
                        <a:lnSpc>
                          <a:spcPct val="109000"/>
                        </a:lnSpc>
                        <a:spcBef>
                          <a:spcPct val="55000"/>
                        </a:spcBef>
                        <a:spcAft>
                          <a:spcPct val="0"/>
                        </a:spcAft>
                        <a:buClr>
                          <a:schemeClr val="tx1"/>
                        </a:buClr>
                        <a:buSzTx/>
                        <a:buFont typeface="Arial" panose="020B0604020202020204" pitchFamily="34" charset="0"/>
                        <a:buChar char="•"/>
                        <a:tabLst/>
                      </a:pPr>
                      <a:r>
                        <a:rPr kumimoji="0" lang="zh-CN" altLang="en-US" sz="1200" u="none" strike="noStrike" cap="none" normalizeH="0" baseline="0" dirty="0">
                          <a:ln>
                            <a:noFill/>
                          </a:ln>
                          <a:effectLst/>
                          <a:latin typeface="+mj-lt"/>
                        </a:rPr>
                        <a:t>市盈率偏低</a:t>
                      </a:r>
                      <a:endParaRPr kumimoji="0" lang="en-US" altLang="zh-CN" sz="1200" u="none" strike="noStrike" cap="none" normalizeH="0" baseline="0" dirty="0">
                        <a:ln>
                          <a:noFill/>
                        </a:ln>
                        <a:effectLst/>
                        <a:latin typeface="+mj-lt"/>
                      </a:endParaRPr>
                    </a:p>
                    <a:p>
                      <a:pPr marL="171450" marR="0" lvl="0" indent="-171450" algn="l" defTabSz="912813" rtl="0" eaLnBrk="0" fontAlgn="base" latinLnBrk="0" hangingPunct="0">
                        <a:lnSpc>
                          <a:spcPct val="109000"/>
                        </a:lnSpc>
                        <a:spcBef>
                          <a:spcPct val="55000"/>
                        </a:spcBef>
                        <a:spcAft>
                          <a:spcPct val="0"/>
                        </a:spcAft>
                        <a:buClr>
                          <a:schemeClr val="tx1"/>
                        </a:buClr>
                        <a:buSzTx/>
                        <a:buFont typeface="Arial" panose="020B0604020202020204" pitchFamily="34" charset="0"/>
                        <a:buChar char="•"/>
                        <a:tabLst/>
                      </a:pPr>
                      <a:r>
                        <a:rPr kumimoji="0" lang="zh-CN" altLang="en-US" sz="1200" u="none" strike="noStrike" cap="none" normalizeH="0" baseline="0" dirty="0">
                          <a:ln>
                            <a:noFill/>
                          </a:ln>
                          <a:effectLst/>
                          <a:latin typeface="+mj-lt"/>
                        </a:rPr>
                        <a:t>市场流动性和交易量远低于美国</a:t>
                      </a:r>
                    </a:p>
                    <a:p>
                      <a:pPr marL="171450" marR="0" lvl="0" indent="-171450" algn="l" defTabSz="912813" rtl="0" eaLnBrk="0" fontAlgn="base" latinLnBrk="0" hangingPunct="0">
                        <a:lnSpc>
                          <a:spcPct val="109000"/>
                        </a:lnSpc>
                        <a:spcBef>
                          <a:spcPct val="55000"/>
                        </a:spcBef>
                        <a:spcAft>
                          <a:spcPct val="0"/>
                        </a:spcAft>
                        <a:buClr>
                          <a:schemeClr val="tx1"/>
                        </a:buClr>
                        <a:buSzTx/>
                        <a:buFont typeface="Arial" panose="020B0604020202020204" pitchFamily="34" charset="0"/>
                        <a:buChar char="•"/>
                        <a:tabLst/>
                      </a:pPr>
                      <a:r>
                        <a:rPr kumimoji="0" lang="zh-CN" altLang="en-US" sz="1200" u="none" strike="noStrike" cap="none" normalizeH="0" baseline="0" dirty="0">
                          <a:ln>
                            <a:noFill/>
                          </a:ln>
                          <a:effectLst/>
                          <a:latin typeface="+mj-lt"/>
                        </a:rPr>
                        <a:t>相对国内，更易受国际金融市场波动影响</a:t>
                      </a:r>
                      <a:endParaRPr kumimoji="0" lang="en-US" altLang="zh-CN" sz="1200" u="none" strike="noStrike" cap="none" normalizeH="0" baseline="0" dirty="0">
                        <a:ln>
                          <a:noFill/>
                        </a:ln>
                        <a:effectLst/>
                        <a:latin typeface="+mj-lt"/>
                      </a:endParaRPr>
                    </a:p>
                    <a:p>
                      <a:pPr marL="171450" marR="0" lvl="0" indent="-171450" algn="l" defTabSz="912813" rtl="0" eaLnBrk="0" fontAlgn="base" latinLnBrk="0" hangingPunct="0">
                        <a:lnSpc>
                          <a:spcPct val="109000"/>
                        </a:lnSpc>
                        <a:spcBef>
                          <a:spcPct val="55000"/>
                        </a:spcBef>
                        <a:spcAft>
                          <a:spcPct val="0"/>
                        </a:spcAft>
                        <a:buClr>
                          <a:schemeClr val="tx1"/>
                        </a:buClr>
                        <a:buSzTx/>
                        <a:buFont typeface="Arial" panose="020B0604020202020204" pitchFamily="34" charset="0"/>
                        <a:buChar char="•"/>
                        <a:tabLst/>
                      </a:pPr>
                      <a:r>
                        <a:rPr kumimoji="0" lang="zh-CN" altLang="en-US" sz="1200" u="none" strike="noStrike" cap="none" normalizeH="0" baseline="0" dirty="0">
                          <a:ln>
                            <a:noFill/>
                          </a:ln>
                          <a:effectLst/>
                          <a:latin typeface="+mj-lt"/>
                        </a:rPr>
                        <a:t>如以红筹方式上市，回归</a:t>
                      </a:r>
                      <a:r>
                        <a:rPr kumimoji="0" lang="en-US" altLang="zh-CN" sz="1200" u="none" strike="noStrike" cap="none" normalizeH="0" baseline="0" dirty="0">
                          <a:ln>
                            <a:noFill/>
                          </a:ln>
                          <a:effectLst/>
                          <a:latin typeface="+mj-lt"/>
                        </a:rPr>
                        <a:t>A</a:t>
                      </a:r>
                      <a:r>
                        <a:rPr kumimoji="0" lang="zh-CN" altLang="en-US" sz="1200" u="none" strike="noStrike" cap="none" normalizeH="0" baseline="0" dirty="0">
                          <a:ln>
                            <a:noFill/>
                          </a:ln>
                          <a:effectLst/>
                          <a:latin typeface="+mj-lt"/>
                        </a:rPr>
                        <a:t>股需拆除红筹架构</a:t>
                      </a:r>
                      <a:endParaRPr kumimoji="0" lang="zh-CN" altLang="en-US" sz="1200" b="0" i="0" u="none" strike="noStrike" cap="none" normalizeH="0" baseline="0" dirty="0">
                        <a:ln>
                          <a:noFill/>
                        </a:ln>
                        <a:solidFill>
                          <a:schemeClr val="tx1"/>
                        </a:solidFill>
                        <a:effectLst/>
                        <a:latin typeface="+mj-lt"/>
                        <a:ea typeface="宋体" pitchFamily="2" charset="-122"/>
                        <a:cs typeface="'宋體"/>
                      </a:endParaRPr>
                    </a:p>
                  </a:txBody>
                  <a:tcPr marL="84406" marR="84406" marT="45718" marB="45718" horzOverflow="overflow"/>
                </a:tc>
                <a:tc>
                  <a:txBody>
                    <a:bodyPr/>
                    <a:lstStyle/>
                    <a:p>
                      <a:pPr marL="171450" marR="0" lvl="0" indent="-171450" algn="l" defTabSz="912813" rtl="0" eaLnBrk="0" fontAlgn="base" latinLnBrk="0" hangingPunct="0">
                        <a:lnSpc>
                          <a:spcPct val="109000"/>
                        </a:lnSpc>
                        <a:spcBef>
                          <a:spcPct val="55000"/>
                        </a:spcBef>
                        <a:spcAft>
                          <a:spcPct val="0"/>
                        </a:spcAft>
                        <a:buClr>
                          <a:schemeClr val="tx1"/>
                        </a:buClr>
                        <a:buSzTx/>
                        <a:buFont typeface="Arial" panose="020B0604020202020204" pitchFamily="34" charset="0"/>
                        <a:buChar char="•"/>
                        <a:tabLst/>
                      </a:pPr>
                      <a:r>
                        <a:rPr kumimoji="0" lang="zh-CN" altLang="en-US" sz="1200" u="none" strike="noStrike" cap="none" normalizeH="0" baseline="0" dirty="0">
                          <a:ln>
                            <a:noFill/>
                          </a:ln>
                          <a:effectLst/>
                          <a:latin typeface="+mj-lt"/>
                        </a:rPr>
                        <a:t>美国股票交易所要求的严格披露标准，市场监管严格</a:t>
                      </a:r>
                      <a:endParaRPr kumimoji="0" lang="en-US" altLang="zh-CN" sz="1200" u="none" strike="noStrike" cap="none" normalizeH="0" baseline="0" dirty="0">
                        <a:ln>
                          <a:noFill/>
                        </a:ln>
                        <a:effectLst/>
                        <a:latin typeface="+mj-lt"/>
                      </a:endParaRPr>
                    </a:p>
                    <a:p>
                      <a:pPr marL="171450" marR="0" lvl="0" indent="-171450" algn="l" defTabSz="912813" rtl="0" eaLnBrk="0" fontAlgn="base" latinLnBrk="0" hangingPunct="0">
                        <a:lnSpc>
                          <a:spcPct val="109000"/>
                        </a:lnSpc>
                        <a:spcBef>
                          <a:spcPct val="55000"/>
                        </a:spcBef>
                        <a:spcAft>
                          <a:spcPct val="0"/>
                        </a:spcAft>
                        <a:buClr>
                          <a:schemeClr val="tx1"/>
                        </a:buClr>
                        <a:buSzTx/>
                        <a:buFont typeface="Arial" panose="020B0604020202020204" pitchFamily="34" charset="0"/>
                        <a:buChar char="•"/>
                        <a:tabLst/>
                      </a:pPr>
                      <a:r>
                        <a:rPr kumimoji="0" lang="zh-CN" altLang="en-US" sz="1200" u="none" strike="noStrike" cap="none" normalizeH="0" baseline="0" dirty="0">
                          <a:ln>
                            <a:noFill/>
                          </a:ln>
                          <a:effectLst/>
                          <a:latin typeface="+mj-lt"/>
                        </a:rPr>
                        <a:t>因萨班斯法案的要求，后续成本高</a:t>
                      </a:r>
                      <a:endParaRPr kumimoji="0" lang="en-US" altLang="zh-CN" sz="1200" u="none" strike="noStrike" cap="none" normalizeH="0" baseline="0" dirty="0">
                        <a:ln>
                          <a:noFill/>
                        </a:ln>
                        <a:effectLst/>
                        <a:latin typeface="+mj-lt"/>
                      </a:endParaRPr>
                    </a:p>
                    <a:p>
                      <a:pPr marL="171450" marR="0" lvl="0" indent="-171450" algn="l" defTabSz="912813" rtl="0" eaLnBrk="0" fontAlgn="base" latinLnBrk="0" hangingPunct="0">
                        <a:lnSpc>
                          <a:spcPct val="109000"/>
                        </a:lnSpc>
                        <a:spcBef>
                          <a:spcPct val="55000"/>
                        </a:spcBef>
                        <a:spcAft>
                          <a:spcPct val="0"/>
                        </a:spcAft>
                        <a:buClr>
                          <a:schemeClr val="tx1"/>
                        </a:buClr>
                        <a:buSzTx/>
                        <a:buFont typeface="Arial" panose="020B0604020202020204" pitchFamily="34" charset="0"/>
                        <a:buChar char="•"/>
                        <a:tabLst/>
                        <a:defRPr/>
                      </a:pPr>
                      <a:r>
                        <a:rPr kumimoji="0" lang="zh-CN" altLang="en-US" sz="1200" u="none" strike="noStrike" cap="none" normalizeH="0" baseline="0" dirty="0">
                          <a:ln>
                            <a:noFill/>
                          </a:ln>
                          <a:effectLst/>
                          <a:latin typeface="+mj-lt"/>
                        </a:rPr>
                        <a:t>如以红筹方式上市，回归</a:t>
                      </a:r>
                      <a:r>
                        <a:rPr kumimoji="0" lang="en-US" altLang="zh-CN" sz="1200" u="none" strike="noStrike" cap="none" normalizeH="0" baseline="0" dirty="0">
                          <a:ln>
                            <a:noFill/>
                          </a:ln>
                          <a:effectLst/>
                          <a:latin typeface="+mj-lt"/>
                        </a:rPr>
                        <a:t>A</a:t>
                      </a:r>
                      <a:r>
                        <a:rPr kumimoji="0" lang="zh-CN" altLang="en-US" sz="1200" u="none" strike="noStrike" cap="none" normalizeH="0" baseline="0" dirty="0">
                          <a:ln>
                            <a:noFill/>
                          </a:ln>
                          <a:effectLst/>
                          <a:latin typeface="+mj-lt"/>
                        </a:rPr>
                        <a:t>股需拆除红筹架构</a:t>
                      </a:r>
                      <a:endParaRPr kumimoji="0" lang="en-US" altLang="zh-CN" sz="1200" b="0" i="0" u="none" strike="noStrike" cap="none" normalizeH="0" baseline="0" dirty="0">
                        <a:ln>
                          <a:noFill/>
                        </a:ln>
                        <a:solidFill>
                          <a:schemeClr val="tx1"/>
                        </a:solidFill>
                        <a:effectLst/>
                        <a:latin typeface="+mj-lt"/>
                        <a:ea typeface="宋体" pitchFamily="2" charset="-122"/>
                        <a:cs typeface="'宋體"/>
                      </a:endParaRPr>
                    </a:p>
                  </a:txBody>
                  <a:tcPr marL="84406" marR="84406" marT="45718" marB="45718" horzOverflow="overflow"/>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42833270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4824"/>
            <a:ext cx="8077200" cy="2448272"/>
          </a:xfrm>
        </p:spPr>
        <p:txBody>
          <a:bodyPr/>
          <a:lstStyle/>
          <a:p>
            <a:pPr algn="ctr"/>
            <a:r>
              <a:rPr lang="zh-CN" altLang="en-US" sz="5000" dirty="0">
                <a:solidFill>
                  <a:srgbClr val="C00000"/>
                </a:solidFill>
                <a:latin typeface="+mn-lt"/>
                <a:ea typeface="+mn-ea"/>
              </a:rPr>
              <a:t>谢谢</a:t>
            </a:r>
            <a:r>
              <a:rPr lang="en-US" altLang="zh-CN" sz="5000" dirty="0">
                <a:solidFill>
                  <a:srgbClr val="C00000"/>
                </a:solidFill>
                <a:latin typeface="+mn-lt"/>
                <a:ea typeface="+mn-ea"/>
              </a:rPr>
              <a:t>.</a:t>
            </a:r>
            <a:endParaRPr lang="en-US" sz="5000" dirty="0">
              <a:solidFill>
                <a:srgbClr val="C00000"/>
              </a:solidFill>
              <a:latin typeface="+mn-lt"/>
              <a:ea typeface="+mn-ea"/>
            </a:endParaRPr>
          </a:p>
        </p:txBody>
      </p:sp>
    </p:spTree>
    <p:extLst>
      <p:ext uri="{BB962C8B-B14F-4D97-AF65-F5344CB8AC3E}">
        <p14:creationId xmlns:p14="http://schemas.microsoft.com/office/powerpoint/2010/main" val="3223367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510952"/>
          </a:xfrm>
        </p:spPr>
        <p:txBody>
          <a:bodyPr vert="horz" lIns="0" tIns="0" rIns="0" bIns="0" rtlCol="0" anchor="t" anchorCtr="0">
            <a:noAutofit/>
          </a:bodyPr>
          <a:lstStyle/>
          <a:p>
            <a:r>
              <a:rPr lang="en-US" altLang="zh-CN" sz="4000" dirty="0"/>
              <a:t/>
            </a:r>
            <a:br>
              <a:rPr lang="en-US" altLang="zh-CN" sz="4000" dirty="0"/>
            </a:br>
            <a:endParaRPr lang="en-GB" altLang="en-US" sz="3200" i="0" dirty="0">
              <a:ea typeface="宋体" panose="02010600030101010101" pitchFamily="2" charset="-122"/>
            </a:endParaRPr>
          </a:p>
        </p:txBody>
      </p:sp>
      <p:sp>
        <p:nvSpPr>
          <p:cNvPr id="43" name="Slide Number Placeholder 42"/>
          <p:cNvSpPr>
            <a:spLocks noGrp="1"/>
          </p:cNvSpPr>
          <p:nvPr>
            <p:ph type="sldNum" sz="quarter" idx="4"/>
          </p:nvPr>
        </p:nvSpPr>
        <p:spPr/>
        <p:txBody>
          <a:bodyPr/>
          <a:lstStyle/>
          <a:p>
            <a:fld id="{9EBD5762-3BDC-484D-9503-7EA6D5A9A8CE}" type="slidenum">
              <a:rPr lang="en-US" smtClean="0">
                <a:solidFill>
                  <a:srgbClr val="000000"/>
                </a:solidFill>
                <a:latin typeface="+mj-lt"/>
                <a:ea typeface="宋体" panose="02010600030101010101" pitchFamily="2" charset="-122"/>
              </a:rPr>
              <a:pPr/>
              <a:t>5</a:t>
            </a:fld>
            <a:endParaRPr lang="en-US" dirty="0">
              <a:solidFill>
                <a:srgbClr val="000000"/>
              </a:solidFill>
              <a:latin typeface="+mj-lt"/>
              <a:ea typeface="宋体" panose="02010600030101010101" pitchFamily="2" charset="-122"/>
            </a:endParaRPr>
          </a:p>
        </p:txBody>
      </p:sp>
      <p:cxnSp>
        <p:nvCxnSpPr>
          <p:cNvPr id="34" name="Shape 3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7" name="Group 93"/>
          <p:cNvGraphicFramePr>
            <a:graphicFrameLocks noGrp="1" noChangeAspect="1"/>
          </p:cNvGraphicFramePr>
          <p:nvPr>
            <p:extLst>
              <p:ext uri="{D42A27DB-BD31-4B8C-83A1-F6EECF244321}">
                <p14:modId xmlns:p14="http://schemas.microsoft.com/office/powerpoint/2010/main" val="2639266919"/>
              </p:ext>
            </p:extLst>
          </p:nvPr>
        </p:nvGraphicFramePr>
        <p:xfrm>
          <a:off x="395536" y="1270560"/>
          <a:ext cx="7920880" cy="3630570"/>
        </p:xfrm>
        <a:graphic>
          <a:graphicData uri="http://schemas.openxmlformats.org/drawingml/2006/table">
            <a:tbl>
              <a:tblPr firstRow="1" firstCol="1">
                <a:tableStyleId>{5C22544A-7EE6-4342-B048-85BDC9FD1C3A}</a:tableStyleId>
              </a:tblPr>
              <a:tblGrid>
                <a:gridCol w="1440160">
                  <a:extLst>
                    <a:ext uri="{9D8B030D-6E8A-4147-A177-3AD203B41FA5}">
                      <a16:colId xmlns:a16="http://schemas.microsoft.com/office/drawing/2014/main" xmlns="" val="20000"/>
                    </a:ext>
                  </a:extLst>
                </a:gridCol>
                <a:gridCol w="2160240">
                  <a:extLst>
                    <a:ext uri="{9D8B030D-6E8A-4147-A177-3AD203B41FA5}">
                      <a16:colId xmlns:a16="http://schemas.microsoft.com/office/drawing/2014/main" xmlns="" val="20001"/>
                    </a:ext>
                  </a:extLst>
                </a:gridCol>
                <a:gridCol w="2160240">
                  <a:extLst>
                    <a:ext uri="{9D8B030D-6E8A-4147-A177-3AD203B41FA5}">
                      <a16:colId xmlns:a16="http://schemas.microsoft.com/office/drawing/2014/main" xmlns="" val="20002"/>
                    </a:ext>
                  </a:extLst>
                </a:gridCol>
                <a:gridCol w="2160240">
                  <a:extLst>
                    <a:ext uri="{9D8B030D-6E8A-4147-A177-3AD203B41FA5}">
                      <a16:colId xmlns:a16="http://schemas.microsoft.com/office/drawing/2014/main" xmlns="" val="20003"/>
                    </a:ext>
                  </a:extLst>
                </a:gridCol>
              </a:tblGrid>
              <a:tr h="430248">
                <a:tc>
                  <a:txBody>
                    <a:bodyPr/>
                    <a:lstStyle/>
                    <a:p>
                      <a:pPr marL="0" marR="0" lvl="0" indent="0" algn="ctr" defTabSz="914400" rtl="0" eaLnBrk="1" fontAlgn="base" latinLnBrk="0" hangingPunct="1">
                        <a:lnSpc>
                          <a:spcPct val="100000"/>
                        </a:lnSpc>
                        <a:spcBef>
                          <a:spcPct val="20000"/>
                        </a:spcBef>
                        <a:spcAft>
                          <a:spcPct val="20000"/>
                        </a:spcAft>
                        <a:buClrTx/>
                        <a:buSzPct val="90000"/>
                        <a:buFont typeface="Arial Unicode MS" pitchFamily="34" charset="-128"/>
                        <a:buNone/>
                        <a:tabLst/>
                      </a:pPr>
                      <a:endParaRPr kumimoji="0" lang="zh-TW" altLang="zh-TW" sz="1000" b="0" i="0" u="none" strike="noStrike" cap="none" normalizeH="0" baseline="0" dirty="0">
                        <a:ln>
                          <a:noFill/>
                        </a:ln>
                        <a:solidFill>
                          <a:schemeClr val="tx2"/>
                        </a:solidFill>
                        <a:effectLst/>
                        <a:latin typeface="+mj-lt"/>
                        <a:ea typeface="SimSun" pitchFamily="2" charset="-122"/>
                        <a:cs typeface="Arial Unicode MS" pitchFamily="34" charset="-128"/>
                      </a:endParaRPr>
                    </a:p>
                  </a:txBody>
                  <a:tcPr marL="91409" marR="91409" marT="45707" marB="45707" anchor="ctr"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en-US" altLang="zh-CN" sz="1400" u="none" strike="noStrike" cap="none" normalizeH="0" baseline="0" dirty="0">
                          <a:ln>
                            <a:noFill/>
                          </a:ln>
                          <a:effectLst/>
                          <a:latin typeface="+mj-lt"/>
                        </a:rPr>
                        <a:t>A</a:t>
                      </a:r>
                      <a:r>
                        <a:rPr kumimoji="0" lang="zh-CN" altLang="en-US" sz="1400" u="none" strike="noStrike" cap="none" normalizeH="0" baseline="0" dirty="0">
                          <a:ln>
                            <a:noFill/>
                          </a:ln>
                          <a:effectLst/>
                          <a:latin typeface="+mj-lt"/>
                        </a:rPr>
                        <a:t>股上市</a:t>
                      </a:r>
                      <a:endParaRPr kumimoji="0" lang="en-US" altLang="zh-CN" sz="1400" b="1" i="0" u="none" strike="noStrike" cap="none" normalizeH="0" baseline="0" dirty="0">
                        <a:ln>
                          <a:noFill/>
                        </a:ln>
                        <a:solidFill>
                          <a:schemeClr val="bg1"/>
                        </a:solidFill>
                        <a:effectLst/>
                        <a:latin typeface="+mj-lt"/>
                        <a:ea typeface="宋体" panose="02010600030101010101" pitchFamily="2" charset="-122"/>
                        <a:cs typeface="Arial Unicode MS" pitchFamily="34" charset="-128"/>
                      </a:endParaRPr>
                    </a:p>
                  </a:txBody>
                  <a:tcPr marL="91409" marR="91409" marT="45707" marB="45707" anchor="ctr"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zh-CN" altLang="en-GB" sz="1400" u="none" strike="noStrike" kern="1200" cap="none" normalizeH="0" baseline="0" dirty="0">
                          <a:ln>
                            <a:noFill/>
                          </a:ln>
                          <a:effectLst/>
                          <a:latin typeface="+mj-lt"/>
                        </a:rPr>
                        <a:t>香港</a:t>
                      </a:r>
                      <a:r>
                        <a:rPr kumimoji="0" lang="zh-CN" altLang="en-US" sz="1400" u="none" strike="noStrike" kern="1200" cap="none" normalizeH="0" baseline="0" dirty="0">
                          <a:ln>
                            <a:noFill/>
                          </a:ln>
                          <a:effectLst/>
                          <a:latin typeface="+mj-lt"/>
                        </a:rPr>
                        <a:t>上市</a:t>
                      </a:r>
                      <a:endParaRPr kumimoji="0" lang="zh-CN" altLang="en-GB" sz="1400" b="1" u="none" strike="noStrike" kern="1200" cap="none" normalizeH="0" baseline="0" dirty="0">
                        <a:ln>
                          <a:noFill/>
                        </a:ln>
                        <a:solidFill>
                          <a:schemeClr val="bg1"/>
                        </a:solidFill>
                        <a:effectLst/>
                        <a:latin typeface="+mj-lt"/>
                        <a:ea typeface="+mn-ea"/>
                        <a:cs typeface="+mn-cs"/>
                      </a:endParaRPr>
                    </a:p>
                  </a:txBody>
                  <a:tcPr marL="91409" marR="91409" marT="45707" marB="45707" anchor="ctr"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zh-CN" altLang="en-US" sz="1400" u="none" strike="noStrike" kern="1200" cap="none" normalizeH="0" baseline="0" dirty="0">
                          <a:ln>
                            <a:noFill/>
                          </a:ln>
                          <a:effectLst/>
                          <a:latin typeface="+mj-lt"/>
                        </a:rPr>
                        <a:t>美国上市</a:t>
                      </a:r>
                      <a:endParaRPr kumimoji="0" lang="zh-CN" altLang="en-GB" sz="1400" b="1" u="none" strike="noStrike" kern="1200" cap="none" normalizeH="0" baseline="0" dirty="0">
                        <a:ln>
                          <a:noFill/>
                        </a:ln>
                        <a:solidFill>
                          <a:schemeClr val="bg1"/>
                        </a:solidFill>
                        <a:effectLst/>
                        <a:latin typeface="+mj-lt"/>
                        <a:ea typeface="+mn-ea"/>
                        <a:cs typeface="+mn-cs"/>
                      </a:endParaRPr>
                    </a:p>
                  </a:txBody>
                  <a:tcPr marL="91409" marR="91409" marT="45707" marB="45707" anchor="ctr" horzOverflow="overflow"/>
                </a:tc>
                <a:extLst>
                  <a:ext uri="{0D108BD9-81ED-4DB2-BD59-A6C34878D82A}">
                    <a16:rowId xmlns:a16="http://schemas.microsoft.com/office/drawing/2014/main" xmlns="" val="10000"/>
                  </a:ext>
                </a:extLst>
              </a:tr>
              <a:tr h="451573">
                <a:tc>
                  <a:txBody>
                    <a:bodyPr/>
                    <a:lstStyle/>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zh-CN" altLang="en-US" sz="1400" b="1" u="none" strike="noStrike" kern="1200" cap="none" normalizeH="0" baseline="0" dirty="0">
                          <a:ln>
                            <a:noFill/>
                          </a:ln>
                          <a:solidFill>
                            <a:schemeClr val="lt1"/>
                          </a:solidFill>
                          <a:effectLst/>
                          <a:latin typeface="+mj-lt"/>
                          <a:ea typeface="+mn-ea"/>
                          <a:cs typeface="+mn-cs"/>
                        </a:rPr>
                        <a:t>上市方式</a:t>
                      </a:r>
                      <a:endParaRPr kumimoji="0" lang="zh-CN" altLang="en-GB" sz="1400" b="1" u="none" strike="noStrike" kern="1200" cap="none" normalizeH="0" baseline="0" dirty="0">
                        <a:ln>
                          <a:noFill/>
                        </a:ln>
                        <a:solidFill>
                          <a:schemeClr val="lt1"/>
                        </a:solidFill>
                        <a:effectLst/>
                        <a:latin typeface="+mj-lt"/>
                        <a:ea typeface="+mn-ea"/>
                        <a:cs typeface="+mn-cs"/>
                      </a:endParaRPr>
                    </a:p>
                  </a:txBody>
                  <a:tcPr marL="91409" marR="91409" marT="45707" marB="45707" horzOverflow="overflow"/>
                </a:tc>
                <a:tc>
                  <a:txBody>
                    <a:bodyPr/>
                    <a:lstStyle/>
                    <a:p>
                      <a:pPr marL="171450" marR="0" lvl="0" indent="-17145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pPr>
                      <a:r>
                        <a:rPr kumimoji="0" lang="zh-CN" altLang="en-US" sz="1200" u="none" strike="noStrike" cap="none" normalizeH="0" baseline="0" dirty="0">
                          <a:ln>
                            <a:noFill/>
                          </a:ln>
                          <a:effectLst/>
                          <a:latin typeface="+mj-lt"/>
                        </a:rPr>
                        <a:t>国内公司</a:t>
                      </a:r>
                      <a:endParaRPr kumimoji="0" lang="en-GB" altLang="zh-CN" sz="1200" b="0" i="0" u="none" strike="noStrike" cap="none" normalizeH="0" baseline="0" dirty="0">
                        <a:ln>
                          <a:noFill/>
                        </a:ln>
                        <a:solidFill>
                          <a:schemeClr val="tx1"/>
                        </a:solidFill>
                        <a:effectLst/>
                        <a:latin typeface="+mj-lt"/>
                        <a:ea typeface="宋体" panose="02010600030101010101" pitchFamily="2" charset="-122"/>
                        <a:cs typeface="Arial Unicode MS" pitchFamily="34" charset="-128"/>
                      </a:endParaRPr>
                    </a:p>
                  </a:txBody>
                  <a:tcPr marL="91409" marR="91409" marT="45707" marB="45707" horzOverflow="overflow"/>
                </a:tc>
                <a:tc>
                  <a:txBody>
                    <a:bodyPr/>
                    <a:lstStyle/>
                    <a:p>
                      <a:pPr marL="171450" marR="0" lvl="0" indent="-171450" algn="l" defTabSz="914400" rtl="0" eaLnBrk="1" fontAlgn="base" latinLnBrk="0" hangingPunct="1">
                        <a:lnSpc>
                          <a:spcPct val="100000"/>
                        </a:lnSpc>
                        <a:spcBef>
                          <a:spcPct val="0"/>
                        </a:spcBef>
                        <a:spcAft>
                          <a:spcPct val="0"/>
                        </a:spcAft>
                        <a:buClr>
                          <a:schemeClr val="tx1"/>
                        </a:buClr>
                        <a:buSzTx/>
                        <a:buFont typeface="Arial" pitchFamily="34" charset="0"/>
                        <a:buChar char="•"/>
                        <a:tabLst/>
                      </a:pPr>
                      <a:r>
                        <a:rPr kumimoji="1" lang="en-US" altLang="zh-CN" sz="1200" u="none" strike="noStrike" cap="none" normalizeH="0" baseline="0" dirty="0">
                          <a:ln>
                            <a:noFill/>
                          </a:ln>
                          <a:effectLst/>
                          <a:latin typeface="+mj-lt"/>
                        </a:rPr>
                        <a:t>H</a:t>
                      </a:r>
                      <a:r>
                        <a:rPr kumimoji="1" lang="zh-CN" altLang="en-US" sz="1200" u="none" strike="noStrike" cap="none" normalizeH="0" baseline="0" dirty="0">
                          <a:ln>
                            <a:noFill/>
                          </a:ln>
                          <a:effectLst/>
                          <a:latin typeface="+mj-lt"/>
                        </a:rPr>
                        <a:t>股或者红筹架构，监管机构鼓励</a:t>
                      </a:r>
                      <a:r>
                        <a:rPr kumimoji="1" lang="en-US" altLang="zh-CN" sz="1200" u="none" strike="noStrike" cap="none" normalizeH="0" baseline="0" dirty="0">
                          <a:ln>
                            <a:noFill/>
                          </a:ln>
                          <a:effectLst/>
                          <a:latin typeface="+mj-lt"/>
                        </a:rPr>
                        <a:t>H</a:t>
                      </a:r>
                      <a:r>
                        <a:rPr kumimoji="1" lang="zh-CN" altLang="en-US" sz="1200" u="none" strike="noStrike" cap="none" normalizeH="0" baseline="0" dirty="0">
                          <a:ln>
                            <a:noFill/>
                          </a:ln>
                          <a:effectLst/>
                          <a:latin typeface="+mj-lt"/>
                        </a:rPr>
                        <a:t>股上市</a:t>
                      </a:r>
                      <a:endParaRPr kumimoji="1" lang="zh-CN" altLang="en-US" sz="1200" b="0" i="0" u="none" strike="noStrike" cap="none" normalizeH="0" baseline="0" dirty="0">
                        <a:ln>
                          <a:noFill/>
                        </a:ln>
                        <a:solidFill>
                          <a:schemeClr val="tx1"/>
                        </a:solidFill>
                        <a:effectLst/>
                        <a:latin typeface="+mj-lt"/>
                        <a:ea typeface="宋体" panose="02010600030101010101" pitchFamily="2" charset="-122"/>
                        <a:cs typeface="Verdana" pitchFamily="34" charset="0"/>
                      </a:endParaRPr>
                    </a:p>
                  </a:txBody>
                  <a:tcPr marL="91409" marR="91409" marT="45707" marB="45707" horzOverflow="overflow"/>
                </a:tc>
                <a:tc>
                  <a:txBody>
                    <a:bodyPr/>
                    <a:lstStyle/>
                    <a:p>
                      <a:pPr marL="171450" marR="0" lvl="0" indent="-171450" algn="l" defTabSz="914400" rtl="0" eaLnBrk="1" fontAlgn="base" latinLnBrk="0" hangingPunct="1">
                        <a:lnSpc>
                          <a:spcPct val="100000"/>
                        </a:lnSpc>
                        <a:spcBef>
                          <a:spcPct val="0"/>
                        </a:spcBef>
                        <a:spcAft>
                          <a:spcPct val="0"/>
                        </a:spcAft>
                        <a:buClr>
                          <a:schemeClr val="tx1"/>
                        </a:buClr>
                        <a:buSzTx/>
                        <a:buFont typeface="Arial" pitchFamily="34" charset="0"/>
                        <a:buChar char="•"/>
                        <a:tabLst/>
                      </a:pPr>
                      <a:r>
                        <a:rPr kumimoji="1" lang="zh-CN" altLang="en-US" sz="1200" u="none" strike="noStrike" cap="none" normalizeH="0" baseline="0" dirty="0">
                          <a:ln>
                            <a:noFill/>
                          </a:ln>
                          <a:effectLst/>
                          <a:latin typeface="+mj-lt"/>
                        </a:rPr>
                        <a:t>一般为红筹架构</a:t>
                      </a:r>
                      <a:endParaRPr kumimoji="1" lang="zh-CN" altLang="en-US" sz="1200" b="0" i="0" u="none" strike="noStrike" cap="none" normalizeH="0" baseline="0" dirty="0">
                        <a:ln>
                          <a:noFill/>
                        </a:ln>
                        <a:solidFill>
                          <a:schemeClr val="tx1"/>
                        </a:solidFill>
                        <a:effectLst/>
                        <a:latin typeface="+mj-lt"/>
                        <a:ea typeface="宋体" panose="02010600030101010101" pitchFamily="2" charset="-122"/>
                        <a:cs typeface="Verdana" pitchFamily="34" charset="0"/>
                      </a:endParaRPr>
                    </a:p>
                  </a:txBody>
                  <a:tcPr marL="91409" marR="91409" marT="45707" marB="45707" horzOverflow="overflow"/>
                </a:tc>
                <a:extLst>
                  <a:ext uri="{0D108BD9-81ED-4DB2-BD59-A6C34878D82A}">
                    <a16:rowId xmlns:a16="http://schemas.microsoft.com/office/drawing/2014/main" xmlns="" val="10001"/>
                  </a:ext>
                </a:extLst>
              </a:tr>
              <a:tr h="801689">
                <a:tc>
                  <a:txBody>
                    <a:bodyPr/>
                    <a:lstStyle/>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zh-CN" altLang="en-US" sz="1400" b="1" u="none" strike="noStrike" kern="1200" cap="none" normalizeH="0" baseline="0" dirty="0">
                          <a:ln>
                            <a:noFill/>
                          </a:ln>
                          <a:solidFill>
                            <a:schemeClr val="lt1"/>
                          </a:solidFill>
                          <a:effectLst/>
                          <a:latin typeface="+mj-lt"/>
                          <a:ea typeface="+mn-ea"/>
                          <a:cs typeface="+mn-cs"/>
                        </a:rPr>
                        <a:t>时机的把握</a:t>
                      </a:r>
                    </a:p>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8"/>
                        <a:buNone/>
                        <a:tabLst/>
                      </a:pPr>
                      <a:endParaRPr kumimoji="0" lang="zh-CN" altLang="en-GB" sz="1400" b="1" u="none" strike="noStrike" kern="1200" cap="none" normalizeH="0" baseline="0" dirty="0">
                        <a:ln>
                          <a:noFill/>
                        </a:ln>
                        <a:solidFill>
                          <a:schemeClr val="lt1"/>
                        </a:solidFill>
                        <a:effectLst/>
                        <a:latin typeface="+mj-lt"/>
                        <a:ea typeface="+mn-ea"/>
                        <a:cs typeface="+mn-cs"/>
                      </a:endParaRPr>
                    </a:p>
                  </a:txBody>
                  <a:tcPr marL="91409" marR="91409" marT="45707" marB="45707" horzOverflow="overflow"/>
                </a:tc>
                <a:tc>
                  <a:txBody>
                    <a:bodyPr/>
                    <a:lstStyle/>
                    <a:p>
                      <a:pPr marL="171450" marR="0" lvl="0" indent="-171450" algn="l" defTabSz="914400" rtl="0" eaLnBrk="1" fontAlgn="base" latinLnBrk="0" hangingPunct="1">
                        <a:lnSpc>
                          <a:spcPct val="100000"/>
                        </a:lnSpc>
                        <a:spcBef>
                          <a:spcPct val="0"/>
                        </a:spcBef>
                        <a:spcAft>
                          <a:spcPct val="0"/>
                        </a:spcAft>
                        <a:buClr>
                          <a:schemeClr val="tx1"/>
                        </a:buClr>
                        <a:buSzTx/>
                        <a:buFont typeface="Arial" pitchFamily="34" charset="0"/>
                        <a:buChar char="•"/>
                        <a:tabLst/>
                      </a:pPr>
                      <a:r>
                        <a:rPr kumimoji="1" lang="zh-CN" altLang="en-US" sz="1200" u="none" strike="noStrike" cap="none" normalizeH="0" baseline="0" dirty="0">
                          <a:ln>
                            <a:noFill/>
                          </a:ln>
                          <a:effectLst/>
                          <a:latin typeface="+mj-lt"/>
                        </a:rPr>
                        <a:t>核准制 </a:t>
                      </a:r>
                      <a:r>
                        <a:rPr kumimoji="1" lang="en-US" altLang="zh-CN" sz="1200" u="none" strike="noStrike" cap="none" normalizeH="0" baseline="0" dirty="0">
                          <a:ln>
                            <a:noFill/>
                          </a:ln>
                          <a:effectLst/>
                          <a:latin typeface="+mj-lt"/>
                        </a:rPr>
                        <a:t>– </a:t>
                      </a:r>
                      <a:r>
                        <a:rPr kumimoji="1" lang="zh-CN" altLang="en-US" sz="1200" u="none" strike="noStrike" cap="none" normalizeH="0" baseline="0" dirty="0">
                          <a:ln>
                            <a:noFill/>
                          </a:ln>
                          <a:effectLst/>
                          <a:latin typeface="+mj-lt"/>
                        </a:rPr>
                        <a:t>政府主导型，正在向注册制过渡</a:t>
                      </a:r>
                      <a:endParaRPr kumimoji="1" lang="zh-CN" altLang="en-US" sz="1200" u="none" strike="noStrike" kern="1200" cap="none" normalizeH="0" baseline="0" dirty="0">
                        <a:ln>
                          <a:noFill/>
                        </a:ln>
                        <a:effectLst/>
                        <a:latin typeface="+mj-lt"/>
                      </a:endParaRPr>
                    </a:p>
                    <a:p>
                      <a:pPr marL="171450" marR="0" lvl="0" indent="-171450" algn="l" defTabSz="914400" rtl="0" eaLnBrk="1" fontAlgn="base" latinLnBrk="0" hangingPunct="1">
                        <a:lnSpc>
                          <a:spcPct val="100000"/>
                        </a:lnSpc>
                        <a:spcBef>
                          <a:spcPct val="0"/>
                        </a:spcBef>
                        <a:spcAft>
                          <a:spcPct val="0"/>
                        </a:spcAft>
                        <a:buClr>
                          <a:schemeClr val="tx1"/>
                        </a:buClr>
                        <a:buSzTx/>
                        <a:buFont typeface="Arial" pitchFamily="34" charset="0"/>
                        <a:buChar char="•"/>
                        <a:tabLst/>
                      </a:pPr>
                      <a:r>
                        <a:rPr kumimoji="1" lang="zh-CN" altLang="en-US" sz="1200" u="none" strike="noStrike" kern="1200" cap="none" normalizeH="0" baseline="0" dirty="0">
                          <a:ln>
                            <a:noFill/>
                          </a:ln>
                          <a:effectLst/>
                          <a:latin typeface="+mj-lt"/>
                        </a:rPr>
                        <a:t>企业的自主权弱于香港市场</a:t>
                      </a:r>
                    </a:p>
                    <a:p>
                      <a:pPr marL="171450" marR="0" lvl="0" indent="-17145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pPr>
                      <a:endParaRPr kumimoji="0" lang="en-GB" altLang="zh-CN" sz="1200" b="0" i="0" u="none" strike="noStrike" cap="none" normalizeH="0" baseline="0" dirty="0">
                        <a:ln>
                          <a:noFill/>
                        </a:ln>
                        <a:solidFill>
                          <a:schemeClr val="tx1"/>
                        </a:solidFill>
                        <a:effectLst/>
                        <a:latin typeface="+mj-lt"/>
                        <a:ea typeface="宋体" panose="02010600030101010101" pitchFamily="2" charset="-122"/>
                        <a:cs typeface="Arial Unicode MS" pitchFamily="34" charset="-128"/>
                      </a:endParaRPr>
                    </a:p>
                  </a:txBody>
                  <a:tcPr marL="91409" marR="91409" marT="45707" marB="45707" horzOverflow="overflow"/>
                </a:tc>
                <a:tc>
                  <a:txBody>
                    <a:bodyPr/>
                    <a:lstStyle/>
                    <a:p>
                      <a:pPr marL="171450" marR="0" lvl="0" indent="-171450" algn="l" defTabSz="914400" rtl="0" eaLnBrk="1" fontAlgn="base" latinLnBrk="0" hangingPunct="1">
                        <a:lnSpc>
                          <a:spcPct val="100000"/>
                        </a:lnSpc>
                        <a:spcBef>
                          <a:spcPct val="0"/>
                        </a:spcBef>
                        <a:spcAft>
                          <a:spcPct val="0"/>
                        </a:spcAft>
                        <a:buClr>
                          <a:schemeClr val="tx1"/>
                        </a:buClr>
                        <a:buSzTx/>
                        <a:buFont typeface="Arial" pitchFamily="34" charset="0"/>
                        <a:buChar char="•"/>
                        <a:tabLst/>
                      </a:pPr>
                      <a:r>
                        <a:rPr kumimoji="1" lang="zh-CN" altLang="en-US" sz="1200" u="none" strike="noStrike" cap="none" normalizeH="0" baseline="0" dirty="0">
                          <a:ln>
                            <a:noFill/>
                          </a:ln>
                          <a:effectLst/>
                          <a:latin typeface="+mj-lt"/>
                        </a:rPr>
                        <a:t>注册制 </a:t>
                      </a:r>
                      <a:r>
                        <a:rPr kumimoji="1" lang="en-US" altLang="zh-CN" sz="1200" u="none" strike="noStrike" cap="none" normalizeH="0" baseline="0" dirty="0">
                          <a:ln>
                            <a:noFill/>
                          </a:ln>
                          <a:effectLst/>
                          <a:latin typeface="+mj-lt"/>
                        </a:rPr>
                        <a:t>– </a:t>
                      </a:r>
                      <a:r>
                        <a:rPr kumimoji="1" lang="zh-CN" altLang="en-US" sz="1200" u="none" strike="noStrike" cap="none" normalizeH="0" baseline="0" dirty="0">
                          <a:ln>
                            <a:noFill/>
                          </a:ln>
                          <a:effectLst/>
                          <a:latin typeface="+mj-lt"/>
                        </a:rPr>
                        <a:t>市场主导型</a:t>
                      </a:r>
                      <a:endParaRPr kumimoji="1" lang="en-GB" altLang="zh-CN" sz="1200" u="none" strike="noStrike" cap="none" normalizeH="0" baseline="0" dirty="0">
                        <a:ln>
                          <a:noFill/>
                        </a:ln>
                        <a:effectLst/>
                        <a:latin typeface="+mj-lt"/>
                      </a:endParaRPr>
                    </a:p>
                    <a:p>
                      <a:pPr marL="171450" marR="0" lvl="0" indent="-171450" algn="l" defTabSz="914400" rtl="0" eaLnBrk="1" fontAlgn="base" latinLnBrk="0" hangingPunct="1">
                        <a:lnSpc>
                          <a:spcPct val="100000"/>
                        </a:lnSpc>
                        <a:spcBef>
                          <a:spcPct val="0"/>
                        </a:spcBef>
                        <a:spcAft>
                          <a:spcPct val="0"/>
                        </a:spcAft>
                        <a:buClr>
                          <a:schemeClr val="tx1"/>
                        </a:buClr>
                        <a:buSzTx/>
                        <a:buFont typeface="Arial" pitchFamily="34" charset="0"/>
                        <a:buChar char="•"/>
                        <a:tabLst/>
                      </a:pPr>
                      <a:r>
                        <a:rPr kumimoji="1" lang="zh-CN" altLang="en-US" sz="1200" u="none" strike="noStrike" cap="none" normalizeH="0" baseline="0" dirty="0">
                          <a:ln>
                            <a:noFill/>
                          </a:ln>
                          <a:effectLst/>
                          <a:latin typeface="+mj-lt"/>
                        </a:rPr>
                        <a:t>企业可自主根据市场氛围、行业周期等调整上市节奏</a:t>
                      </a:r>
                      <a:endParaRPr kumimoji="1" lang="zh-CN" altLang="en-US" sz="1200" b="0" i="0" u="none" strike="noStrike" cap="none" normalizeH="0" baseline="0" dirty="0">
                        <a:ln>
                          <a:noFill/>
                        </a:ln>
                        <a:solidFill>
                          <a:schemeClr val="tx1"/>
                        </a:solidFill>
                        <a:effectLst/>
                        <a:latin typeface="+mj-lt"/>
                        <a:ea typeface="宋体" panose="02010600030101010101" pitchFamily="2" charset="-122"/>
                        <a:cs typeface="Verdana" pitchFamily="34" charset="0"/>
                      </a:endParaRPr>
                    </a:p>
                  </a:txBody>
                  <a:tcPr marL="91409" marR="91409" marT="45707" marB="45707" horzOverflow="overflow"/>
                </a:tc>
                <a:tc>
                  <a:txBody>
                    <a:bodyPr/>
                    <a:lstStyle/>
                    <a:p>
                      <a:pPr marL="171450" marR="0" lvl="0" indent="-171450" algn="l" defTabSz="914400" rtl="0" eaLnBrk="1" fontAlgn="base" latinLnBrk="0" hangingPunct="1">
                        <a:lnSpc>
                          <a:spcPct val="100000"/>
                        </a:lnSpc>
                        <a:spcBef>
                          <a:spcPct val="0"/>
                        </a:spcBef>
                        <a:spcAft>
                          <a:spcPct val="0"/>
                        </a:spcAft>
                        <a:buClr>
                          <a:schemeClr val="tx1"/>
                        </a:buClr>
                        <a:buSzTx/>
                        <a:buFont typeface="Arial" pitchFamily="34" charset="0"/>
                        <a:buChar char="•"/>
                        <a:tabLst/>
                      </a:pPr>
                      <a:r>
                        <a:rPr kumimoji="1" lang="zh-CN" altLang="en-US" sz="1200" u="none" strike="noStrike" cap="none" normalizeH="0" baseline="0" dirty="0">
                          <a:ln>
                            <a:noFill/>
                          </a:ln>
                          <a:effectLst/>
                          <a:latin typeface="+mj-lt"/>
                        </a:rPr>
                        <a:t>类似香港市场</a:t>
                      </a:r>
                      <a:endParaRPr kumimoji="1" lang="zh-CN" altLang="en-US" sz="1200" b="0" i="0" u="none" strike="noStrike" cap="none" normalizeH="0" baseline="0" dirty="0">
                        <a:ln>
                          <a:noFill/>
                        </a:ln>
                        <a:solidFill>
                          <a:schemeClr val="tx1"/>
                        </a:solidFill>
                        <a:effectLst/>
                        <a:latin typeface="+mj-lt"/>
                        <a:ea typeface="宋体" panose="02010600030101010101" pitchFamily="2" charset="-122"/>
                        <a:cs typeface="Verdana" pitchFamily="34" charset="0"/>
                      </a:endParaRPr>
                    </a:p>
                  </a:txBody>
                  <a:tcPr marL="91409" marR="91409" marT="45707" marB="45707" horzOverflow="overflow"/>
                </a:tc>
                <a:extLst>
                  <a:ext uri="{0D108BD9-81ED-4DB2-BD59-A6C34878D82A}">
                    <a16:rowId xmlns:a16="http://schemas.microsoft.com/office/drawing/2014/main" xmlns="" val="10002"/>
                  </a:ext>
                </a:extLst>
              </a:tr>
              <a:tr h="979847">
                <a:tc>
                  <a:txBody>
                    <a:bodyPr/>
                    <a:lstStyle/>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8"/>
                        <a:buNone/>
                        <a:tabLst/>
                        <a:defRPr/>
                      </a:pPr>
                      <a:endParaRPr kumimoji="0" lang="en-US" altLang="zh-CN" sz="1400" b="1" u="none" strike="noStrike" kern="1200" cap="none" normalizeH="0" baseline="0" dirty="0">
                        <a:ln>
                          <a:noFill/>
                        </a:ln>
                        <a:solidFill>
                          <a:schemeClr val="lt1"/>
                        </a:solidFill>
                        <a:effectLst/>
                        <a:latin typeface="+mj-lt"/>
                        <a:ea typeface="+mn-ea"/>
                        <a:cs typeface="+mn-cs"/>
                      </a:endParaRPr>
                    </a:p>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8"/>
                        <a:buNone/>
                        <a:tabLst/>
                        <a:defRPr/>
                      </a:pPr>
                      <a:r>
                        <a:rPr kumimoji="0" lang="zh-CN" altLang="en-US" sz="1400" b="1" u="none" strike="noStrike" kern="1200" cap="none" normalizeH="0" baseline="0" dirty="0">
                          <a:ln>
                            <a:noFill/>
                          </a:ln>
                          <a:solidFill>
                            <a:schemeClr val="lt1"/>
                          </a:solidFill>
                          <a:effectLst/>
                          <a:latin typeface="+mj-lt"/>
                          <a:ea typeface="+mn-ea"/>
                          <a:cs typeface="+mn-cs"/>
                        </a:rPr>
                        <a:t>再融资</a:t>
                      </a:r>
                    </a:p>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8"/>
                        <a:buNone/>
                        <a:tabLst/>
                      </a:pPr>
                      <a:endParaRPr kumimoji="0" lang="zh-CN" altLang="en-GB" sz="1400" b="1" u="none" strike="noStrike" kern="1200" cap="none" normalizeH="0" baseline="0" dirty="0">
                        <a:ln>
                          <a:noFill/>
                        </a:ln>
                        <a:solidFill>
                          <a:schemeClr val="lt1"/>
                        </a:solidFill>
                        <a:effectLst/>
                        <a:latin typeface="+mj-lt"/>
                        <a:ea typeface="+mn-ea"/>
                        <a:cs typeface="+mn-cs"/>
                      </a:endParaRPr>
                    </a:p>
                  </a:txBody>
                  <a:tcPr marL="91409" marR="91409" marT="45707" marB="45707" horzOverflow="overflow"/>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财务条件：连续</a:t>
                      </a:r>
                      <a:r>
                        <a:rPr kumimoji="1" lang="en-US" altLang="zh-CN" sz="1200" u="none" strike="noStrike" kern="1200" cap="none" normalizeH="0" baseline="0" dirty="0">
                          <a:ln>
                            <a:noFill/>
                          </a:ln>
                          <a:effectLst/>
                          <a:latin typeface="+mj-lt"/>
                        </a:rPr>
                        <a:t>3</a:t>
                      </a:r>
                      <a:r>
                        <a:rPr kumimoji="1" lang="zh-CN" altLang="en-US" sz="1200" u="none" strike="noStrike" kern="1200" cap="none" normalizeH="0" baseline="0" dirty="0">
                          <a:ln>
                            <a:noFill/>
                          </a:ln>
                          <a:effectLst/>
                          <a:latin typeface="+mj-lt"/>
                        </a:rPr>
                        <a:t>年平均净资产收益率不低于</a:t>
                      </a:r>
                      <a:r>
                        <a:rPr kumimoji="1" lang="en-US" altLang="zh-CN" sz="1200" u="none" strike="noStrike" kern="1200" cap="none" normalizeH="0" baseline="0" dirty="0">
                          <a:ln>
                            <a:noFill/>
                          </a:ln>
                          <a:effectLst/>
                          <a:latin typeface="+mj-lt"/>
                        </a:rPr>
                        <a:t>6%</a:t>
                      </a:r>
                    </a:p>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defRPr/>
                      </a:pPr>
                      <a:r>
                        <a:rPr kumimoji="1" lang="zh-CN" altLang="en-US" sz="1200" u="none" strike="noStrike" kern="1200" cap="none" normalizeH="0" baseline="0" dirty="0">
                          <a:ln>
                            <a:noFill/>
                          </a:ln>
                          <a:effectLst/>
                          <a:latin typeface="+mj-lt"/>
                        </a:rPr>
                        <a:t>分红：不低于净利润</a:t>
                      </a:r>
                      <a:r>
                        <a:rPr kumimoji="1" lang="en-US" altLang="zh-CN" sz="1200" u="none" strike="noStrike" kern="1200" cap="none" normalizeH="0" baseline="0" dirty="0">
                          <a:ln>
                            <a:noFill/>
                          </a:ln>
                          <a:effectLst/>
                          <a:latin typeface="+mj-lt"/>
                        </a:rPr>
                        <a:t>30%</a:t>
                      </a:r>
                    </a:p>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配股数量不超过</a:t>
                      </a:r>
                      <a:r>
                        <a:rPr kumimoji="1" lang="en-US" altLang="zh-CN" sz="1200" u="none" strike="noStrike" kern="1200" cap="none" normalizeH="0" baseline="0" dirty="0">
                          <a:ln>
                            <a:noFill/>
                          </a:ln>
                          <a:effectLst/>
                          <a:latin typeface="+mj-lt"/>
                        </a:rPr>
                        <a:t>30%</a:t>
                      </a:r>
                      <a:endParaRPr kumimoji="1" lang="zh-CN" altLang="en-US" sz="1200" u="none" strike="noStrike" kern="1200" cap="none" normalizeH="0" baseline="0" dirty="0">
                        <a:ln>
                          <a:noFill/>
                        </a:ln>
                        <a:effectLst/>
                        <a:latin typeface="+mj-lt"/>
                      </a:endParaRPr>
                    </a:p>
                    <a:p>
                      <a:pPr marL="171450" marR="0" lvl="0" indent="-17145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pPr>
                      <a:endParaRPr kumimoji="0" lang="en-GB" altLang="zh-CN" sz="1200" b="0" i="0" u="none" strike="noStrike" cap="none" normalizeH="0" baseline="0" dirty="0">
                        <a:ln>
                          <a:noFill/>
                        </a:ln>
                        <a:solidFill>
                          <a:schemeClr val="tx1"/>
                        </a:solidFill>
                        <a:effectLst/>
                        <a:latin typeface="+mj-lt"/>
                        <a:ea typeface="宋体" panose="02010600030101010101" pitchFamily="2" charset="-122"/>
                        <a:cs typeface="Arial Unicode MS" pitchFamily="34" charset="-128"/>
                      </a:endParaRPr>
                    </a:p>
                  </a:txBody>
                  <a:tcPr marL="91409" marR="91409" marT="45707" marB="45707" horzOverflow="overflow"/>
                </a:tc>
                <a:tc>
                  <a:txBody>
                    <a:bodyPr/>
                    <a:lstStyle/>
                    <a:p>
                      <a:pPr marL="171450" marR="0" lvl="0" indent="-17145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tab pos="180975" algn="l"/>
                        </a:tabLst>
                        <a:defRPr/>
                      </a:pPr>
                      <a:r>
                        <a:rPr kumimoji="1" lang="zh-CN" altLang="en-US" sz="1200" u="none" strike="noStrike" kern="1200" cap="none" normalizeH="0" baseline="0" dirty="0">
                          <a:ln>
                            <a:noFill/>
                          </a:ln>
                          <a:effectLst/>
                          <a:latin typeface="+mj-lt"/>
                        </a:rPr>
                        <a:t>方便，不限次数，无盈利要求，具有很强的再融资能力</a:t>
                      </a:r>
                      <a:endPar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91409" marR="91409" marT="45707" marB="45707" horzOverflow="overflow"/>
                </a:tc>
                <a:tc>
                  <a:txBody>
                    <a:bodyPr/>
                    <a:lstStyle/>
                    <a:p>
                      <a:pPr marL="171450" marR="0" lvl="0" indent="-17145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tab pos="180975" algn="l"/>
                        </a:tabLst>
                        <a:defRPr/>
                      </a:pPr>
                      <a:r>
                        <a:rPr kumimoji="1" lang="zh-CN" altLang="en-US" sz="1200" u="none" strike="noStrike" cap="none" normalizeH="0" baseline="0" dirty="0">
                          <a:ln>
                            <a:noFill/>
                          </a:ln>
                          <a:effectLst/>
                          <a:latin typeface="+mj-lt"/>
                        </a:rPr>
                        <a:t>类似香港市场</a:t>
                      </a:r>
                    </a:p>
                    <a:p>
                      <a:pPr marL="171450" marR="0" lvl="0" indent="-171450" algn="l" defTabSz="914400" rtl="0" eaLnBrk="1" fontAlgn="base" latinLnBrk="0" hangingPunct="1">
                        <a:lnSpc>
                          <a:spcPct val="100000"/>
                        </a:lnSpc>
                        <a:spcBef>
                          <a:spcPct val="0"/>
                        </a:spcBef>
                        <a:spcAft>
                          <a:spcPct val="20000"/>
                        </a:spcAft>
                        <a:buClrTx/>
                        <a:buSzPct val="90000"/>
                        <a:buFont typeface="Arial" panose="020B0604020202020204" pitchFamily="34" charset="0"/>
                        <a:buChar char="•"/>
                        <a:tabLst>
                          <a:tab pos="180975" algn="l"/>
                        </a:tabLst>
                        <a:defRPr/>
                      </a:pPr>
                      <a:endPar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91409" marR="91409" marT="45707" marB="45707" horzOverflow="overflow"/>
                </a:tc>
                <a:extLst>
                  <a:ext uri="{0D108BD9-81ED-4DB2-BD59-A6C34878D82A}">
                    <a16:rowId xmlns:a16="http://schemas.microsoft.com/office/drawing/2014/main" xmlns="" val="10003"/>
                  </a:ext>
                </a:extLst>
              </a:tr>
              <a:tr h="712635">
                <a:tc>
                  <a:txBody>
                    <a:bodyPr/>
                    <a:lstStyle/>
                    <a:p>
                      <a:pPr marL="85725" marR="0" lvl="0" indent="0" algn="l" defTabSz="914400" rtl="0" eaLnBrk="0" fontAlgn="base" latinLnBrk="0" hangingPunct="0">
                        <a:lnSpc>
                          <a:spcPct val="100000"/>
                        </a:lnSpc>
                        <a:spcBef>
                          <a:spcPct val="0"/>
                        </a:spcBef>
                        <a:spcAft>
                          <a:spcPct val="20000"/>
                        </a:spcAft>
                        <a:buClrTx/>
                        <a:buSzPct val="90000"/>
                        <a:buFont typeface="Arial Unicode MS" pitchFamily="34" charset="-122"/>
                        <a:buNone/>
                        <a:tabLst/>
                      </a:pPr>
                      <a:r>
                        <a:rPr kumimoji="0" lang="zh-CN" altLang="en-US" sz="1400" b="1" u="none" strike="noStrike" kern="1200" cap="none" normalizeH="0" baseline="0" dirty="0">
                          <a:ln>
                            <a:noFill/>
                          </a:ln>
                          <a:solidFill>
                            <a:schemeClr val="lt1"/>
                          </a:solidFill>
                          <a:effectLst/>
                          <a:latin typeface="+mj-lt"/>
                          <a:ea typeface="+mn-ea"/>
                          <a:cs typeface="+mn-cs"/>
                        </a:rPr>
                        <a:t>市盈率</a:t>
                      </a:r>
                    </a:p>
                  </a:txBody>
                  <a:tcPr marL="0" marR="0" marT="0" marB="0" anchor="ctr" horzOverflow="overflow"/>
                </a:tc>
                <a:tc>
                  <a:txBody>
                    <a:bodyPr/>
                    <a:lstStyle/>
                    <a:p>
                      <a:pPr marL="257175" marR="0" lvl="0" indent="-171450" algn="l" defTabSz="914400" rtl="0" eaLnBrk="1" fontAlgn="base" latinLnBrk="0" hangingPunct="1">
                        <a:lnSpc>
                          <a:spcPct val="100000"/>
                        </a:lnSpc>
                        <a:spcBef>
                          <a:spcPct val="0"/>
                        </a:spcBef>
                        <a:spcAft>
                          <a:spcPct val="0"/>
                        </a:spcAft>
                        <a:buClrTx/>
                        <a:buSzTx/>
                        <a:buFont typeface="Arial" pitchFamily="34" charset="0"/>
                        <a:buChar char="•"/>
                        <a:tabLst/>
                      </a:pPr>
                      <a:endParaRPr kumimoji="1" lang="en-US" altLang="zh-CN" sz="1200" u="none" strike="noStrike" kern="1200" cap="none" normalizeH="0" baseline="0" dirty="0">
                        <a:ln>
                          <a:noFill/>
                        </a:ln>
                        <a:effectLst/>
                        <a:latin typeface="+mj-lt"/>
                      </a:endParaRPr>
                    </a:p>
                    <a:p>
                      <a:pPr marL="257175"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市盈率较高，但有下降趋势</a:t>
                      </a:r>
                      <a:endPar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0" marR="0" marT="0" marB="0" horzOverflow="overflow"/>
                </a:tc>
                <a:tc>
                  <a:txBody>
                    <a:bodyPr/>
                    <a:lstStyle/>
                    <a:p>
                      <a:pPr marL="257175" marR="0" lvl="0" indent="-171450" algn="l" defTabSz="914400" rtl="0" eaLnBrk="1" fontAlgn="base" latinLnBrk="0" hangingPunct="1">
                        <a:lnSpc>
                          <a:spcPct val="100000"/>
                        </a:lnSpc>
                        <a:spcBef>
                          <a:spcPct val="0"/>
                        </a:spcBef>
                        <a:spcAft>
                          <a:spcPct val="0"/>
                        </a:spcAft>
                        <a:buClrTx/>
                        <a:buSzTx/>
                        <a:buFont typeface="Arial" pitchFamily="34" charset="0"/>
                        <a:buChar char="•"/>
                        <a:tabLst/>
                      </a:pPr>
                      <a:endParaRPr kumimoji="1" lang="en-US" altLang="zh-CN" sz="1200" u="none" strike="noStrike" kern="1200" cap="none" normalizeH="0" baseline="0" dirty="0">
                        <a:ln>
                          <a:noFill/>
                        </a:ln>
                        <a:effectLst/>
                        <a:latin typeface="+mj-lt"/>
                      </a:endParaRPr>
                    </a:p>
                    <a:p>
                      <a:pPr marL="257175"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偏低</a:t>
                      </a:r>
                      <a:endPar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0" marR="0" marT="0" marB="0" horzOverflow="overflow"/>
                </a:tc>
                <a:tc>
                  <a:txBody>
                    <a:bodyPr/>
                    <a:lstStyle/>
                    <a:p>
                      <a:pPr marL="257175"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不同行业和企业市盈率相差较大，高科技企业普遍获得高于市场平均水平的发行市盈率</a:t>
                      </a:r>
                      <a:endPar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0" marR="0" marT="0" marB="0" horzOverflow="overflow"/>
                </a:tc>
                <a:extLst>
                  <a:ext uri="{0D108BD9-81ED-4DB2-BD59-A6C34878D82A}">
                    <a16:rowId xmlns:a16="http://schemas.microsoft.com/office/drawing/2014/main" xmlns="" val="10004"/>
                  </a:ext>
                </a:extLst>
              </a:tr>
            </a:tbl>
          </a:graphicData>
        </a:graphic>
      </p:graphicFrame>
      <p:sp>
        <p:nvSpPr>
          <p:cNvPr id="6" name="Title 1"/>
          <p:cNvSpPr txBox="1">
            <a:spLocks/>
          </p:cNvSpPr>
          <p:nvPr/>
        </p:nvSpPr>
        <p:spPr>
          <a:xfrm>
            <a:off x="533400" y="687600"/>
            <a:ext cx="8077200" cy="582960"/>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r>
              <a:rPr lang="zh-CN" altLang="en-GB" i="0" dirty="0">
                <a:ea typeface="宋体" panose="02010600030101010101" pitchFamily="2" charset="-122"/>
              </a:rPr>
              <a:t>上市市场的选择</a:t>
            </a:r>
            <a:r>
              <a:rPr lang="en-US" altLang="zh-CN" i="0" dirty="0">
                <a:ea typeface="宋体" panose="02010600030101010101" pitchFamily="2" charset="-122"/>
              </a:rPr>
              <a:t>(A</a:t>
            </a:r>
            <a:r>
              <a:rPr lang="zh-CN" altLang="en-US" i="0" dirty="0">
                <a:ea typeface="宋体" panose="02010600030101010101" pitchFamily="2" charset="-122"/>
              </a:rPr>
              <a:t>股、香港和美国</a:t>
            </a:r>
            <a:r>
              <a:rPr lang="en-US" altLang="zh-CN" i="0" dirty="0">
                <a:ea typeface="宋体" panose="02010600030101010101" pitchFamily="2" charset="-122"/>
              </a:rPr>
              <a:t>)</a:t>
            </a:r>
            <a:endParaRPr lang="en-GB" altLang="en-US" i="0" dirty="0">
              <a:ea typeface="宋体" panose="02010600030101010101" pitchFamily="2" charset="-122"/>
            </a:endParaRPr>
          </a:p>
        </p:txBody>
      </p:sp>
    </p:spTree>
    <p:extLst>
      <p:ext uri="{BB962C8B-B14F-4D97-AF65-F5344CB8AC3E}">
        <p14:creationId xmlns:p14="http://schemas.microsoft.com/office/powerpoint/2010/main" val="366203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lide Number Placeholder 42"/>
          <p:cNvSpPr>
            <a:spLocks noGrp="1"/>
          </p:cNvSpPr>
          <p:nvPr>
            <p:ph type="sldNum" sz="quarter" idx="4"/>
          </p:nvPr>
        </p:nvSpPr>
        <p:spPr/>
        <p:txBody>
          <a:bodyPr/>
          <a:lstStyle/>
          <a:p>
            <a:fld id="{9EBD5762-3BDC-484D-9503-7EA6D5A9A8CE}" type="slidenum">
              <a:rPr lang="en-US" smtClean="0">
                <a:solidFill>
                  <a:srgbClr val="000000"/>
                </a:solidFill>
                <a:latin typeface="宋体" panose="02010600030101010101" pitchFamily="2" charset="-122"/>
                <a:ea typeface="宋体" panose="02010600030101010101" pitchFamily="2" charset="-122"/>
              </a:rPr>
              <a:pPr/>
              <a:t>6</a:t>
            </a:fld>
            <a:endParaRPr lang="en-US" dirty="0">
              <a:solidFill>
                <a:srgbClr val="000000"/>
              </a:solidFill>
              <a:latin typeface="宋体" panose="02010600030101010101" pitchFamily="2" charset="-122"/>
              <a:ea typeface="宋体" panose="02010600030101010101" pitchFamily="2" charset="-122"/>
            </a:endParaRPr>
          </a:p>
        </p:txBody>
      </p:sp>
      <p:cxnSp>
        <p:nvCxnSpPr>
          <p:cNvPr id="34" name="Shape 3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6" name="Group 93"/>
          <p:cNvGraphicFramePr>
            <a:graphicFrameLocks noGrp="1"/>
          </p:cNvGraphicFramePr>
          <p:nvPr>
            <p:extLst>
              <p:ext uri="{D42A27DB-BD31-4B8C-83A1-F6EECF244321}">
                <p14:modId xmlns:p14="http://schemas.microsoft.com/office/powerpoint/2010/main" val="1044563924"/>
              </p:ext>
            </p:extLst>
          </p:nvPr>
        </p:nvGraphicFramePr>
        <p:xfrm>
          <a:off x="395536" y="1268760"/>
          <a:ext cx="7920880" cy="4826551"/>
        </p:xfrm>
        <a:graphic>
          <a:graphicData uri="http://schemas.openxmlformats.org/drawingml/2006/table">
            <a:tbl>
              <a:tblPr firstRow="1" firstCol="1">
                <a:tableStyleId>{5C22544A-7EE6-4342-B048-85BDC9FD1C3A}</a:tableStyleId>
              </a:tblPr>
              <a:tblGrid>
                <a:gridCol w="1440160">
                  <a:extLst>
                    <a:ext uri="{9D8B030D-6E8A-4147-A177-3AD203B41FA5}">
                      <a16:colId xmlns:a16="http://schemas.microsoft.com/office/drawing/2014/main" xmlns="" val="20000"/>
                    </a:ext>
                  </a:extLst>
                </a:gridCol>
                <a:gridCol w="2160240">
                  <a:extLst>
                    <a:ext uri="{9D8B030D-6E8A-4147-A177-3AD203B41FA5}">
                      <a16:colId xmlns:a16="http://schemas.microsoft.com/office/drawing/2014/main" xmlns="" val="20001"/>
                    </a:ext>
                  </a:extLst>
                </a:gridCol>
                <a:gridCol w="2160240">
                  <a:extLst>
                    <a:ext uri="{9D8B030D-6E8A-4147-A177-3AD203B41FA5}">
                      <a16:colId xmlns:a16="http://schemas.microsoft.com/office/drawing/2014/main" xmlns="" val="20002"/>
                    </a:ext>
                  </a:extLst>
                </a:gridCol>
                <a:gridCol w="2160240">
                  <a:extLst>
                    <a:ext uri="{9D8B030D-6E8A-4147-A177-3AD203B41FA5}">
                      <a16:colId xmlns:a16="http://schemas.microsoft.com/office/drawing/2014/main" xmlns="" val="20003"/>
                    </a:ext>
                  </a:extLst>
                </a:gridCol>
              </a:tblGrid>
              <a:tr h="432048">
                <a:tc>
                  <a:txBody>
                    <a:bodyPr/>
                    <a:lstStyle/>
                    <a:p>
                      <a:pPr marL="0" marR="0" lvl="0" indent="0" algn="ctr" defTabSz="914400" rtl="0" eaLnBrk="1" fontAlgn="base" latinLnBrk="0" hangingPunct="1">
                        <a:lnSpc>
                          <a:spcPct val="100000"/>
                        </a:lnSpc>
                        <a:spcBef>
                          <a:spcPct val="20000"/>
                        </a:spcBef>
                        <a:spcAft>
                          <a:spcPct val="20000"/>
                        </a:spcAft>
                        <a:buClrTx/>
                        <a:buSzPct val="90000"/>
                        <a:buFont typeface="Arial Unicode MS" pitchFamily="34" charset="-128"/>
                        <a:buNone/>
                        <a:tabLst/>
                      </a:pPr>
                      <a:endParaRPr kumimoji="0" lang="zh-TW" altLang="zh-TW" sz="1200" b="0" i="0" u="none" strike="noStrike" cap="none" normalizeH="0" baseline="0" dirty="0">
                        <a:ln>
                          <a:noFill/>
                        </a:ln>
                        <a:solidFill>
                          <a:schemeClr val="tx2"/>
                        </a:solidFill>
                        <a:effectLst/>
                        <a:latin typeface="+mj-lt"/>
                        <a:ea typeface="宋体" panose="02010600030101010101" pitchFamily="2" charset="-122"/>
                        <a:cs typeface="Arial Unicode MS" pitchFamily="34" charset="-128"/>
                      </a:endParaRPr>
                    </a:p>
                  </a:txBody>
                  <a:tcPr marL="91405" marR="91405" marT="45713" marB="45713" anchor="ctr"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en-US" altLang="zh-CN" sz="1400" b="1" u="none" strike="noStrike" kern="1200" cap="none" normalizeH="0" baseline="0" dirty="0">
                          <a:ln>
                            <a:noFill/>
                          </a:ln>
                          <a:solidFill>
                            <a:schemeClr val="lt1"/>
                          </a:solidFill>
                          <a:effectLst/>
                          <a:latin typeface="+mj-lt"/>
                          <a:ea typeface="+mn-ea"/>
                          <a:cs typeface="+mn-cs"/>
                        </a:rPr>
                        <a:t>A</a:t>
                      </a:r>
                      <a:r>
                        <a:rPr kumimoji="0" lang="zh-CN" altLang="en-US" sz="1400" b="1" u="none" strike="noStrike" kern="1200" cap="none" normalizeH="0" baseline="0" dirty="0">
                          <a:ln>
                            <a:noFill/>
                          </a:ln>
                          <a:solidFill>
                            <a:schemeClr val="lt1"/>
                          </a:solidFill>
                          <a:effectLst/>
                          <a:latin typeface="+mj-lt"/>
                          <a:ea typeface="+mn-ea"/>
                          <a:cs typeface="+mn-cs"/>
                        </a:rPr>
                        <a:t>股上市</a:t>
                      </a:r>
                      <a:endParaRPr kumimoji="0" lang="en-US" altLang="zh-CN" sz="1400" b="1" u="none" strike="noStrike" kern="1200" cap="none" normalizeH="0" baseline="0" dirty="0">
                        <a:ln>
                          <a:noFill/>
                        </a:ln>
                        <a:solidFill>
                          <a:schemeClr val="lt1"/>
                        </a:solidFill>
                        <a:effectLst/>
                        <a:latin typeface="+mj-lt"/>
                        <a:ea typeface="+mn-ea"/>
                        <a:cs typeface="+mn-cs"/>
                      </a:endParaRPr>
                    </a:p>
                  </a:txBody>
                  <a:tcPr marL="91405" marR="91405" marT="45713" marB="45713" anchor="ctr"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zh-CN" altLang="en-GB" sz="1400" b="1" u="none" strike="noStrike" kern="1200" cap="none" normalizeH="0" baseline="0" dirty="0">
                          <a:ln>
                            <a:noFill/>
                          </a:ln>
                          <a:solidFill>
                            <a:schemeClr val="lt1"/>
                          </a:solidFill>
                          <a:effectLst/>
                          <a:latin typeface="+mj-lt"/>
                          <a:ea typeface="+mn-ea"/>
                          <a:cs typeface="+mn-cs"/>
                        </a:rPr>
                        <a:t>香港</a:t>
                      </a:r>
                      <a:r>
                        <a:rPr kumimoji="0" lang="zh-CN" altLang="en-US" sz="1400" b="1" u="none" strike="noStrike" kern="1200" cap="none" normalizeH="0" baseline="0" dirty="0">
                          <a:ln>
                            <a:noFill/>
                          </a:ln>
                          <a:solidFill>
                            <a:schemeClr val="lt1"/>
                          </a:solidFill>
                          <a:effectLst/>
                          <a:latin typeface="+mj-lt"/>
                          <a:ea typeface="+mn-ea"/>
                          <a:cs typeface="+mn-cs"/>
                        </a:rPr>
                        <a:t>上市</a:t>
                      </a:r>
                      <a:endParaRPr kumimoji="0" lang="zh-CN" altLang="en-GB" sz="1400" b="1" u="none" strike="noStrike" kern="1200" cap="none" normalizeH="0" baseline="0" dirty="0">
                        <a:ln>
                          <a:noFill/>
                        </a:ln>
                        <a:solidFill>
                          <a:schemeClr val="lt1"/>
                        </a:solidFill>
                        <a:effectLst/>
                        <a:latin typeface="+mj-lt"/>
                        <a:ea typeface="+mn-ea"/>
                        <a:cs typeface="+mn-cs"/>
                      </a:endParaRPr>
                    </a:p>
                  </a:txBody>
                  <a:tcPr marL="91405" marR="91405" marT="45713" marB="45713" anchor="ctr"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zh-CN" altLang="en-US" sz="1400" b="1" u="none" strike="noStrike" kern="1200" cap="none" normalizeH="0" baseline="0" dirty="0">
                          <a:ln>
                            <a:noFill/>
                          </a:ln>
                          <a:solidFill>
                            <a:schemeClr val="lt1"/>
                          </a:solidFill>
                          <a:effectLst/>
                          <a:latin typeface="+mj-lt"/>
                          <a:ea typeface="+mn-ea"/>
                          <a:cs typeface="+mn-cs"/>
                        </a:rPr>
                        <a:t>美国上市</a:t>
                      </a:r>
                      <a:endParaRPr kumimoji="0" lang="zh-CN" altLang="en-GB" sz="1400" b="1" u="none" strike="noStrike" kern="1200" cap="none" normalizeH="0" baseline="0" dirty="0">
                        <a:ln>
                          <a:noFill/>
                        </a:ln>
                        <a:solidFill>
                          <a:schemeClr val="lt1"/>
                        </a:solidFill>
                        <a:effectLst/>
                        <a:latin typeface="+mj-lt"/>
                        <a:ea typeface="+mn-ea"/>
                        <a:cs typeface="+mn-cs"/>
                      </a:endParaRPr>
                    </a:p>
                  </a:txBody>
                  <a:tcPr marL="91405" marR="91405" marT="45713" marB="45713" anchor="ctr" horzOverflow="overflow"/>
                </a:tc>
                <a:extLst>
                  <a:ext uri="{0D108BD9-81ED-4DB2-BD59-A6C34878D82A}">
                    <a16:rowId xmlns:a16="http://schemas.microsoft.com/office/drawing/2014/main" xmlns="" val="10000"/>
                  </a:ext>
                </a:extLst>
              </a:tr>
              <a:tr h="985749">
                <a:tc>
                  <a:txBody>
                    <a:bodyPr/>
                    <a:lstStyle/>
                    <a:p>
                      <a:pPr marL="85725" marR="0" lvl="0" indent="0" algn="l" defTabSz="914400" rtl="0" eaLnBrk="0" fontAlgn="base" latinLnBrk="0" hangingPunct="0">
                        <a:lnSpc>
                          <a:spcPct val="100000"/>
                        </a:lnSpc>
                        <a:spcBef>
                          <a:spcPct val="0"/>
                        </a:spcBef>
                        <a:spcAft>
                          <a:spcPct val="20000"/>
                        </a:spcAft>
                        <a:buClrTx/>
                        <a:buSzPct val="90000"/>
                        <a:buFont typeface="Arial Unicode MS" pitchFamily="34" charset="-122"/>
                        <a:buNone/>
                        <a:tabLst/>
                      </a:pPr>
                      <a:r>
                        <a:rPr kumimoji="0" lang="zh-CN" altLang="en-US" sz="1400" b="1" u="none" strike="noStrike" kern="1200" cap="none" normalizeH="0" baseline="0" dirty="0">
                          <a:ln>
                            <a:noFill/>
                          </a:ln>
                          <a:solidFill>
                            <a:schemeClr val="lt1"/>
                          </a:solidFill>
                          <a:effectLst/>
                          <a:latin typeface="+mj-lt"/>
                          <a:ea typeface="+mn-ea"/>
                          <a:cs typeface="+mn-cs"/>
                        </a:rPr>
                        <a:t>发行价格</a:t>
                      </a:r>
                    </a:p>
                  </a:txBody>
                  <a:tcPr marL="0" marR="0" marT="0" marB="0" anchor="ctr" horzOverflow="overflow"/>
                </a:tc>
                <a:tc>
                  <a:txBody>
                    <a:bodyPr/>
                    <a:lstStyle/>
                    <a:p>
                      <a:pPr marL="258762"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rPr>
                        <a:t>定价机制和市场化程度低于香港和美国</a:t>
                      </a:r>
                      <a:endParaRPr kumimoji="1" lang="en-US" altLang="zh-CN"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0" marR="0" marT="0" marB="0" horzOverflow="overflow"/>
                </a:tc>
                <a:tc>
                  <a:txBody>
                    <a:bodyPr/>
                    <a:lstStyle/>
                    <a:p>
                      <a:pPr marL="2603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rPr>
                        <a:t>定价机制市场化程度很高</a:t>
                      </a:r>
                    </a:p>
                    <a:p>
                      <a:pPr marL="2603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rPr>
                        <a:t>如果先在香港上市，未来回归</a:t>
                      </a:r>
                      <a:r>
                        <a:rPr kumimoji="1" lang="en-US" altLang="zh-CN" sz="1200" b="0" i="0" u="none" strike="noStrike" kern="1200" cap="none" normalizeH="0" baseline="0" dirty="0">
                          <a:ln>
                            <a:noFill/>
                          </a:ln>
                          <a:solidFill>
                            <a:schemeClr val="tx1"/>
                          </a:solidFill>
                          <a:effectLst/>
                          <a:latin typeface="+mj-lt"/>
                          <a:ea typeface="宋体" panose="02010600030101010101" pitchFamily="2" charset="-122"/>
                          <a:cs typeface="+mn-cs"/>
                        </a:rPr>
                        <a:t>A</a:t>
                      </a:r>
                      <a:r>
                        <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rPr>
                        <a:t>股时，发行价格将受香港股价的影响</a:t>
                      </a:r>
                    </a:p>
                  </a:txBody>
                  <a:tcPr marL="0" marR="0" marT="0" marB="0" horzOverflow="overflow"/>
                </a:tc>
                <a:tc>
                  <a:txBody>
                    <a:bodyPr/>
                    <a:lstStyle/>
                    <a:p>
                      <a:pPr marL="2603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rPr>
                        <a:t>定价机制市场化程度很高</a:t>
                      </a:r>
                    </a:p>
                  </a:txBody>
                  <a:tcPr marL="0" marR="0" marT="0" marB="0" horzOverflow="overflow"/>
                </a:tc>
                <a:extLst>
                  <a:ext uri="{0D108BD9-81ED-4DB2-BD59-A6C34878D82A}">
                    <a16:rowId xmlns:a16="http://schemas.microsoft.com/office/drawing/2014/main" xmlns="" val="10001"/>
                  </a:ext>
                </a:extLst>
              </a:tr>
              <a:tr h="864096">
                <a:tc>
                  <a:txBody>
                    <a:bodyPr/>
                    <a:lstStyle/>
                    <a:p>
                      <a:pPr marL="85725" marR="0" lvl="0" indent="0" algn="l" defTabSz="914400" rtl="0" eaLnBrk="0" fontAlgn="base" latinLnBrk="0" hangingPunct="0">
                        <a:lnSpc>
                          <a:spcPct val="100000"/>
                        </a:lnSpc>
                        <a:spcBef>
                          <a:spcPct val="0"/>
                        </a:spcBef>
                        <a:spcAft>
                          <a:spcPct val="20000"/>
                        </a:spcAft>
                        <a:buClrTx/>
                        <a:buSzPct val="90000"/>
                        <a:buFont typeface="Arial Unicode MS" pitchFamily="34" charset="-122"/>
                        <a:buNone/>
                        <a:tabLst/>
                      </a:pPr>
                      <a:r>
                        <a:rPr kumimoji="0" lang="zh-CN" altLang="en-US" sz="1400" b="1" u="none" strike="noStrike" kern="1200" cap="none" normalizeH="0" baseline="0" dirty="0">
                          <a:ln>
                            <a:noFill/>
                          </a:ln>
                          <a:solidFill>
                            <a:schemeClr val="lt1"/>
                          </a:solidFill>
                          <a:effectLst/>
                          <a:latin typeface="+mj-lt"/>
                          <a:ea typeface="+mn-ea"/>
                          <a:cs typeface="+mn-cs"/>
                        </a:rPr>
                        <a:t>金融中心的地位</a:t>
                      </a:r>
                    </a:p>
                  </a:txBody>
                  <a:tcPr marL="0" marR="0" marT="0" marB="0" anchor="ctr" horzOverflow="overflow"/>
                </a:tc>
                <a:tc>
                  <a:txBody>
                    <a:bodyPr/>
                    <a:lstStyle/>
                    <a:p>
                      <a:pPr marL="258762"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国际影响力一般</a:t>
                      </a:r>
                      <a:endParaRPr kumimoji="1" lang="en-US" altLang="zh-CN"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0" marR="0" marT="0" marB="0" horzOverflow="overflow"/>
                </a:tc>
                <a:tc>
                  <a:txBody>
                    <a:bodyPr/>
                    <a:lstStyle/>
                    <a:p>
                      <a:pPr marL="2603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香港交易所为世界主要金融中心，有助于提高拟上市企业的国际声望，从而有利于企业开拓国际市场。</a:t>
                      </a:r>
                      <a:endPar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0" marR="0" marT="0" marB="0" horzOverflow="overflow"/>
                </a:tc>
                <a:tc>
                  <a:txBody>
                    <a:bodyPr/>
                    <a:lstStyle/>
                    <a:p>
                      <a:pPr marL="2603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美国交易所作为全球最大的资本市场，其拥有很大的国际影响力</a:t>
                      </a:r>
                      <a:endPar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0" marR="0" marT="0" marB="0" horzOverflow="overflow"/>
                </a:tc>
                <a:extLst>
                  <a:ext uri="{0D108BD9-81ED-4DB2-BD59-A6C34878D82A}">
                    <a16:rowId xmlns:a16="http://schemas.microsoft.com/office/drawing/2014/main" xmlns="" val="10002"/>
                  </a:ext>
                </a:extLst>
              </a:tr>
              <a:tr h="576064">
                <a:tc>
                  <a:txBody>
                    <a:bodyPr/>
                    <a:lstStyle/>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8"/>
                        <a:buNone/>
                        <a:tabLst/>
                        <a:defRPr/>
                      </a:pPr>
                      <a:r>
                        <a:rPr kumimoji="0" lang="zh-CN" altLang="en-US" sz="1400" b="1" u="none" strike="noStrike" kern="1200" cap="none" normalizeH="0" baseline="0" dirty="0">
                          <a:ln>
                            <a:noFill/>
                          </a:ln>
                          <a:solidFill>
                            <a:schemeClr val="lt1"/>
                          </a:solidFill>
                          <a:effectLst/>
                          <a:latin typeface="+mj-lt"/>
                          <a:ea typeface="+mn-ea"/>
                          <a:cs typeface="+mn-cs"/>
                        </a:rPr>
                        <a:t>上市成本 </a:t>
                      </a:r>
                    </a:p>
                  </a:txBody>
                  <a:tcPr marL="91405" marR="91405" marT="45713" marB="45713" horzOverflow="overflow"/>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中介机构费用比境外低</a:t>
                      </a:r>
                    </a:p>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endPar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91405" marR="91405" marT="45713" marB="45713" horzOverflow="overflow"/>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中介机构费用较国内高</a:t>
                      </a:r>
                      <a:endPar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91405" marR="91405" marT="45713" marB="45713" horzOverflow="overflow"/>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中介机构费用高于国内和香港</a:t>
                      </a:r>
                      <a:endPar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91405" marR="91405" marT="45713" marB="45713" horzOverflow="overflow"/>
                </a:tc>
                <a:extLst>
                  <a:ext uri="{0D108BD9-81ED-4DB2-BD59-A6C34878D82A}">
                    <a16:rowId xmlns:a16="http://schemas.microsoft.com/office/drawing/2014/main" xmlns="" val="10003"/>
                  </a:ext>
                </a:extLst>
              </a:tr>
              <a:tr h="512381">
                <a:tc>
                  <a:txBody>
                    <a:bodyPr/>
                    <a:lstStyle/>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8"/>
                        <a:buNone/>
                        <a:tabLst/>
                        <a:defRPr/>
                      </a:pPr>
                      <a:r>
                        <a:rPr kumimoji="0" lang="zh-CN" altLang="en-US" sz="1400" b="1" u="none" strike="noStrike" kern="1200" cap="none" normalizeH="0" baseline="0" dirty="0">
                          <a:ln>
                            <a:noFill/>
                          </a:ln>
                          <a:solidFill>
                            <a:schemeClr val="lt1"/>
                          </a:solidFill>
                          <a:effectLst/>
                          <a:latin typeface="+mj-lt"/>
                          <a:ea typeface="+mn-ea"/>
                          <a:cs typeface="+mn-cs"/>
                        </a:rPr>
                        <a:t>股东决策机制</a:t>
                      </a:r>
                    </a:p>
                  </a:txBody>
                  <a:tcPr marL="91405" marR="91405" marT="45713" marB="45713" horzOverflow="overflow"/>
                </a:tc>
                <a:tc>
                  <a:txBody>
                    <a:bodyPr/>
                    <a:lstStyle/>
                    <a:p>
                      <a:pPr marL="171450" marR="0" lvl="0" indent="-171450" algn="l" defTabSz="914400" rtl="0" eaLnBrk="1" fontAlgn="base" latinLnBrk="0" hangingPunct="1">
                        <a:lnSpc>
                          <a:spcPct val="100000"/>
                        </a:lnSpc>
                        <a:spcBef>
                          <a:spcPct val="0"/>
                        </a:spcBef>
                        <a:spcAft>
                          <a:spcPct val="20000"/>
                        </a:spcAft>
                        <a:buClrTx/>
                        <a:buSzPct val="90000"/>
                        <a:buFont typeface="Arial" pitchFamily="34" charset="0"/>
                        <a:buChar char="•"/>
                        <a:tabLst/>
                        <a:defRPr/>
                      </a:pPr>
                      <a:r>
                        <a:rPr kumimoji="1" lang="zh-CN" altLang="en-US" sz="1200" u="none" strike="noStrike" kern="1200" cap="none" normalizeH="0" baseline="0" dirty="0">
                          <a:ln>
                            <a:noFill/>
                          </a:ln>
                          <a:effectLst/>
                          <a:latin typeface="+mj-lt"/>
                        </a:rPr>
                        <a:t>不允许同股不同权</a:t>
                      </a:r>
                      <a:endPar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91405" marR="91405" marT="45713" marB="45713" horzOverflow="overflow"/>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defRPr/>
                      </a:pPr>
                      <a:r>
                        <a:rPr kumimoji="1" lang="zh-CN" altLang="en-US" sz="1200" u="none" strike="noStrike" kern="1200" cap="none" normalizeH="0" baseline="0" dirty="0">
                          <a:ln>
                            <a:noFill/>
                          </a:ln>
                          <a:effectLst/>
                          <a:latin typeface="+mj-lt"/>
                        </a:rPr>
                        <a:t>强调公平原则，不允许同股不同权</a:t>
                      </a:r>
                      <a:endPar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91405" marR="91405" marT="45713" marB="45713" horzOverflow="overflow"/>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defRPr/>
                      </a:pPr>
                      <a:r>
                        <a:rPr kumimoji="1" lang="zh-CN" altLang="en-US" sz="1200" u="none" strike="noStrike" kern="1200" cap="none" normalizeH="0" baseline="0" dirty="0">
                          <a:ln>
                            <a:noFill/>
                          </a:ln>
                          <a:effectLst/>
                          <a:latin typeface="+mj-lt"/>
                        </a:rPr>
                        <a:t>允许同股不同权</a:t>
                      </a:r>
                      <a:endPar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91405" marR="91405" marT="45713" marB="45713" horzOverflow="overflow"/>
                </a:tc>
                <a:extLst>
                  <a:ext uri="{0D108BD9-81ED-4DB2-BD59-A6C34878D82A}">
                    <a16:rowId xmlns:a16="http://schemas.microsoft.com/office/drawing/2014/main" xmlns="" val="10004"/>
                  </a:ext>
                </a:extLst>
              </a:tr>
              <a:tr h="450407">
                <a:tc>
                  <a:txBody>
                    <a:bodyPr/>
                    <a:lstStyle/>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8"/>
                        <a:buNone/>
                        <a:tabLst/>
                        <a:defRPr/>
                      </a:pPr>
                      <a:r>
                        <a:rPr kumimoji="0" lang="zh-CN" altLang="en-US" sz="1400" b="1" u="none" strike="noStrike" kern="1200" cap="none" normalizeH="0" baseline="0" dirty="0">
                          <a:ln>
                            <a:noFill/>
                          </a:ln>
                          <a:solidFill>
                            <a:schemeClr val="lt1"/>
                          </a:solidFill>
                          <a:effectLst/>
                          <a:latin typeface="+mj-lt"/>
                          <a:ea typeface="+mn-ea"/>
                          <a:cs typeface="+mn-cs"/>
                        </a:rPr>
                        <a:t>实施股权激励</a:t>
                      </a:r>
                    </a:p>
                  </a:txBody>
                  <a:tcPr marL="91405" marR="91405" marT="45713" marB="45713" horzOverflow="overflow"/>
                </a:tc>
                <a:tc>
                  <a:txBody>
                    <a:bodyPr/>
                    <a:lstStyle/>
                    <a:p>
                      <a:pPr marL="171450" marR="0" lvl="0" indent="-171450" algn="l" defTabSz="914400" rtl="0" eaLnBrk="1" fontAlgn="base" latinLnBrk="0" hangingPunct="1">
                        <a:lnSpc>
                          <a:spcPct val="100000"/>
                        </a:lnSpc>
                        <a:spcBef>
                          <a:spcPct val="0"/>
                        </a:spcBef>
                        <a:spcAft>
                          <a:spcPct val="20000"/>
                        </a:spcAft>
                        <a:buClrTx/>
                        <a:buSzPct val="90000"/>
                        <a:buFont typeface="Arial" pitchFamily="34" charset="0"/>
                        <a:buChar char="•"/>
                        <a:tabLst/>
                        <a:defRPr/>
                      </a:pPr>
                      <a:r>
                        <a:rPr kumimoji="1" lang="zh-CN" altLang="en-US" sz="1200" u="none" strike="noStrike" kern="1200" cap="none" normalizeH="0" baseline="0" dirty="0">
                          <a:ln>
                            <a:noFill/>
                          </a:ln>
                          <a:effectLst/>
                          <a:latin typeface="+mj-lt"/>
                        </a:rPr>
                        <a:t>较复杂，需要证监会审批</a:t>
                      </a:r>
                      <a:endPar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91405" marR="91405" marT="45713" marB="45713" horzOverflow="overflow"/>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defRPr/>
                      </a:pPr>
                      <a:r>
                        <a:rPr kumimoji="1" lang="zh-CN" altLang="en-US" sz="1200" u="none" strike="noStrike" kern="1200" cap="none" normalizeH="0" baseline="0" dirty="0">
                          <a:ln>
                            <a:noFill/>
                          </a:ln>
                          <a:effectLst/>
                          <a:latin typeface="+mj-lt"/>
                        </a:rPr>
                        <a:t>比较便利</a:t>
                      </a:r>
                      <a:endPar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91405" marR="91405" marT="45713" marB="45713" horzOverflow="overflow"/>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defRPr/>
                      </a:pPr>
                      <a:r>
                        <a:rPr kumimoji="1" lang="zh-CN" altLang="en-US" sz="1200" u="none" strike="noStrike" kern="1200" cap="none" normalizeH="0" baseline="0" dirty="0">
                          <a:ln>
                            <a:noFill/>
                          </a:ln>
                          <a:effectLst/>
                          <a:latin typeface="+mj-lt"/>
                        </a:rPr>
                        <a:t>比较便利</a:t>
                      </a:r>
                      <a:endPar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91405" marR="91405" marT="45713" marB="45713" horzOverflow="overflow"/>
                </a:tc>
                <a:extLst>
                  <a:ext uri="{0D108BD9-81ED-4DB2-BD59-A6C34878D82A}">
                    <a16:rowId xmlns:a16="http://schemas.microsoft.com/office/drawing/2014/main" xmlns="" val="10005"/>
                  </a:ext>
                </a:extLst>
              </a:tr>
              <a:tr h="450407">
                <a:tc>
                  <a:txBody>
                    <a:bodyPr/>
                    <a:lstStyle/>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8"/>
                        <a:buNone/>
                        <a:tabLst/>
                        <a:defRPr/>
                      </a:pPr>
                      <a:endParaRPr kumimoji="0" lang="en-US" altLang="zh-CN" sz="1400" b="1" u="none" strike="noStrike" kern="1200" cap="none" normalizeH="0" baseline="0" dirty="0">
                        <a:ln>
                          <a:noFill/>
                        </a:ln>
                        <a:solidFill>
                          <a:schemeClr val="lt1"/>
                        </a:solidFill>
                        <a:effectLst/>
                        <a:latin typeface="+mj-lt"/>
                        <a:ea typeface="+mn-ea"/>
                        <a:cs typeface="+mn-cs"/>
                      </a:endParaRPr>
                    </a:p>
                    <a:p>
                      <a:pPr marL="0" marR="0" lvl="0" indent="0" algn="l" defTabSz="914400" rtl="0" eaLnBrk="1" fontAlgn="base" latinLnBrk="0" hangingPunct="1">
                        <a:lnSpc>
                          <a:spcPct val="100000"/>
                        </a:lnSpc>
                        <a:spcBef>
                          <a:spcPct val="0"/>
                        </a:spcBef>
                        <a:spcAft>
                          <a:spcPct val="20000"/>
                        </a:spcAft>
                        <a:buClrTx/>
                        <a:buSzPct val="90000"/>
                        <a:buFont typeface="Arial Unicode MS" pitchFamily="34" charset="-128"/>
                        <a:buNone/>
                        <a:tabLst/>
                        <a:defRPr/>
                      </a:pPr>
                      <a:r>
                        <a:rPr kumimoji="0" lang="zh-CN" altLang="en-US" sz="1400" b="1" u="none" strike="noStrike" kern="1200" cap="none" normalizeH="0" baseline="0" dirty="0">
                          <a:ln>
                            <a:noFill/>
                          </a:ln>
                          <a:solidFill>
                            <a:schemeClr val="lt1"/>
                          </a:solidFill>
                          <a:effectLst/>
                          <a:latin typeface="+mj-lt"/>
                          <a:ea typeface="+mn-ea"/>
                          <a:cs typeface="+mn-cs"/>
                        </a:rPr>
                        <a:t>股东所持股份的流通问题</a:t>
                      </a:r>
                    </a:p>
                  </a:txBody>
                  <a:tcPr marL="91405" marR="91405" marT="45703" marB="45703" horzOverflow="overflow"/>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在禁售期之后可以流通</a:t>
                      </a:r>
                      <a:endPar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Verdana" pitchFamily="34" charset="0"/>
                      </a:endParaRPr>
                    </a:p>
                  </a:txBody>
                  <a:tcPr marL="91405" marR="91405" marT="45703" marB="45703" horzOverflow="overflow"/>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如果发行</a:t>
                      </a:r>
                      <a:r>
                        <a:rPr kumimoji="1" lang="en-US" altLang="zh-CN" sz="1200" u="none" strike="noStrike" kern="1200" cap="none" normalizeH="0" baseline="0" dirty="0">
                          <a:ln>
                            <a:noFill/>
                          </a:ln>
                          <a:effectLst/>
                          <a:latin typeface="+mj-lt"/>
                        </a:rPr>
                        <a:t>H</a:t>
                      </a:r>
                      <a:r>
                        <a:rPr kumimoji="1" lang="zh-CN" altLang="en-US" sz="1200" u="none" strike="noStrike" kern="1200" cap="none" normalizeH="0" baseline="0" dirty="0">
                          <a:ln>
                            <a:noFill/>
                          </a:ln>
                          <a:effectLst/>
                          <a:latin typeface="+mj-lt"/>
                        </a:rPr>
                        <a:t>股，现有国内股东所持有股份根据现有政策尚不能流通</a:t>
                      </a:r>
                    </a:p>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目前监管部门已经正在考虑</a:t>
                      </a:r>
                      <a:r>
                        <a:rPr kumimoji="1" lang="en-US" altLang="zh-CN" sz="1200" u="none" strike="noStrike" kern="1200" cap="none" normalizeH="0" baseline="0" dirty="0">
                          <a:ln>
                            <a:noFill/>
                          </a:ln>
                          <a:effectLst/>
                          <a:latin typeface="+mj-lt"/>
                        </a:rPr>
                        <a:t>H</a:t>
                      </a:r>
                      <a:r>
                        <a:rPr kumimoji="1" lang="zh-CN" altLang="en-US" sz="1200" u="none" strike="noStrike" kern="1200" cap="none" normalizeH="0" baseline="0" dirty="0">
                          <a:ln>
                            <a:noFill/>
                          </a:ln>
                          <a:effectLst/>
                          <a:latin typeface="+mj-lt"/>
                        </a:rPr>
                        <a:t>股全流通问题</a:t>
                      </a:r>
                      <a:endPar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Verdana" pitchFamily="34" charset="0"/>
                      </a:endParaRPr>
                    </a:p>
                  </a:txBody>
                  <a:tcPr marL="91405" marR="91405" marT="45703" marB="45703" horzOverflow="overflow"/>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全流通，但控股股东需适用</a:t>
                      </a:r>
                      <a:r>
                        <a:rPr kumimoji="1" lang="en-US" altLang="zh-CN" sz="1200" u="none" strike="noStrike" kern="1200" cap="none" normalizeH="0" baseline="0" dirty="0">
                          <a:ln>
                            <a:noFill/>
                          </a:ln>
                          <a:effectLst/>
                          <a:latin typeface="+mj-lt"/>
                        </a:rPr>
                        <a:t>6-12</a:t>
                      </a:r>
                      <a:r>
                        <a:rPr kumimoji="1" lang="zh-CN" altLang="en-US" sz="1200" u="none" strike="noStrike" kern="1200" cap="none" normalizeH="0" baseline="0" dirty="0">
                          <a:ln>
                            <a:noFill/>
                          </a:ln>
                          <a:effectLst/>
                          <a:latin typeface="+mj-lt"/>
                        </a:rPr>
                        <a:t>个月的锁定期</a:t>
                      </a:r>
                    </a:p>
                  </a:txBody>
                  <a:tcPr marL="91405" marR="91405" marT="45703" marB="45703" horzOverflow="overflow"/>
                </a:tc>
                <a:extLst>
                  <a:ext uri="{0D108BD9-81ED-4DB2-BD59-A6C34878D82A}">
                    <a16:rowId xmlns:a16="http://schemas.microsoft.com/office/drawing/2014/main" xmlns="" val="10006"/>
                  </a:ext>
                </a:extLst>
              </a:tr>
            </a:tbl>
          </a:graphicData>
        </a:graphic>
      </p:graphicFrame>
      <p:sp>
        <p:nvSpPr>
          <p:cNvPr id="7" name="Title 1"/>
          <p:cNvSpPr txBox="1">
            <a:spLocks/>
          </p:cNvSpPr>
          <p:nvPr/>
        </p:nvSpPr>
        <p:spPr>
          <a:xfrm>
            <a:off x="533400" y="687600"/>
            <a:ext cx="8077200" cy="582960"/>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r>
              <a:rPr lang="zh-CN" altLang="en-GB" i="0" dirty="0">
                <a:ea typeface="宋体" panose="02010600030101010101" pitchFamily="2" charset="-122"/>
              </a:rPr>
              <a:t>上市市场的选择</a:t>
            </a:r>
            <a:r>
              <a:rPr lang="en-US" altLang="zh-CN" i="0" dirty="0">
                <a:ea typeface="宋体" panose="02010600030101010101" pitchFamily="2" charset="-122"/>
              </a:rPr>
              <a:t>(A</a:t>
            </a:r>
            <a:r>
              <a:rPr lang="zh-CN" altLang="en-US" i="0" dirty="0">
                <a:ea typeface="宋体" panose="02010600030101010101" pitchFamily="2" charset="-122"/>
              </a:rPr>
              <a:t>股、香港和美国</a:t>
            </a:r>
            <a:r>
              <a:rPr lang="en-US" altLang="zh-CN" i="0" dirty="0">
                <a:ea typeface="宋体" panose="02010600030101010101" pitchFamily="2" charset="-122"/>
              </a:rPr>
              <a:t>)</a:t>
            </a:r>
            <a:endParaRPr lang="en-GB" altLang="en-US" i="0" dirty="0">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3678773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lide Number Placeholder 42"/>
          <p:cNvSpPr>
            <a:spLocks noGrp="1"/>
          </p:cNvSpPr>
          <p:nvPr>
            <p:ph type="sldNum" sz="quarter" idx="4"/>
          </p:nvPr>
        </p:nvSpPr>
        <p:spPr/>
        <p:txBody>
          <a:bodyPr/>
          <a:lstStyle/>
          <a:p>
            <a:fld id="{9EBD5762-3BDC-484D-9503-7EA6D5A9A8CE}" type="slidenum">
              <a:rPr lang="en-US" smtClean="0">
                <a:solidFill>
                  <a:srgbClr val="000000"/>
                </a:solidFill>
                <a:latin typeface="宋体" panose="02010600030101010101" pitchFamily="2" charset="-122"/>
                <a:ea typeface="宋体" panose="02010600030101010101" pitchFamily="2" charset="-122"/>
              </a:rPr>
              <a:pPr/>
              <a:t>7</a:t>
            </a:fld>
            <a:endParaRPr lang="en-US" dirty="0">
              <a:solidFill>
                <a:srgbClr val="000000"/>
              </a:solidFill>
              <a:latin typeface="宋体" panose="02010600030101010101" pitchFamily="2" charset="-122"/>
              <a:ea typeface="宋体" panose="02010600030101010101" pitchFamily="2" charset="-122"/>
            </a:endParaRPr>
          </a:p>
        </p:txBody>
      </p:sp>
      <p:cxnSp>
        <p:nvCxnSpPr>
          <p:cNvPr id="34" name="Shape 3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7" name="Group 93"/>
          <p:cNvGraphicFramePr>
            <a:graphicFrameLocks noGrp="1"/>
          </p:cNvGraphicFramePr>
          <p:nvPr>
            <p:extLst>
              <p:ext uri="{D42A27DB-BD31-4B8C-83A1-F6EECF244321}">
                <p14:modId xmlns:p14="http://schemas.microsoft.com/office/powerpoint/2010/main" val="2019814470"/>
              </p:ext>
            </p:extLst>
          </p:nvPr>
        </p:nvGraphicFramePr>
        <p:xfrm>
          <a:off x="395536" y="1268760"/>
          <a:ext cx="7920880" cy="4530800"/>
        </p:xfrm>
        <a:graphic>
          <a:graphicData uri="http://schemas.openxmlformats.org/drawingml/2006/table">
            <a:tbl>
              <a:tblPr firstRow="1" firstCol="1">
                <a:tableStyleId>{5C22544A-7EE6-4342-B048-85BDC9FD1C3A}</a:tableStyleId>
              </a:tblPr>
              <a:tblGrid>
                <a:gridCol w="1440160">
                  <a:extLst>
                    <a:ext uri="{9D8B030D-6E8A-4147-A177-3AD203B41FA5}">
                      <a16:colId xmlns:a16="http://schemas.microsoft.com/office/drawing/2014/main" xmlns="" val="20000"/>
                    </a:ext>
                  </a:extLst>
                </a:gridCol>
                <a:gridCol w="2160240">
                  <a:extLst>
                    <a:ext uri="{9D8B030D-6E8A-4147-A177-3AD203B41FA5}">
                      <a16:colId xmlns:a16="http://schemas.microsoft.com/office/drawing/2014/main" xmlns="" val="20001"/>
                    </a:ext>
                  </a:extLst>
                </a:gridCol>
                <a:gridCol w="2160240">
                  <a:extLst>
                    <a:ext uri="{9D8B030D-6E8A-4147-A177-3AD203B41FA5}">
                      <a16:colId xmlns:a16="http://schemas.microsoft.com/office/drawing/2014/main" xmlns="" val="20002"/>
                    </a:ext>
                  </a:extLst>
                </a:gridCol>
                <a:gridCol w="2160240">
                  <a:extLst>
                    <a:ext uri="{9D8B030D-6E8A-4147-A177-3AD203B41FA5}">
                      <a16:colId xmlns:a16="http://schemas.microsoft.com/office/drawing/2014/main" xmlns="" val="20003"/>
                    </a:ext>
                  </a:extLst>
                </a:gridCol>
              </a:tblGrid>
              <a:tr h="432048">
                <a:tc>
                  <a:txBody>
                    <a:bodyPr/>
                    <a:lstStyle/>
                    <a:p>
                      <a:pPr marL="0" marR="0" lvl="0" indent="0" algn="ctr" defTabSz="914400" rtl="0" eaLnBrk="1" fontAlgn="base" latinLnBrk="0" hangingPunct="1">
                        <a:lnSpc>
                          <a:spcPct val="100000"/>
                        </a:lnSpc>
                        <a:spcBef>
                          <a:spcPct val="20000"/>
                        </a:spcBef>
                        <a:spcAft>
                          <a:spcPct val="20000"/>
                        </a:spcAft>
                        <a:buClrTx/>
                        <a:buSzPct val="90000"/>
                        <a:buFont typeface="Arial Unicode MS" pitchFamily="34" charset="-128"/>
                        <a:buNone/>
                        <a:tabLst/>
                      </a:pPr>
                      <a:endParaRPr kumimoji="0" lang="zh-TW" altLang="zh-TW" sz="1200" b="0" i="0" u="none" strike="noStrike" cap="none" normalizeH="0" baseline="0" dirty="0">
                        <a:ln>
                          <a:noFill/>
                        </a:ln>
                        <a:solidFill>
                          <a:schemeClr val="tx2"/>
                        </a:solidFill>
                        <a:effectLst/>
                        <a:latin typeface="+mj-lt"/>
                        <a:ea typeface="宋体" panose="02010600030101010101" pitchFamily="2" charset="-122"/>
                        <a:cs typeface="Arial Unicode MS" pitchFamily="34" charset="-128"/>
                      </a:endParaRPr>
                    </a:p>
                  </a:txBody>
                  <a:tcPr marL="91405" marR="91405" marT="45703" marB="45703" anchor="ctr"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en-US" altLang="zh-CN" sz="1400" u="none" strike="noStrike" cap="none" normalizeH="0" baseline="0" dirty="0">
                          <a:ln>
                            <a:noFill/>
                          </a:ln>
                          <a:effectLst/>
                          <a:latin typeface="+mj-lt"/>
                        </a:rPr>
                        <a:t>A</a:t>
                      </a:r>
                      <a:r>
                        <a:rPr kumimoji="0" lang="zh-CN" altLang="en-US" sz="1400" u="none" strike="noStrike" cap="none" normalizeH="0" baseline="0" dirty="0">
                          <a:ln>
                            <a:noFill/>
                          </a:ln>
                          <a:effectLst/>
                          <a:latin typeface="+mj-lt"/>
                        </a:rPr>
                        <a:t>股上市</a:t>
                      </a:r>
                      <a:endParaRPr kumimoji="0" lang="en-US" altLang="zh-CN" sz="1400" b="1" i="0" u="none" strike="noStrike" cap="none" normalizeH="0" baseline="0" dirty="0">
                        <a:ln>
                          <a:noFill/>
                        </a:ln>
                        <a:solidFill>
                          <a:schemeClr val="bg1"/>
                        </a:solidFill>
                        <a:effectLst/>
                        <a:latin typeface="+mj-lt"/>
                        <a:ea typeface="宋体" panose="02010600030101010101" pitchFamily="2" charset="-122"/>
                        <a:cs typeface="Arial Unicode MS" pitchFamily="34" charset="-128"/>
                      </a:endParaRPr>
                    </a:p>
                  </a:txBody>
                  <a:tcPr marL="91405" marR="91405" marT="45703" marB="45703" anchor="ctr"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zh-CN" altLang="en-GB" sz="1400" u="none" strike="noStrike" cap="none" normalizeH="0" baseline="0" dirty="0">
                          <a:ln>
                            <a:noFill/>
                          </a:ln>
                          <a:effectLst/>
                          <a:latin typeface="+mj-lt"/>
                        </a:rPr>
                        <a:t>香港</a:t>
                      </a:r>
                      <a:r>
                        <a:rPr kumimoji="0" lang="zh-CN" altLang="en-US" sz="1400" u="none" strike="noStrike" cap="none" normalizeH="0" baseline="0" dirty="0">
                          <a:ln>
                            <a:noFill/>
                          </a:ln>
                          <a:effectLst/>
                          <a:latin typeface="+mj-lt"/>
                        </a:rPr>
                        <a:t>上市</a:t>
                      </a:r>
                      <a:endParaRPr kumimoji="0" lang="zh-CN" altLang="en-GB" sz="1400" b="1" i="0" u="none" strike="noStrike" cap="none" normalizeH="0" baseline="0" dirty="0">
                        <a:ln>
                          <a:noFill/>
                        </a:ln>
                        <a:solidFill>
                          <a:schemeClr val="tx2"/>
                        </a:solidFill>
                        <a:effectLst/>
                        <a:latin typeface="+mj-lt"/>
                        <a:ea typeface="宋体" panose="02010600030101010101" pitchFamily="2" charset="-122"/>
                        <a:cs typeface="Arial Unicode MS" pitchFamily="34" charset="-128"/>
                      </a:endParaRPr>
                    </a:p>
                  </a:txBody>
                  <a:tcPr marL="91405" marR="91405" marT="45703" marB="45703" anchor="ctr" horzOverflow="overflow"/>
                </a:tc>
                <a:tc>
                  <a:txBody>
                    <a:bodyPr/>
                    <a:lstStyle/>
                    <a:p>
                      <a:pPr marL="0" marR="0" lvl="0" indent="0" algn="ctr" defTabSz="914400" rtl="0" eaLnBrk="1" fontAlgn="base" latinLnBrk="0" hangingPunct="1">
                        <a:lnSpc>
                          <a:spcPct val="100000"/>
                        </a:lnSpc>
                        <a:spcBef>
                          <a:spcPct val="0"/>
                        </a:spcBef>
                        <a:spcAft>
                          <a:spcPct val="20000"/>
                        </a:spcAft>
                        <a:buClrTx/>
                        <a:buSzPct val="90000"/>
                        <a:buFont typeface="Arial Unicode MS" pitchFamily="34" charset="-128"/>
                        <a:buNone/>
                        <a:tabLst/>
                      </a:pPr>
                      <a:r>
                        <a:rPr kumimoji="0" lang="zh-CN" altLang="en-US" sz="1400" u="none" strike="noStrike" kern="1200" cap="none" normalizeH="0" baseline="0" dirty="0">
                          <a:ln>
                            <a:noFill/>
                          </a:ln>
                          <a:effectLst/>
                          <a:latin typeface="+mj-lt"/>
                        </a:rPr>
                        <a:t>美国上市</a:t>
                      </a:r>
                      <a:endParaRPr kumimoji="0" lang="zh-CN" altLang="en-GB" sz="1400" b="1" i="0" u="none" strike="noStrike" kern="1200" cap="none" normalizeH="0" baseline="0" dirty="0">
                        <a:ln>
                          <a:noFill/>
                        </a:ln>
                        <a:solidFill>
                          <a:srgbClr val="FFFFFF"/>
                        </a:solidFill>
                        <a:effectLst/>
                        <a:latin typeface="+mj-lt"/>
                        <a:ea typeface="宋体" panose="02010600030101010101" pitchFamily="2" charset="-122"/>
                        <a:cs typeface="Arial Unicode MS" pitchFamily="34" charset="-128"/>
                      </a:endParaRPr>
                    </a:p>
                  </a:txBody>
                  <a:tcPr marL="91405" marR="91405" marT="45703" marB="45703" anchor="ctr" horzOverflow="overflow"/>
                </a:tc>
                <a:extLst>
                  <a:ext uri="{0D108BD9-81ED-4DB2-BD59-A6C34878D82A}">
                    <a16:rowId xmlns:a16="http://schemas.microsoft.com/office/drawing/2014/main" xmlns="" val="10000"/>
                  </a:ext>
                </a:extLst>
              </a:tr>
              <a:tr h="1224136">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defRPr/>
                      </a:pPr>
                      <a:endParaRPr kumimoji="1" lang="en-US" altLang="zh-CN" sz="1200" u="none" strike="noStrike" kern="1200" cap="none" normalizeH="0" baseline="0" dirty="0">
                        <a:ln>
                          <a:noFill/>
                        </a:ln>
                        <a:solidFill>
                          <a:schemeClr val="bg1"/>
                        </a:solidFill>
                        <a:effectLst/>
                        <a:latin typeface="+mj-lt"/>
                        <a:ea typeface="+mn-ea"/>
                        <a:cs typeface="+mn-cs"/>
                      </a:endParaRP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defRPr/>
                      </a:pPr>
                      <a:r>
                        <a:rPr kumimoji="0" lang="zh-CN" altLang="en-US" sz="1400" b="1" u="none" strike="noStrike" kern="1200" cap="none" normalizeH="0" baseline="0" dirty="0">
                          <a:ln>
                            <a:noFill/>
                          </a:ln>
                          <a:solidFill>
                            <a:schemeClr val="lt1"/>
                          </a:solidFill>
                          <a:effectLst/>
                          <a:latin typeface="+mj-lt"/>
                          <a:ea typeface="+mn-ea"/>
                          <a:cs typeface="+mn-cs"/>
                        </a:rPr>
                        <a:t>货币因素</a:t>
                      </a:r>
                    </a:p>
                  </a:txBody>
                  <a:tcPr marL="91405" marR="91405" marT="45703" marB="45703" horzOverflow="overflow"/>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solidFill>
                            <a:schemeClr val="dk1"/>
                          </a:solidFill>
                          <a:effectLst/>
                          <a:latin typeface="+mj-lt"/>
                          <a:ea typeface="+mn-ea"/>
                          <a:cs typeface="+mn-cs"/>
                        </a:rPr>
                        <a:t>上市募集资金为人民币</a:t>
                      </a:r>
                      <a:endParaRPr kumimoji="1" lang="en-US" altLang="zh-CN" sz="1200" u="none" strike="noStrike" kern="1200" cap="none" normalizeH="0" baseline="0" dirty="0">
                        <a:ln>
                          <a:noFill/>
                        </a:ln>
                        <a:solidFill>
                          <a:schemeClr val="dk1"/>
                        </a:solidFill>
                        <a:effectLst/>
                        <a:latin typeface="+mj-lt"/>
                        <a:ea typeface="+mn-ea"/>
                        <a:cs typeface="+mn-cs"/>
                      </a:endParaRPr>
                    </a:p>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solidFill>
                            <a:schemeClr val="dk1"/>
                          </a:solidFill>
                          <a:effectLst/>
                          <a:latin typeface="+mj-lt"/>
                          <a:ea typeface="+mn-ea"/>
                          <a:cs typeface="+mn-cs"/>
                        </a:rPr>
                        <a:t>由于外汇管制，派红利给海外股东程序比较复杂并且有预提所得税的问题</a:t>
                      </a:r>
                    </a:p>
                  </a:txBody>
                  <a:tcPr marL="91405" marR="91405" marT="45703" marB="45703" horzOverflow="overflow"/>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上市募集资金为港币</a:t>
                      </a:r>
                      <a:endParaRPr kumimoji="1" lang="en-US" altLang="zh-CN" sz="1200" u="none" strike="noStrike" kern="1200" cap="none" normalizeH="0" baseline="0" dirty="0">
                        <a:ln>
                          <a:noFill/>
                        </a:ln>
                        <a:effectLst/>
                        <a:latin typeface="+mj-lt"/>
                      </a:endParaRPr>
                    </a:p>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派红利给海外股东没有困难，但公司向境外股东分配利润</a:t>
                      </a:r>
                      <a:r>
                        <a:rPr kumimoji="1" lang="en-US" altLang="zh-CN" sz="1200" u="none" strike="noStrike" kern="1200" cap="none" normalizeH="0" baseline="0" dirty="0">
                          <a:ln>
                            <a:noFill/>
                          </a:ln>
                          <a:effectLst/>
                          <a:latin typeface="+mj-lt"/>
                        </a:rPr>
                        <a:t>H</a:t>
                      </a:r>
                      <a:r>
                        <a:rPr kumimoji="1" lang="zh-CN" altLang="en-US" sz="1200" u="none" strike="noStrike" kern="1200" cap="none" normalizeH="0" baseline="0" dirty="0">
                          <a:ln>
                            <a:noFill/>
                          </a:ln>
                          <a:effectLst/>
                          <a:latin typeface="+mj-lt"/>
                        </a:rPr>
                        <a:t>股需缴纳预提所得税</a:t>
                      </a:r>
                      <a:endParaRPr kumimoji="1" lang="en-US" altLang="zh-CN" sz="1200" u="none" strike="noStrike" kern="1200" cap="none" normalizeH="0" baseline="0" dirty="0">
                        <a:ln>
                          <a:noFill/>
                        </a:ln>
                        <a:effectLst/>
                        <a:latin typeface="+mj-lt"/>
                      </a:endParaRPr>
                    </a:p>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如人民币升值，可能导致汇率损失</a:t>
                      </a:r>
                      <a:endPar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Verdana" pitchFamily="34" charset="0"/>
                      </a:endParaRPr>
                    </a:p>
                  </a:txBody>
                  <a:tcPr marL="91405" marR="91405" marT="45703" marB="45703" horzOverflow="overflow"/>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上市募集资金为美元</a:t>
                      </a:r>
                      <a:endParaRPr kumimoji="1" lang="en-US" altLang="zh-CN" sz="1200" u="none" strike="noStrike" kern="1200" cap="none" normalizeH="0" baseline="0" dirty="0">
                        <a:ln>
                          <a:noFill/>
                        </a:ln>
                        <a:effectLst/>
                        <a:latin typeface="+mj-lt"/>
                      </a:endParaRPr>
                    </a:p>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派红利给海外股东没有困难</a:t>
                      </a:r>
                      <a:endParaRPr kumimoji="1" lang="en-US" altLang="zh-CN" sz="1200" u="none" strike="noStrike" kern="1200" cap="none" normalizeH="0" baseline="0" dirty="0">
                        <a:ln>
                          <a:noFill/>
                        </a:ln>
                        <a:effectLst/>
                        <a:latin typeface="+mj-lt"/>
                      </a:endParaRPr>
                    </a:p>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如人民币升值，可能导致汇率损失</a:t>
                      </a:r>
                      <a:endPar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Verdana" pitchFamily="34" charset="0"/>
                      </a:endParaRPr>
                    </a:p>
                  </a:txBody>
                  <a:tcPr marL="91405" marR="91405" marT="45703" marB="45703" horzOverflow="overflow"/>
                </a:tc>
                <a:extLst>
                  <a:ext uri="{0D108BD9-81ED-4DB2-BD59-A6C34878D82A}">
                    <a16:rowId xmlns:a16="http://schemas.microsoft.com/office/drawing/2014/main" xmlns="" val="10001"/>
                  </a:ext>
                </a:extLst>
              </a:tr>
              <a:tr h="1544589">
                <a:tc>
                  <a:txBody>
                    <a:bodyPr/>
                    <a:lstStyle/>
                    <a:p>
                      <a:pPr marL="85725" marR="0" lvl="0" indent="0" algn="l" defTabSz="914400" rtl="0" eaLnBrk="0" fontAlgn="base" latinLnBrk="0" hangingPunct="0">
                        <a:lnSpc>
                          <a:spcPct val="100000"/>
                        </a:lnSpc>
                        <a:spcBef>
                          <a:spcPct val="0"/>
                        </a:spcBef>
                        <a:spcAft>
                          <a:spcPct val="20000"/>
                        </a:spcAft>
                        <a:buClrTx/>
                        <a:buSzPct val="90000"/>
                        <a:buFont typeface="Arial Unicode MS" pitchFamily="34" charset="-122"/>
                        <a:buNone/>
                        <a:tabLst/>
                      </a:pPr>
                      <a:r>
                        <a:rPr kumimoji="0" lang="zh-CN" altLang="en-US" sz="1400" u="none" strike="noStrike" kern="1200" cap="none" normalizeH="0" baseline="0" dirty="0">
                          <a:ln>
                            <a:noFill/>
                          </a:ln>
                          <a:effectLst/>
                          <a:latin typeface="+mj-lt"/>
                        </a:rPr>
                        <a:t>内部控制报告有关要求</a:t>
                      </a:r>
                      <a:endParaRPr kumimoji="0" lang="zh-CN" altLang="en-US" sz="1400" b="1" i="0" u="none" strike="noStrike" kern="1200" cap="none" normalizeH="0" baseline="0" dirty="0">
                        <a:ln>
                          <a:noFill/>
                        </a:ln>
                        <a:solidFill>
                          <a:srgbClr val="FFFFFF"/>
                        </a:solidFill>
                        <a:effectLst/>
                        <a:latin typeface="+mj-lt"/>
                        <a:ea typeface="宋体" panose="02010600030101010101" pitchFamily="2" charset="-122"/>
                        <a:cs typeface="Arial Unicode MS" pitchFamily="34" charset="-122"/>
                      </a:endParaRPr>
                    </a:p>
                  </a:txBody>
                  <a:tcPr marL="0" marR="0" marT="0" marB="0" anchor="ctr" horzOverflow="overflow"/>
                </a:tc>
                <a:tc>
                  <a:txBody>
                    <a:bodyPr/>
                    <a:lstStyle/>
                    <a:p>
                      <a:pPr marL="258762"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上市时需由审计师根据</a:t>
                      </a:r>
                      <a:r>
                        <a:rPr lang="zh-CN" altLang="en-US" sz="1200" dirty="0">
                          <a:latin typeface="+mj-lt"/>
                        </a:rPr>
                        <a:t>中注协颁布的</a:t>
                      </a:r>
                      <a:r>
                        <a:rPr lang="en-US" altLang="zh-CN" sz="1200" dirty="0">
                          <a:latin typeface="+mj-lt"/>
                        </a:rPr>
                        <a:t>《</a:t>
                      </a:r>
                      <a:r>
                        <a:rPr lang="zh-CN" altLang="en-US" sz="1200" dirty="0">
                          <a:latin typeface="+mj-lt"/>
                        </a:rPr>
                        <a:t>内部控制审核指导意见</a:t>
                      </a:r>
                      <a:r>
                        <a:rPr lang="en-US" altLang="zh-CN" sz="1200" dirty="0">
                          <a:latin typeface="+mj-lt"/>
                        </a:rPr>
                        <a:t>》</a:t>
                      </a:r>
                      <a:r>
                        <a:rPr kumimoji="1" lang="zh-CN" altLang="en-US" sz="1200" u="none" strike="noStrike" kern="1200" cap="none" normalizeH="0" baseline="0" dirty="0">
                          <a:ln>
                            <a:noFill/>
                          </a:ln>
                          <a:effectLst/>
                          <a:latin typeface="+mj-lt"/>
                        </a:rPr>
                        <a:t>针对内部控制情况出具鉴证报告，作为上市文件的一部分。</a:t>
                      </a:r>
                      <a:endParaRPr kumimoji="1" lang="en-US" altLang="zh-CN" sz="1200" u="none" strike="noStrike" kern="1200" cap="none" normalizeH="0" baseline="0" dirty="0">
                        <a:ln>
                          <a:noFill/>
                        </a:ln>
                        <a:effectLst/>
                        <a:latin typeface="+mj-lt"/>
                      </a:endParaRPr>
                    </a:p>
                    <a:p>
                      <a:pPr marL="258762"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上市后需遵循</a:t>
                      </a:r>
                      <a:r>
                        <a:rPr kumimoji="1" lang="en-US" altLang="zh-CN" sz="1200" u="none" strike="noStrike" kern="1200" cap="none" normalizeH="0" baseline="0" dirty="0">
                          <a:ln>
                            <a:noFill/>
                          </a:ln>
                          <a:effectLst/>
                          <a:latin typeface="+mj-lt"/>
                        </a:rPr>
                        <a:t>《</a:t>
                      </a:r>
                      <a:r>
                        <a:rPr kumimoji="1" lang="zh-CN" altLang="en-US" sz="1200" u="none" strike="noStrike" kern="1200" cap="none" normalizeH="0" baseline="0" dirty="0">
                          <a:ln>
                            <a:noFill/>
                          </a:ln>
                          <a:effectLst/>
                          <a:latin typeface="+mj-lt"/>
                        </a:rPr>
                        <a:t>企业内部控制规范</a:t>
                      </a:r>
                      <a:r>
                        <a:rPr kumimoji="1" lang="en-US" altLang="zh-CN" sz="1200" u="none" strike="noStrike" kern="1200" cap="none" normalizeH="0" baseline="0" dirty="0">
                          <a:ln>
                            <a:noFill/>
                          </a:ln>
                          <a:effectLst/>
                          <a:latin typeface="+mj-lt"/>
                        </a:rPr>
                        <a:t>》</a:t>
                      </a:r>
                      <a:r>
                        <a:rPr kumimoji="1" lang="zh-CN" altLang="en-US" sz="1200" u="none" strike="noStrike" kern="1200" cap="none" normalizeH="0" baseline="0" dirty="0">
                          <a:ln>
                            <a:noFill/>
                          </a:ln>
                          <a:effectLst/>
                          <a:latin typeface="+mj-lt"/>
                        </a:rPr>
                        <a:t>的要求，每年由审计师出具审核报告。</a:t>
                      </a:r>
                      <a:endParaRPr kumimoji="1" lang="en-US" altLang="zh-CN"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0" marR="0" marT="0" marB="0" horzOverflow="overflow"/>
                </a:tc>
                <a:tc>
                  <a:txBody>
                    <a:bodyPr/>
                    <a:lstStyle/>
                    <a:p>
                      <a:pPr marL="257175" marR="0" lvl="0" indent="-171450" algn="l" defTabSz="914400" rtl="0" eaLnBrk="1" fontAlgn="base" latinLnBrk="0" hangingPunct="1">
                        <a:lnSpc>
                          <a:spcPct val="100000"/>
                        </a:lnSpc>
                        <a:spcBef>
                          <a:spcPct val="0"/>
                        </a:spcBef>
                        <a:spcAft>
                          <a:spcPct val="0"/>
                        </a:spcAft>
                        <a:buClrTx/>
                        <a:buSzTx/>
                        <a:buFont typeface="Arial" pitchFamily="34" charset="0"/>
                        <a:buChar char="•"/>
                        <a:tabLst/>
                        <a:defRPr/>
                      </a:pPr>
                      <a:r>
                        <a:rPr kumimoji="1" lang="zh-CN" altLang="en-US" sz="1200" b="0" i="0" u="none" strike="noStrike" kern="1200" cap="none" normalizeH="0" baseline="0" dirty="0">
                          <a:ln>
                            <a:noFill/>
                          </a:ln>
                          <a:solidFill>
                            <a:schemeClr val="dk1"/>
                          </a:solidFill>
                          <a:effectLst/>
                          <a:latin typeface="+mj-lt"/>
                          <a:ea typeface="+mn-ea"/>
                          <a:cs typeface="+mn-cs"/>
                        </a:rPr>
                        <a:t>保荐人聘请内控顾问进行内控尽职调查工作，比美国</a:t>
                      </a:r>
                      <a:r>
                        <a:rPr kumimoji="1" lang="en-US" altLang="zh-CN" sz="1200" b="0" i="0" u="none" strike="noStrike" kern="1200" cap="none" normalizeH="0" baseline="0" dirty="0">
                          <a:ln>
                            <a:noFill/>
                          </a:ln>
                          <a:solidFill>
                            <a:schemeClr val="dk1"/>
                          </a:solidFill>
                          <a:effectLst/>
                          <a:latin typeface="+mj-lt"/>
                          <a:ea typeface="+mn-ea"/>
                          <a:cs typeface="+mn-cs"/>
                        </a:rPr>
                        <a:t>SOX</a:t>
                      </a:r>
                      <a:r>
                        <a:rPr kumimoji="1" lang="zh-CN" altLang="en-US" sz="1200" b="0" i="0" u="none" strike="noStrike" kern="1200" cap="none" normalizeH="0" baseline="0" dirty="0">
                          <a:ln>
                            <a:noFill/>
                          </a:ln>
                          <a:solidFill>
                            <a:schemeClr val="dk1"/>
                          </a:solidFill>
                          <a:effectLst/>
                          <a:latin typeface="+mj-lt"/>
                          <a:ea typeface="+mn-ea"/>
                          <a:cs typeface="+mn-cs"/>
                        </a:rPr>
                        <a:t>要求相对低，要求保荐人声明内部控制是否足够</a:t>
                      </a:r>
                      <a:endPar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Verdana" pitchFamily="34" charset="0"/>
                      </a:endParaRPr>
                    </a:p>
                    <a:p>
                      <a:pPr marL="85725" marR="0" lvl="0" indent="0" algn="l" defTabSz="914400" rtl="0" eaLnBrk="1" fontAlgn="base" latinLnBrk="0" hangingPunct="1">
                        <a:lnSpc>
                          <a:spcPct val="100000"/>
                        </a:lnSpc>
                        <a:spcBef>
                          <a:spcPct val="0"/>
                        </a:spcBef>
                        <a:spcAft>
                          <a:spcPct val="0"/>
                        </a:spcAft>
                        <a:buClrTx/>
                        <a:buSzTx/>
                        <a:buFont typeface="Arial" pitchFamily="34" charset="0"/>
                        <a:buNone/>
                        <a:tabLst/>
                      </a:pPr>
                      <a:endParaRPr kumimoji="1" lang="en-US" altLang="zh-CN"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0" marR="0" marT="0" marB="0" horzOverflow="overflow"/>
                </a:tc>
                <a:tc>
                  <a:txBody>
                    <a:bodyPr/>
                    <a:lstStyle/>
                    <a:p>
                      <a:pPr marL="257175" marR="0" lvl="0" indent="-171450" algn="l" defTabSz="914400" rtl="0" eaLnBrk="1" fontAlgn="base" latinLnBrk="0" hangingPunct="1">
                        <a:lnSpc>
                          <a:spcPct val="100000"/>
                        </a:lnSpc>
                        <a:spcBef>
                          <a:spcPct val="0"/>
                        </a:spcBef>
                        <a:spcAft>
                          <a:spcPct val="0"/>
                        </a:spcAft>
                        <a:buClrTx/>
                        <a:buSzTx/>
                        <a:buFont typeface="Arial" pitchFamily="34" charset="0"/>
                        <a:buChar char="•"/>
                        <a:tabLst/>
                        <a:defRPr/>
                      </a:pPr>
                      <a:r>
                        <a:rPr kumimoji="1" lang="zh-CN" altLang="en-US" sz="1200" u="none" strike="noStrike" kern="1200" cap="none" normalizeH="0" baseline="0" dirty="0">
                          <a:ln>
                            <a:noFill/>
                          </a:ln>
                          <a:effectLst/>
                          <a:latin typeface="+mj-lt"/>
                        </a:rPr>
                        <a:t>上市后严格按照萨班斯法案第</a:t>
                      </a:r>
                      <a:r>
                        <a:rPr kumimoji="1" lang="en-US" altLang="zh-CN" sz="1200" u="none" strike="noStrike" kern="1200" cap="none" normalizeH="0" baseline="0" dirty="0">
                          <a:ln>
                            <a:noFill/>
                          </a:ln>
                          <a:effectLst/>
                          <a:latin typeface="+mj-lt"/>
                        </a:rPr>
                        <a:t>404</a:t>
                      </a:r>
                      <a:r>
                        <a:rPr kumimoji="1" lang="zh-CN" altLang="en-US" sz="1200" u="none" strike="noStrike" kern="1200" cap="none" normalizeH="0" baseline="0" dirty="0">
                          <a:ln>
                            <a:noFill/>
                          </a:ln>
                          <a:effectLst/>
                          <a:latin typeface="+mj-lt"/>
                        </a:rPr>
                        <a:t>条执行，管理层对内控执行自我评价并由审计师需要出具内部控制审核报告</a:t>
                      </a:r>
                      <a:endParaRPr kumimoji="1" lang="en-US" altLang="zh-CN" sz="1200" b="0" i="0" u="none" strike="noStrike" kern="1200" cap="none" normalizeH="0" baseline="0" dirty="0">
                        <a:ln>
                          <a:noFill/>
                        </a:ln>
                        <a:solidFill>
                          <a:schemeClr val="tx1"/>
                        </a:solidFill>
                        <a:effectLst/>
                        <a:latin typeface="+mj-lt"/>
                        <a:ea typeface="宋体" panose="02010600030101010101" pitchFamily="2" charset="-122"/>
                        <a:cs typeface="+mn-cs"/>
                      </a:endParaRPr>
                    </a:p>
                    <a:p>
                      <a:pPr marL="85725" marR="0" lvl="0" indent="0" algn="l" defTabSz="914400" rtl="0" eaLnBrk="1" fontAlgn="base" latinLnBrk="0" hangingPunct="1">
                        <a:lnSpc>
                          <a:spcPct val="100000"/>
                        </a:lnSpc>
                        <a:spcBef>
                          <a:spcPct val="0"/>
                        </a:spcBef>
                        <a:spcAft>
                          <a:spcPct val="0"/>
                        </a:spcAft>
                        <a:buClrTx/>
                        <a:buSzTx/>
                        <a:buFont typeface="Arial" pitchFamily="34" charset="0"/>
                        <a:buNone/>
                        <a:tabLst/>
                      </a:pPr>
                      <a:endParaRPr kumimoji="1" lang="en-US" altLang="zh-CN"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0" marR="0" marT="0" marB="0" horzOverflow="overflow"/>
                </a:tc>
                <a:extLst>
                  <a:ext uri="{0D108BD9-81ED-4DB2-BD59-A6C34878D82A}">
                    <a16:rowId xmlns:a16="http://schemas.microsoft.com/office/drawing/2014/main" xmlns="" val="10002"/>
                  </a:ext>
                </a:extLst>
              </a:tr>
              <a:tr h="396213">
                <a:tc>
                  <a:txBody>
                    <a:bodyPr/>
                    <a:lstStyle/>
                    <a:p>
                      <a:pPr marL="85725" marR="0" lvl="0" indent="0" algn="l" defTabSz="914400" rtl="0" eaLnBrk="0" fontAlgn="base" latinLnBrk="0" hangingPunct="0">
                        <a:lnSpc>
                          <a:spcPct val="100000"/>
                        </a:lnSpc>
                        <a:spcBef>
                          <a:spcPct val="0"/>
                        </a:spcBef>
                        <a:spcAft>
                          <a:spcPct val="20000"/>
                        </a:spcAft>
                        <a:buClrTx/>
                        <a:buSzPct val="90000"/>
                        <a:buFont typeface="Arial Unicode MS" pitchFamily="34" charset="-122"/>
                        <a:buNone/>
                        <a:tabLst/>
                      </a:pPr>
                      <a:r>
                        <a:rPr kumimoji="0" lang="zh-CN" altLang="en-US" sz="1400" u="none" strike="noStrike" kern="1200" cap="none" normalizeH="0" baseline="0" dirty="0">
                          <a:ln>
                            <a:noFill/>
                          </a:ln>
                          <a:effectLst/>
                          <a:latin typeface="+mj-lt"/>
                        </a:rPr>
                        <a:t>会计准则</a:t>
                      </a:r>
                      <a:endParaRPr kumimoji="0" lang="zh-CN" altLang="en-US" sz="1400" b="1" i="0" u="none" strike="noStrike" kern="1200" cap="none" normalizeH="0" baseline="0" dirty="0">
                        <a:ln>
                          <a:noFill/>
                        </a:ln>
                        <a:solidFill>
                          <a:srgbClr val="FFFFFF"/>
                        </a:solidFill>
                        <a:effectLst/>
                        <a:latin typeface="+mj-lt"/>
                        <a:ea typeface="宋体" panose="02010600030101010101" pitchFamily="2" charset="-122"/>
                        <a:cs typeface="Arial Unicode MS" pitchFamily="34" charset="-122"/>
                      </a:endParaRPr>
                    </a:p>
                  </a:txBody>
                  <a:tcPr marL="0" marR="0" marT="0" marB="0" anchor="ctr" horzOverflow="overflow"/>
                </a:tc>
                <a:tc>
                  <a:txBody>
                    <a:bodyPr/>
                    <a:lstStyle/>
                    <a:p>
                      <a:pPr marL="258762"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u="none" strike="noStrike" kern="1200" cap="none" normalizeH="0" baseline="0" dirty="0">
                          <a:ln>
                            <a:noFill/>
                          </a:ln>
                          <a:effectLst/>
                          <a:latin typeface="+mj-lt"/>
                        </a:rPr>
                        <a:t>企业会计准则</a:t>
                      </a:r>
                      <a:endParaRPr kumimoji="1" lang="en-US" altLang="zh-CN"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0" marR="0" marT="0" marB="0" horzOverflow="overflow"/>
                </a:tc>
                <a:tc>
                  <a:txBody>
                    <a:bodyPr/>
                    <a:lstStyle/>
                    <a:p>
                      <a:pPr marL="257175"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rPr>
                        <a:t>国际或者香港财务报告准则</a:t>
                      </a:r>
                      <a:endParaRPr kumimoji="1" lang="en-US" altLang="zh-CN"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0" marR="0" marT="0" marB="0" horzOverflow="overflow"/>
                </a:tc>
                <a:tc>
                  <a:txBody>
                    <a:bodyPr/>
                    <a:lstStyle/>
                    <a:p>
                      <a:pPr marL="257175"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rPr>
                        <a:t>美国财务报告准则</a:t>
                      </a:r>
                      <a:endParaRPr kumimoji="1" lang="en-US" altLang="zh-CN"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0" marR="0" marT="0" marB="0" horzOverflow="overflow"/>
                </a:tc>
                <a:extLst>
                  <a:ext uri="{0D108BD9-81ED-4DB2-BD59-A6C34878D82A}">
                    <a16:rowId xmlns:a16="http://schemas.microsoft.com/office/drawing/2014/main" xmlns="" val="10003"/>
                  </a:ext>
                </a:extLst>
              </a:tr>
              <a:tr h="296990">
                <a:tc>
                  <a:txBody>
                    <a:bodyPr/>
                    <a:lstStyle/>
                    <a:p>
                      <a:pPr marL="85725" marR="0" lvl="0" indent="0" algn="l" defTabSz="914400" rtl="0" eaLnBrk="0" fontAlgn="base" latinLnBrk="0" hangingPunct="0">
                        <a:lnSpc>
                          <a:spcPct val="100000"/>
                        </a:lnSpc>
                        <a:spcBef>
                          <a:spcPct val="0"/>
                        </a:spcBef>
                        <a:spcAft>
                          <a:spcPct val="20000"/>
                        </a:spcAft>
                        <a:buClrTx/>
                        <a:buSzPct val="90000"/>
                        <a:buFont typeface="Arial Unicode MS" pitchFamily="34" charset="-122"/>
                        <a:buNone/>
                        <a:tabLst/>
                      </a:pPr>
                      <a:r>
                        <a:rPr kumimoji="0" lang="zh-CN" altLang="en-US" sz="1400" b="1" u="none" strike="noStrike" kern="1200" cap="none" normalizeH="0" baseline="0" dirty="0">
                          <a:ln>
                            <a:noFill/>
                          </a:ln>
                          <a:solidFill>
                            <a:schemeClr val="lt1"/>
                          </a:solidFill>
                          <a:effectLst/>
                          <a:latin typeface="+mj-lt"/>
                          <a:ea typeface="+mn-ea"/>
                          <a:cs typeface="+mn-cs"/>
                        </a:rPr>
                        <a:t>定期报告的</a:t>
                      </a:r>
                      <a:endParaRPr kumimoji="0" lang="en-US" altLang="zh-CN" sz="1400" b="1" u="none" strike="noStrike" kern="1200" cap="none" normalizeH="0" baseline="0" dirty="0">
                        <a:ln>
                          <a:noFill/>
                        </a:ln>
                        <a:solidFill>
                          <a:schemeClr val="lt1"/>
                        </a:solidFill>
                        <a:effectLst/>
                        <a:latin typeface="+mj-lt"/>
                        <a:ea typeface="+mn-ea"/>
                        <a:cs typeface="+mn-cs"/>
                      </a:endParaRPr>
                    </a:p>
                    <a:p>
                      <a:pPr marL="85725" marR="0" lvl="0" indent="0" algn="l" defTabSz="914400" rtl="0" eaLnBrk="0" fontAlgn="base" latinLnBrk="0" hangingPunct="0">
                        <a:lnSpc>
                          <a:spcPct val="100000"/>
                        </a:lnSpc>
                        <a:spcBef>
                          <a:spcPct val="0"/>
                        </a:spcBef>
                        <a:spcAft>
                          <a:spcPct val="20000"/>
                        </a:spcAft>
                        <a:buClrTx/>
                        <a:buSzPct val="90000"/>
                        <a:buFont typeface="Arial Unicode MS" pitchFamily="34" charset="-122"/>
                        <a:buNone/>
                        <a:tabLst/>
                      </a:pPr>
                      <a:r>
                        <a:rPr kumimoji="0" lang="zh-CN" altLang="en-US" sz="1400" b="1" u="none" strike="noStrike" kern="1200" cap="none" normalizeH="0" baseline="0" dirty="0">
                          <a:ln>
                            <a:noFill/>
                          </a:ln>
                          <a:solidFill>
                            <a:schemeClr val="lt1"/>
                          </a:solidFill>
                          <a:effectLst/>
                          <a:latin typeface="+mj-lt"/>
                          <a:ea typeface="+mn-ea"/>
                          <a:cs typeface="+mn-cs"/>
                        </a:rPr>
                        <a:t>要求</a:t>
                      </a:r>
                    </a:p>
                    <a:p>
                      <a:pPr algn="l"/>
                      <a:endParaRPr lang="en-GB" dirty="0">
                        <a:latin typeface="+mj-lt"/>
                      </a:endParaRPr>
                    </a:p>
                  </a:txBody>
                  <a:tcPr marL="0" marR="0" marT="0" marB="0" anchor="ctr" horzOverflow="overflow"/>
                </a:tc>
                <a:tc>
                  <a:txBody>
                    <a:bodyPr/>
                    <a:lstStyle/>
                    <a:p>
                      <a:pPr marL="258762"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b="0" i="0" u="none" strike="noStrike" kern="1200" cap="none" normalizeH="0" baseline="0" dirty="0">
                          <a:ln>
                            <a:noFill/>
                          </a:ln>
                          <a:solidFill>
                            <a:schemeClr val="dk1"/>
                          </a:solidFill>
                          <a:effectLst/>
                          <a:latin typeface="+mj-lt"/>
                          <a:ea typeface="+mn-ea"/>
                          <a:cs typeface="+mn-cs"/>
                        </a:rPr>
                        <a:t>需要出具季报，但不要求审阅。年报需要会计师审计。</a:t>
                      </a:r>
                      <a:endParaRPr kumimoji="1" lang="en-US" altLang="zh-CN"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0" marR="0" marT="0" marB="0" horzOverflow="overflow"/>
                </a:tc>
                <a:tc>
                  <a:txBody>
                    <a:bodyPr/>
                    <a:lstStyle/>
                    <a:p>
                      <a:pPr marL="257175"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rPr>
                        <a:t>仅要求半年报，审阅并非必须，但市场实践一般会有会计师审阅。年报需要会计师审计。</a:t>
                      </a:r>
                      <a:endParaRPr kumimoji="1" lang="en-US" altLang="zh-CN"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0" marR="0" marT="0" marB="0" horzOverflow="overflow"/>
                </a:tc>
                <a:tc>
                  <a:txBody>
                    <a:bodyPr/>
                    <a:lstStyle/>
                    <a:p>
                      <a:pPr marL="257175"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1" lang="zh-CN" altLang="en-US" sz="1200" b="0" i="0" u="none" strike="noStrike" kern="1200" cap="none" normalizeH="0" baseline="0" dirty="0">
                          <a:ln>
                            <a:noFill/>
                          </a:ln>
                          <a:solidFill>
                            <a:schemeClr val="tx1"/>
                          </a:solidFill>
                          <a:effectLst/>
                          <a:latin typeface="+mj-lt"/>
                          <a:ea typeface="宋体" panose="02010600030101010101" pitchFamily="2" charset="-122"/>
                          <a:cs typeface="+mn-cs"/>
                        </a:rPr>
                        <a:t>需要出具季报，无审阅要求。但市场实践一般要求会计师审阅。年报需经会计师审计。</a:t>
                      </a:r>
                      <a:endParaRPr kumimoji="1" lang="en-US" altLang="zh-CN" sz="1200" b="0" i="0" u="none" strike="noStrike" kern="1200" cap="none" normalizeH="0" baseline="0" dirty="0">
                        <a:ln>
                          <a:noFill/>
                        </a:ln>
                        <a:solidFill>
                          <a:schemeClr val="tx1"/>
                        </a:solidFill>
                        <a:effectLst/>
                        <a:latin typeface="+mj-lt"/>
                        <a:ea typeface="宋体" panose="02010600030101010101" pitchFamily="2" charset="-122"/>
                        <a:cs typeface="+mn-cs"/>
                      </a:endParaRPr>
                    </a:p>
                  </a:txBody>
                  <a:tcPr marL="0" marR="0" marT="0" marB="0" horzOverflow="overflow"/>
                </a:tc>
                <a:extLst>
                  <a:ext uri="{0D108BD9-81ED-4DB2-BD59-A6C34878D82A}">
                    <a16:rowId xmlns:a16="http://schemas.microsoft.com/office/drawing/2014/main" xmlns="" val="10004"/>
                  </a:ext>
                </a:extLst>
              </a:tr>
            </a:tbl>
          </a:graphicData>
        </a:graphic>
      </p:graphicFrame>
      <p:sp>
        <p:nvSpPr>
          <p:cNvPr id="8" name="Title 1"/>
          <p:cNvSpPr txBox="1">
            <a:spLocks/>
          </p:cNvSpPr>
          <p:nvPr/>
        </p:nvSpPr>
        <p:spPr>
          <a:xfrm>
            <a:off x="533400" y="687600"/>
            <a:ext cx="8077200" cy="582960"/>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r>
              <a:rPr lang="zh-CN" altLang="en-GB" i="0" dirty="0">
                <a:ea typeface="宋体" panose="02010600030101010101" pitchFamily="2" charset="-122"/>
              </a:rPr>
              <a:t>上市市场的选择</a:t>
            </a:r>
            <a:r>
              <a:rPr lang="en-US" altLang="zh-CN" i="0" dirty="0">
                <a:ea typeface="宋体" panose="02010600030101010101" pitchFamily="2" charset="-122"/>
              </a:rPr>
              <a:t>(A</a:t>
            </a:r>
            <a:r>
              <a:rPr lang="zh-CN" altLang="en-US" i="0" dirty="0">
                <a:ea typeface="宋体" panose="02010600030101010101" pitchFamily="2" charset="-122"/>
              </a:rPr>
              <a:t>股、香港和美国</a:t>
            </a:r>
            <a:r>
              <a:rPr lang="en-US" altLang="zh-CN" i="0" dirty="0">
                <a:ea typeface="宋体" panose="02010600030101010101" pitchFamily="2" charset="-122"/>
              </a:rPr>
              <a:t>)</a:t>
            </a:r>
            <a:endParaRPr lang="en-GB" altLang="en-US" i="0" dirty="0">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1258717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ea typeface="宋体" panose="02010600030101010101" pitchFamily="2" charset="-122"/>
              </a:rPr>
              <a:t>上市市场的比较</a:t>
            </a:r>
            <a:r>
              <a:rPr lang="en-US" altLang="zh-CN" dirty="0">
                <a:ea typeface="宋体" panose="02010600030101010101" pitchFamily="2" charset="-122"/>
              </a:rPr>
              <a:t>(A</a:t>
            </a:r>
            <a:r>
              <a:rPr lang="zh-CN" altLang="en-US" dirty="0">
                <a:ea typeface="宋体" panose="02010600030101010101" pitchFamily="2" charset="-122"/>
              </a:rPr>
              <a:t>股和新三板</a:t>
            </a:r>
            <a:r>
              <a:rPr lang="en-US" altLang="zh-CN" dirty="0">
                <a:ea typeface="宋体" panose="02010600030101010101" pitchFamily="2" charset="-122"/>
              </a:rPr>
              <a:t>)</a:t>
            </a:r>
            <a:r>
              <a:rPr lang="zh-CN" altLang="en-US" dirty="0">
                <a:ea typeface="宋体" panose="02010600030101010101" pitchFamily="2" charset="-122"/>
              </a:rPr>
              <a:t/>
            </a:r>
            <a:br>
              <a:rPr lang="zh-CN" altLang="en-US" dirty="0">
                <a:ea typeface="宋体" panose="02010600030101010101" pitchFamily="2" charset="-122"/>
              </a:rPr>
            </a:br>
            <a:endParaRPr lang="en-GB" i="0" dirty="0"/>
          </a:p>
        </p:txBody>
      </p:sp>
      <p:sp>
        <p:nvSpPr>
          <p:cNvPr id="4" name="Slide Number Placeholder 3"/>
          <p:cNvSpPr>
            <a:spLocks noGrp="1"/>
          </p:cNvSpPr>
          <p:nvPr>
            <p:ph type="sldNum" sz="quarter" idx="4"/>
          </p:nvPr>
        </p:nvSpPr>
        <p:spPr/>
        <p:txBody>
          <a:bodyPr/>
          <a:lstStyle/>
          <a:p>
            <a:fld id="{42F7BB1F-3C84-4DAE-913A-C77F1D2656FB}" type="slidenum">
              <a:rPr lang="en-GB" smtClean="0"/>
              <a:pPr/>
              <a:t>8</a:t>
            </a:fld>
            <a:endParaRPr lang="en-GB" dirty="0"/>
          </a:p>
        </p:txBody>
      </p:sp>
      <p:graphicFrame>
        <p:nvGraphicFramePr>
          <p:cNvPr id="7" name="表格 6"/>
          <p:cNvGraphicFramePr>
            <a:graphicFrameLocks noGrp="1"/>
          </p:cNvGraphicFramePr>
          <p:nvPr>
            <p:extLst>
              <p:ext uri="{D42A27DB-BD31-4B8C-83A1-F6EECF244321}">
                <p14:modId xmlns:p14="http://schemas.microsoft.com/office/powerpoint/2010/main" val="1924635742"/>
              </p:ext>
            </p:extLst>
          </p:nvPr>
        </p:nvGraphicFramePr>
        <p:xfrm>
          <a:off x="524357" y="1749956"/>
          <a:ext cx="8089291" cy="2968200"/>
        </p:xfrm>
        <a:graphic>
          <a:graphicData uri="http://schemas.openxmlformats.org/drawingml/2006/table">
            <a:tbl>
              <a:tblPr firstRow="1" bandRow="1">
                <a:tableStyleId>{2D5ABB26-0587-4C30-8999-92F81FD0307C}</a:tableStyleId>
              </a:tblPr>
              <a:tblGrid>
                <a:gridCol w="1023307">
                  <a:extLst>
                    <a:ext uri="{9D8B030D-6E8A-4147-A177-3AD203B41FA5}">
                      <a16:colId xmlns:a16="http://schemas.microsoft.com/office/drawing/2014/main" xmlns="" val="20000"/>
                    </a:ext>
                  </a:extLst>
                </a:gridCol>
                <a:gridCol w="2736304">
                  <a:extLst>
                    <a:ext uri="{9D8B030D-6E8A-4147-A177-3AD203B41FA5}">
                      <a16:colId xmlns:a16="http://schemas.microsoft.com/office/drawing/2014/main" xmlns="" val="20001"/>
                    </a:ext>
                  </a:extLst>
                </a:gridCol>
                <a:gridCol w="2084001">
                  <a:extLst>
                    <a:ext uri="{9D8B030D-6E8A-4147-A177-3AD203B41FA5}">
                      <a16:colId xmlns:a16="http://schemas.microsoft.com/office/drawing/2014/main" xmlns="" val="20002"/>
                    </a:ext>
                  </a:extLst>
                </a:gridCol>
                <a:gridCol w="2245679">
                  <a:extLst>
                    <a:ext uri="{9D8B030D-6E8A-4147-A177-3AD203B41FA5}">
                      <a16:colId xmlns:a16="http://schemas.microsoft.com/office/drawing/2014/main" xmlns="" val="20003"/>
                    </a:ext>
                  </a:extLst>
                </a:gridCol>
              </a:tblGrid>
              <a:tr h="288000">
                <a:tc>
                  <a:txBody>
                    <a:bodyPr/>
                    <a:lstStyle/>
                    <a:p>
                      <a:pPr algn="just"/>
                      <a:r>
                        <a:rPr lang="zh-CN" altLang="en-US" sz="1000" b="1" baseline="0" dirty="0">
                          <a:solidFill>
                            <a:schemeClr val="bg1"/>
                          </a:solidFill>
                          <a:latin typeface="Arial" panose="020B0604020202020204" pitchFamily="34" charset="0"/>
                          <a:ea typeface="黑体" pitchFamily="49" charset="-122"/>
                        </a:rPr>
                        <a:t>指标</a:t>
                      </a:r>
                    </a:p>
                  </a:txBody>
                  <a:tcPr marL="36000" marR="36000" marT="36000" marB="36000" anchor="ctr">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just"/>
                      <a:r>
                        <a:rPr lang="zh-CN" altLang="en-US" sz="1000" b="1" baseline="0" dirty="0">
                          <a:solidFill>
                            <a:schemeClr val="bg1"/>
                          </a:solidFill>
                          <a:latin typeface="Arial" panose="020B0604020202020204" pitchFamily="34" charset="0"/>
                          <a:ea typeface="黑体" pitchFamily="49" charset="-122"/>
                        </a:rPr>
                        <a:t>新三板</a:t>
                      </a:r>
                    </a:p>
                  </a:txBody>
                  <a:tcPr marL="36000" marR="36000" marT="36000" marB="36000"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just"/>
                      <a:r>
                        <a:rPr lang="zh-CN" altLang="en-US" sz="1000" b="1" baseline="0" dirty="0">
                          <a:solidFill>
                            <a:schemeClr val="bg1"/>
                          </a:solidFill>
                          <a:latin typeface="Arial" panose="020B0604020202020204" pitchFamily="34" charset="0"/>
                          <a:ea typeface="黑体" pitchFamily="49" charset="-122"/>
                        </a:rPr>
                        <a:t>主板和中小板</a:t>
                      </a:r>
                    </a:p>
                  </a:txBody>
                  <a:tcPr marL="36000" marR="36000" marT="36000" marB="36000"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just"/>
                      <a:r>
                        <a:rPr lang="zh-CN" altLang="en-US" sz="1000" b="1" baseline="0" dirty="0">
                          <a:solidFill>
                            <a:schemeClr val="bg1"/>
                          </a:solidFill>
                          <a:latin typeface="Arial" panose="020B0604020202020204" pitchFamily="34" charset="0"/>
                          <a:ea typeface="黑体" pitchFamily="49" charset="-122"/>
                        </a:rPr>
                        <a:t>创业板</a:t>
                      </a:r>
                    </a:p>
                  </a:txBody>
                  <a:tcPr marL="36000" marR="36000" marT="36000" marB="36000" anchor="ctr">
                    <a:lnL w="12700" cap="flat" cmpd="sng" algn="ctr">
                      <a:no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xmlns="" val="10000"/>
                  </a:ext>
                </a:extLst>
              </a:tr>
              <a:tr h="288000">
                <a:tc>
                  <a:txBody>
                    <a:bodyPr/>
                    <a:lstStyle/>
                    <a:p>
                      <a:pPr algn="just" latinLnBrk="0"/>
                      <a:r>
                        <a:rPr lang="zh-CN" altLang="en-US" sz="1000" kern="1200" baseline="0" dirty="0">
                          <a:solidFill>
                            <a:schemeClr val="tx1"/>
                          </a:solidFill>
                          <a:latin typeface="Arial" panose="020B0604020202020204" pitchFamily="34" charset="0"/>
                          <a:ea typeface="黑体" pitchFamily="49" charset="-122"/>
                          <a:cs typeface="+mn-cs"/>
                        </a:rPr>
                        <a:t>经营年限</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just" latinLnBrk="0"/>
                      <a:r>
                        <a:rPr lang="zh-CN" altLang="en-US" sz="1000" kern="1200" baseline="0" dirty="0">
                          <a:solidFill>
                            <a:schemeClr val="accent1"/>
                          </a:solidFill>
                          <a:latin typeface="Arial" panose="020B0604020202020204" pitchFamily="34" charset="0"/>
                          <a:ea typeface="黑体" pitchFamily="49" charset="-122"/>
                          <a:cs typeface="+mn-cs"/>
                        </a:rPr>
                        <a:t>存续满</a:t>
                      </a:r>
                      <a:r>
                        <a:rPr lang="en-US" altLang="zh-CN" sz="1000" kern="1200" baseline="0" dirty="0">
                          <a:solidFill>
                            <a:schemeClr val="accent1"/>
                          </a:solidFill>
                          <a:latin typeface="Arial" panose="020B0604020202020204" pitchFamily="34" charset="0"/>
                          <a:ea typeface="黑体" pitchFamily="49" charset="-122"/>
                          <a:cs typeface="+mn-cs"/>
                        </a:rPr>
                        <a:t>2</a:t>
                      </a:r>
                      <a:r>
                        <a:rPr lang="zh-CN" altLang="en-US" sz="1000" kern="1200" baseline="0" dirty="0">
                          <a:solidFill>
                            <a:schemeClr val="accent1"/>
                          </a:solidFill>
                          <a:latin typeface="Arial" panose="020B0604020202020204" pitchFamily="34" charset="0"/>
                          <a:ea typeface="黑体" pitchFamily="49" charset="-122"/>
                          <a:cs typeface="+mn-cs"/>
                        </a:rPr>
                        <a:t>年</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just" latinLnBrk="0"/>
                      <a:r>
                        <a:rPr lang="zh-CN" altLang="en-US" sz="1000" kern="1200" baseline="0" dirty="0">
                          <a:solidFill>
                            <a:schemeClr val="tx1"/>
                          </a:solidFill>
                          <a:latin typeface="Arial" panose="020B0604020202020204" pitchFamily="34" charset="0"/>
                          <a:ea typeface="黑体" pitchFamily="49" charset="-122"/>
                          <a:cs typeface="+mn-cs"/>
                        </a:rPr>
                        <a:t>持续经营时间在</a:t>
                      </a:r>
                      <a:r>
                        <a:rPr lang="en-US" altLang="zh-CN" sz="1000" kern="1200" baseline="0" dirty="0">
                          <a:solidFill>
                            <a:schemeClr val="tx1"/>
                          </a:solidFill>
                          <a:latin typeface="Arial" panose="020B0604020202020204" pitchFamily="34" charset="0"/>
                          <a:ea typeface="黑体" pitchFamily="49" charset="-122"/>
                          <a:cs typeface="+mn-cs"/>
                        </a:rPr>
                        <a:t>3</a:t>
                      </a:r>
                      <a:r>
                        <a:rPr lang="zh-CN" altLang="en-US" sz="1000" kern="1200" baseline="0" dirty="0">
                          <a:solidFill>
                            <a:schemeClr val="tx1"/>
                          </a:solidFill>
                          <a:latin typeface="Arial" panose="020B0604020202020204" pitchFamily="34" charset="0"/>
                          <a:ea typeface="黑体" pitchFamily="49" charset="-122"/>
                          <a:cs typeface="+mn-cs"/>
                        </a:rPr>
                        <a:t>年以上</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just" latinLnBrk="0"/>
                      <a:r>
                        <a:rPr lang="zh-CN" altLang="en-US" sz="1000" kern="1200" baseline="0" dirty="0">
                          <a:solidFill>
                            <a:schemeClr val="tx1"/>
                          </a:solidFill>
                          <a:latin typeface="Arial" panose="020B0604020202020204" pitchFamily="34" charset="0"/>
                          <a:ea typeface="黑体" pitchFamily="49" charset="-122"/>
                          <a:cs typeface="+mn-cs"/>
                        </a:rPr>
                        <a:t>持续经营时间在</a:t>
                      </a:r>
                      <a:r>
                        <a:rPr lang="en-US" altLang="zh-CN" sz="1000" kern="1200" baseline="0" dirty="0">
                          <a:solidFill>
                            <a:schemeClr val="tx1"/>
                          </a:solidFill>
                          <a:latin typeface="Arial" panose="020B0604020202020204" pitchFamily="34" charset="0"/>
                          <a:ea typeface="黑体" pitchFamily="49" charset="-122"/>
                          <a:cs typeface="+mn-cs"/>
                        </a:rPr>
                        <a:t>3</a:t>
                      </a:r>
                      <a:r>
                        <a:rPr lang="zh-CN" altLang="en-US" sz="1000" kern="1200" baseline="0" dirty="0">
                          <a:solidFill>
                            <a:schemeClr val="tx1"/>
                          </a:solidFill>
                          <a:latin typeface="Arial" panose="020B0604020202020204" pitchFamily="34" charset="0"/>
                          <a:ea typeface="黑体" pitchFamily="49" charset="-122"/>
                          <a:cs typeface="+mn-cs"/>
                        </a:rPr>
                        <a:t>年以上</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288000">
                <a:tc>
                  <a:txBody>
                    <a:bodyPr/>
                    <a:lstStyle/>
                    <a:p>
                      <a:pPr algn="just">
                        <a:lnSpc>
                          <a:spcPct val="100000"/>
                        </a:lnSpc>
                        <a:spcBef>
                          <a:spcPts val="300"/>
                        </a:spcBef>
                        <a:spcAft>
                          <a:spcPts val="300"/>
                        </a:spcAft>
                      </a:pPr>
                      <a:r>
                        <a:rPr lang="zh-CN" altLang="en-US" sz="1000" baseline="0" dirty="0">
                          <a:latin typeface="Arial" panose="020B0604020202020204" pitchFamily="34" charset="0"/>
                          <a:ea typeface="黑体" pitchFamily="49" charset="-122"/>
                        </a:rPr>
                        <a:t>盈利能力要求</a:t>
                      </a:r>
                      <a:endParaRPr lang="zh-CN" altLang="en-US" sz="1000" b="0" baseline="0" dirty="0">
                        <a:solidFill>
                          <a:srgbClr val="000000"/>
                        </a:solidFill>
                        <a:latin typeface="Arial" panose="020B0604020202020204" pitchFamily="34" charset="0"/>
                        <a:ea typeface="黑体" pitchFamily="49" charset="-122"/>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228600" indent="-228600" algn="just">
                        <a:lnSpc>
                          <a:spcPct val="100000"/>
                        </a:lnSpc>
                        <a:spcBef>
                          <a:spcPts val="300"/>
                        </a:spcBef>
                        <a:spcAft>
                          <a:spcPts val="300"/>
                        </a:spcAft>
                        <a:buFont typeface="+mj-lt"/>
                        <a:buAutoNum type="arabicPeriod"/>
                      </a:pPr>
                      <a:r>
                        <a:rPr lang="zh-CN" altLang="zh-CN" sz="1000" kern="1200" baseline="0" dirty="0">
                          <a:solidFill>
                            <a:schemeClr val="accent1"/>
                          </a:solidFill>
                          <a:latin typeface="Arial" panose="020B0604020202020204" pitchFamily="34" charset="0"/>
                          <a:ea typeface="黑体" pitchFamily="49" charset="-122"/>
                        </a:rPr>
                        <a:t>无硬性财务指标要求； </a:t>
                      </a:r>
                    </a:p>
                    <a:p>
                      <a:pPr marL="228600" indent="-228600" algn="just">
                        <a:lnSpc>
                          <a:spcPct val="100000"/>
                        </a:lnSpc>
                        <a:spcBef>
                          <a:spcPts val="300"/>
                        </a:spcBef>
                        <a:spcAft>
                          <a:spcPts val="300"/>
                        </a:spcAft>
                        <a:buFont typeface="+mj-lt"/>
                        <a:buAutoNum type="arabicPeriod"/>
                      </a:pPr>
                      <a:r>
                        <a:rPr lang="zh-CN" altLang="en-US" sz="1000" kern="1200" baseline="0" dirty="0">
                          <a:solidFill>
                            <a:schemeClr val="accent1"/>
                          </a:solidFill>
                          <a:latin typeface="Arial" panose="020B0604020202020204" pitchFamily="34" charset="0"/>
                          <a:ea typeface="黑体" pitchFamily="49" charset="-122"/>
                        </a:rPr>
                        <a:t>业务明确</a:t>
                      </a:r>
                      <a:r>
                        <a:rPr lang="zh-CN" altLang="zh-CN" sz="1000" kern="1200" baseline="0" dirty="0">
                          <a:solidFill>
                            <a:schemeClr val="accent1"/>
                          </a:solidFill>
                          <a:latin typeface="Arial" panose="020B0604020202020204" pitchFamily="34" charset="0"/>
                          <a:ea typeface="黑体" pitchFamily="49" charset="-122"/>
                        </a:rPr>
                        <a:t>，具有</a:t>
                      </a:r>
                      <a:r>
                        <a:rPr lang="zh-CN" altLang="en-US" sz="1000" kern="1200" baseline="0" dirty="0">
                          <a:solidFill>
                            <a:schemeClr val="accent1"/>
                          </a:solidFill>
                          <a:latin typeface="Arial" panose="020B0604020202020204" pitchFamily="34" charset="0"/>
                          <a:ea typeface="黑体" pitchFamily="49" charset="-122"/>
                        </a:rPr>
                        <a:t>两</a:t>
                      </a:r>
                      <a:r>
                        <a:rPr lang="zh-CN" altLang="zh-CN" sz="1000" kern="1200" baseline="0" dirty="0">
                          <a:solidFill>
                            <a:schemeClr val="accent1"/>
                          </a:solidFill>
                          <a:latin typeface="Arial" panose="020B0604020202020204" pitchFamily="34" charset="0"/>
                          <a:ea typeface="黑体" pitchFamily="49" charset="-122"/>
                        </a:rPr>
                        <a:t>年持续经营记录</a:t>
                      </a:r>
                      <a:endParaRPr lang="zh-CN" altLang="en-US" sz="1000" b="0" baseline="0" dirty="0">
                        <a:solidFill>
                          <a:schemeClr val="accent1"/>
                        </a:solidFill>
                        <a:latin typeface="Arial" panose="020B0604020202020204" pitchFamily="34" charset="0"/>
                        <a:ea typeface="黑体" pitchFamily="49" charset="-122"/>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228600" indent="-228600" algn="just">
                        <a:lnSpc>
                          <a:spcPct val="100000"/>
                        </a:lnSpc>
                        <a:spcBef>
                          <a:spcPts val="300"/>
                        </a:spcBef>
                        <a:spcAft>
                          <a:spcPts val="300"/>
                        </a:spcAft>
                        <a:buFont typeface="+mj-lt"/>
                        <a:buAutoNum type="arabicPeriod"/>
                      </a:pPr>
                      <a:r>
                        <a:rPr lang="zh-CN" altLang="zh-CN" sz="1000" kern="1200" baseline="0" dirty="0">
                          <a:latin typeface="Arial" panose="020B0604020202020204" pitchFamily="34" charset="0"/>
                          <a:ea typeface="黑体" pitchFamily="49" charset="-122"/>
                        </a:rPr>
                        <a:t>最近三年</a:t>
                      </a:r>
                      <a:r>
                        <a:rPr lang="zh-CN" altLang="en-US" sz="1000" kern="1200" baseline="0" dirty="0">
                          <a:latin typeface="Arial" panose="020B0604020202020204" pitchFamily="34" charset="0"/>
                          <a:ea typeface="黑体" pitchFamily="49" charset="-122"/>
                        </a:rPr>
                        <a:t>盈利，</a:t>
                      </a:r>
                      <a:r>
                        <a:rPr lang="zh-CN" altLang="zh-CN" sz="1000" kern="1200" baseline="0" dirty="0">
                          <a:latin typeface="Arial" panose="020B0604020202020204" pitchFamily="34" charset="0"/>
                          <a:ea typeface="黑体" pitchFamily="49" charset="-122"/>
                        </a:rPr>
                        <a:t>累计超过</a:t>
                      </a:r>
                      <a:r>
                        <a:rPr lang="en-US" altLang="zh-CN" sz="1000" kern="1200" baseline="0" dirty="0">
                          <a:latin typeface="Arial" panose="020B0604020202020204" pitchFamily="34" charset="0"/>
                          <a:ea typeface="黑体" pitchFamily="49" charset="-122"/>
                        </a:rPr>
                        <a:t>3,000</a:t>
                      </a:r>
                      <a:r>
                        <a:rPr lang="zh-CN" altLang="zh-CN" sz="1000" kern="1200" baseline="0" dirty="0">
                          <a:latin typeface="Arial" panose="020B0604020202020204" pitchFamily="34" charset="0"/>
                          <a:ea typeface="黑体" pitchFamily="49" charset="-122"/>
                        </a:rPr>
                        <a:t>万元</a:t>
                      </a:r>
                      <a:r>
                        <a:rPr lang="zh-CN" altLang="en-US" sz="1000" kern="1200" baseline="0" dirty="0">
                          <a:latin typeface="Arial" panose="020B0604020202020204" pitchFamily="34" charset="0"/>
                          <a:ea typeface="黑体" pitchFamily="49" charset="-122"/>
                        </a:rPr>
                        <a:t>；</a:t>
                      </a:r>
                      <a:endParaRPr lang="zh-CN" altLang="zh-CN" sz="1000" kern="1200" baseline="0" dirty="0">
                        <a:latin typeface="Arial" panose="020B0604020202020204" pitchFamily="34" charset="0"/>
                        <a:ea typeface="黑体" pitchFamily="49" charset="-122"/>
                      </a:endParaRPr>
                    </a:p>
                    <a:p>
                      <a:pPr marL="228600" indent="-228600" algn="just">
                        <a:lnSpc>
                          <a:spcPct val="100000"/>
                        </a:lnSpc>
                        <a:spcBef>
                          <a:spcPts val="300"/>
                        </a:spcBef>
                        <a:spcAft>
                          <a:spcPts val="300"/>
                        </a:spcAft>
                        <a:buFont typeface="+mj-lt"/>
                        <a:buAutoNum type="arabicPeriod"/>
                      </a:pPr>
                      <a:r>
                        <a:rPr lang="zh-CN" altLang="zh-CN" sz="1000" kern="1200" baseline="0" dirty="0">
                          <a:latin typeface="Arial" panose="020B0604020202020204" pitchFamily="34" charset="0"/>
                          <a:ea typeface="黑体" pitchFamily="49" charset="-122"/>
                        </a:rPr>
                        <a:t>最近三年经营活动现金流量净额累计＞</a:t>
                      </a:r>
                      <a:r>
                        <a:rPr lang="en-US" altLang="zh-CN" sz="1000" kern="1200" baseline="0" dirty="0">
                          <a:latin typeface="Arial" panose="020B0604020202020204" pitchFamily="34" charset="0"/>
                          <a:ea typeface="黑体" pitchFamily="49" charset="-122"/>
                        </a:rPr>
                        <a:t>5,000</a:t>
                      </a:r>
                      <a:r>
                        <a:rPr lang="zh-CN" altLang="zh-CN" sz="1000" kern="1200" baseline="0" dirty="0">
                          <a:latin typeface="Arial" panose="020B0604020202020204" pitchFamily="34" charset="0"/>
                          <a:ea typeface="黑体" pitchFamily="49" charset="-122"/>
                        </a:rPr>
                        <a:t>万元；或最近三年营业收入累计＞</a:t>
                      </a:r>
                      <a:r>
                        <a:rPr lang="en-US" altLang="zh-CN" sz="1000" kern="1200" baseline="0" dirty="0">
                          <a:latin typeface="Arial" panose="020B0604020202020204" pitchFamily="34" charset="0"/>
                          <a:ea typeface="黑体" pitchFamily="49" charset="-122"/>
                        </a:rPr>
                        <a:t>3</a:t>
                      </a:r>
                      <a:r>
                        <a:rPr lang="zh-CN" altLang="zh-CN" sz="1000" kern="1200" baseline="0" dirty="0">
                          <a:latin typeface="Arial" panose="020B0604020202020204" pitchFamily="34" charset="0"/>
                          <a:ea typeface="黑体" pitchFamily="49" charset="-122"/>
                        </a:rPr>
                        <a:t>亿元</a:t>
                      </a:r>
                      <a:endParaRPr lang="zh-CN" altLang="zh-CN" sz="1000" b="0" kern="1200" baseline="0" dirty="0">
                        <a:solidFill>
                          <a:srgbClr val="000000"/>
                        </a:solidFill>
                        <a:latin typeface="Arial" panose="020B0604020202020204" pitchFamily="34" charset="0"/>
                        <a:ea typeface="黑体" pitchFamily="49" charset="-122"/>
                        <a:cs typeface="+mn-cs"/>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228600" marR="0" indent="-228600" algn="just" defTabSz="914400" rtl="0" eaLnBrk="1" fontAlgn="auto" latinLnBrk="0" hangingPunct="1">
                        <a:lnSpc>
                          <a:spcPct val="100000"/>
                        </a:lnSpc>
                        <a:spcBef>
                          <a:spcPts val="300"/>
                        </a:spcBef>
                        <a:spcAft>
                          <a:spcPts val="300"/>
                        </a:spcAft>
                        <a:buClrTx/>
                        <a:buSzTx/>
                        <a:buFont typeface="+mj-lt"/>
                        <a:buAutoNum type="arabicPeriod"/>
                        <a:tabLst/>
                        <a:defRPr/>
                      </a:pPr>
                      <a:r>
                        <a:rPr lang="zh-CN" altLang="en-US" sz="1000" kern="1200" baseline="0" dirty="0">
                          <a:latin typeface="Arial" panose="020B0604020202020204" pitchFamily="34" charset="0"/>
                          <a:ea typeface="黑体" pitchFamily="49" charset="-122"/>
                        </a:rPr>
                        <a:t>最近两</a:t>
                      </a:r>
                      <a:r>
                        <a:rPr lang="zh-CN" altLang="zh-CN" sz="1000" kern="1200" baseline="0" dirty="0">
                          <a:latin typeface="Arial" panose="020B0604020202020204" pitchFamily="34" charset="0"/>
                          <a:ea typeface="黑体" pitchFamily="49" charset="-122"/>
                        </a:rPr>
                        <a:t>年连续盈利，</a:t>
                      </a:r>
                      <a:r>
                        <a:rPr lang="zh-CN" altLang="en-US" sz="1000" kern="1200" baseline="0" dirty="0">
                          <a:latin typeface="Arial" panose="020B0604020202020204" pitchFamily="34" charset="0"/>
                          <a:ea typeface="黑体" pitchFamily="49" charset="-122"/>
                        </a:rPr>
                        <a:t>累计</a:t>
                      </a:r>
                      <a:r>
                        <a:rPr lang="zh-CN" altLang="zh-CN" sz="1000" kern="1200" baseline="0" dirty="0">
                          <a:latin typeface="Arial" panose="020B0604020202020204" pitchFamily="34" charset="0"/>
                          <a:ea typeface="黑体" pitchFamily="49" charset="-122"/>
                        </a:rPr>
                        <a:t>≥</a:t>
                      </a:r>
                      <a:r>
                        <a:rPr lang="en-US" altLang="zh-CN" sz="1000" kern="1200" baseline="0" dirty="0">
                          <a:latin typeface="Arial" panose="020B0604020202020204" pitchFamily="34" charset="0"/>
                          <a:ea typeface="黑体" pitchFamily="49" charset="-122"/>
                        </a:rPr>
                        <a:t>1,000</a:t>
                      </a:r>
                      <a:r>
                        <a:rPr lang="zh-CN" altLang="zh-CN" sz="1000" kern="1200" baseline="0" dirty="0">
                          <a:latin typeface="Arial" panose="020B0604020202020204" pitchFamily="34" charset="0"/>
                          <a:ea typeface="黑体" pitchFamily="49" charset="-122"/>
                        </a:rPr>
                        <a:t>万元；或最近一年盈利，最近一年营业收入≥</a:t>
                      </a:r>
                      <a:r>
                        <a:rPr lang="en-US" altLang="zh-CN" sz="1000" kern="1200" baseline="0" dirty="0">
                          <a:latin typeface="Arial" panose="020B0604020202020204" pitchFamily="34" charset="0"/>
                          <a:ea typeface="黑体" pitchFamily="49" charset="-122"/>
                        </a:rPr>
                        <a:t>5,000</a:t>
                      </a:r>
                      <a:r>
                        <a:rPr lang="zh-CN" altLang="zh-CN" sz="1000" kern="1200" baseline="0" dirty="0">
                          <a:latin typeface="Arial" panose="020B0604020202020204" pitchFamily="34" charset="0"/>
                          <a:ea typeface="黑体" pitchFamily="49" charset="-122"/>
                        </a:rPr>
                        <a:t>万元</a:t>
                      </a:r>
                      <a:endParaRPr lang="zh-CN" altLang="zh-CN" sz="1000" b="0" kern="1200" baseline="0" dirty="0">
                        <a:solidFill>
                          <a:srgbClr val="000000"/>
                        </a:solidFill>
                        <a:latin typeface="Arial" panose="020B0604020202020204" pitchFamily="34" charset="0"/>
                        <a:ea typeface="黑体" pitchFamily="49" charset="-122"/>
                        <a:cs typeface="+mn-cs"/>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288000">
                <a:tc>
                  <a:txBody>
                    <a:bodyPr/>
                    <a:lstStyle/>
                    <a:p>
                      <a:pPr marL="0" marR="0" lvl="0" indent="0" algn="just" defTabSz="914400" rtl="0" eaLnBrk="1" fontAlgn="base" latinLnBrk="0" hangingPunct="1">
                        <a:lnSpc>
                          <a:spcPct val="100000"/>
                        </a:lnSpc>
                        <a:spcBef>
                          <a:spcPts val="300"/>
                        </a:spcBef>
                        <a:spcAft>
                          <a:spcPts val="300"/>
                        </a:spcAft>
                        <a:buClrTx/>
                        <a:buSzTx/>
                        <a:buFontTx/>
                        <a:buNone/>
                        <a:tabLst/>
                      </a:pPr>
                      <a:r>
                        <a:rPr kumimoji="0" lang="zh-CN" altLang="en-US" sz="1000" b="0" i="0" u="none" strike="noStrike" cap="none" normalizeH="0" baseline="0" dirty="0">
                          <a:ln>
                            <a:noFill/>
                          </a:ln>
                          <a:solidFill>
                            <a:srgbClr val="000000"/>
                          </a:solidFill>
                          <a:effectLst/>
                          <a:latin typeface="Arial" panose="020B0604020202020204" pitchFamily="34" charset="0"/>
                          <a:ea typeface="黑体" pitchFamily="49" charset="-122"/>
                        </a:rPr>
                        <a:t>股本要求</a:t>
                      </a:r>
                    </a:p>
                  </a:txBody>
                  <a:tcPr marL="36000" marR="36000" marT="36000" marB="3600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base" latinLnBrk="0" hangingPunct="1">
                        <a:lnSpc>
                          <a:spcPct val="100000"/>
                        </a:lnSpc>
                        <a:spcBef>
                          <a:spcPts val="300"/>
                        </a:spcBef>
                        <a:spcAft>
                          <a:spcPts val="300"/>
                        </a:spcAft>
                        <a:buClrTx/>
                        <a:buSzTx/>
                        <a:buFontTx/>
                        <a:buNone/>
                        <a:tabLst/>
                      </a:pPr>
                      <a:r>
                        <a:rPr kumimoji="0" lang="zh-CN" altLang="en-US" sz="1000" b="0" i="0" u="none" strike="noStrike" cap="none" normalizeH="0" baseline="0" dirty="0">
                          <a:ln>
                            <a:noFill/>
                          </a:ln>
                          <a:solidFill>
                            <a:schemeClr val="accent1"/>
                          </a:solidFill>
                          <a:effectLst/>
                          <a:latin typeface="Arial" panose="020B0604020202020204" pitchFamily="34" charset="0"/>
                          <a:ea typeface="黑体" pitchFamily="49" charset="-122"/>
                        </a:rPr>
                        <a:t>无</a:t>
                      </a:r>
                    </a:p>
                  </a:txBody>
                  <a:tcPr marL="36000" marR="36000" marT="36000" marB="3600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base" latinLnBrk="0" hangingPunct="1">
                        <a:lnSpc>
                          <a:spcPct val="100000"/>
                        </a:lnSpc>
                        <a:spcBef>
                          <a:spcPts val="300"/>
                        </a:spcBef>
                        <a:spcAft>
                          <a:spcPts val="300"/>
                        </a:spcAft>
                        <a:buClrTx/>
                        <a:buSzTx/>
                        <a:buFontTx/>
                        <a:buNone/>
                        <a:tabLst/>
                      </a:pPr>
                      <a:r>
                        <a:rPr kumimoji="0" lang="zh-CN" altLang="en-US" sz="1000" b="0" i="0" u="none" strike="noStrike" cap="none" normalizeH="0" baseline="0" dirty="0">
                          <a:ln>
                            <a:noFill/>
                          </a:ln>
                          <a:solidFill>
                            <a:srgbClr val="000000"/>
                          </a:solidFill>
                          <a:effectLst/>
                          <a:latin typeface="Arial" panose="020B0604020202020204" pitchFamily="34" charset="0"/>
                          <a:ea typeface="黑体" pitchFamily="49" charset="-122"/>
                        </a:rPr>
                        <a:t>发行前总股本不低于</a:t>
                      </a:r>
                      <a:r>
                        <a:rPr kumimoji="0" lang="en-US" altLang="zh-CN" sz="1000" b="0" i="0" u="none" strike="noStrike" cap="none" normalizeH="0" baseline="0" dirty="0">
                          <a:ln>
                            <a:noFill/>
                          </a:ln>
                          <a:solidFill>
                            <a:srgbClr val="000000"/>
                          </a:solidFill>
                          <a:effectLst/>
                          <a:latin typeface="Arial" panose="020B0604020202020204" pitchFamily="34" charset="0"/>
                          <a:ea typeface="黑体" pitchFamily="49" charset="-122"/>
                        </a:rPr>
                        <a:t>3,000</a:t>
                      </a:r>
                      <a:r>
                        <a:rPr kumimoji="0" lang="zh-CN" altLang="en-US" sz="1000" b="0" i="0" u="none" strike="noStrike" cap="none" normalizeH="0" baseline="0" dirty="0">
                          <a:ln>
                            <a:noFill/>
                          </a:ln>
                          <a:solidFill>
                            <a:srgbClr val="000000"/>
                          </a:solidFill>
                          <a:effectLst/>
                          <a:latin typeface="Arial" panose="020B0604020202020204" pitchFamily="34" charset="0"/>
                          <a:ea typeface="黑体" pitchFamily="49" charset="-122"/>
                        </a:rPr>
                        <a:t>万股</a:t>
                      </a:r>
                    </a:p>
                  </a:txBody>
                  <a:tcPr marL="36000" marR="36000" marT="36000" marB="3600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base" latinLnBrk="0" hangingPunct="1">
                        <a:lnSpc>
                          <a:spcPct val="100000"/>
                        </a:lnSpc>
                        <a:spcBef>
                          <a:spcPts val="300"/>
                        </a:spcBef>
                        <a:spcAft>
                          <a:spcPts val="300"/>
                        </a:spcAft>
                        <a:buClrTx/>
                        <a:buSzTx/>
                        <a:buFontTx/>
                        <a:buNone/>
                        <a:tabLst/>
                      </a:pPr>
                      <a:r>
                        <a:rPr kumimoji="0" lang="zh-CN" altLang="en-US" sz="1000" b="0" i="0" u="none" strike="noStrike" cap="none" normalizeH="0" baseline="0" dirty="0">
                          <a:ln>
                            <a:noFill/>
                          </a:ln>
                          <a:solidFill>
                            <a:srgbClr val="000000"/>
                          </a:solidFill>
                          <a:effectLst/>
                          <a:latin typeface="Arial" panose="020B0604020202020204" pitchFamily="34" charset="0"/>
                          <a:ea typeface="黑体" pitchFamily="49" charset="-122"/>
                        </a:rPr>
                        <a:t>发行后总股本不低于</a:t>
                      </a:r>
                      <a:r>
                        <a:rPr kumimoji="0" lang="en-US" altLang="zh-CN" sz="1000" b="0" i="0" u="none" strike="noStrike" cap="none" normalizeH="0" baseline="0" dirty="0">
                          <a:ln>
                            <a:noFill/>
                          </a:ln>
                          <a:solidFill>
                            <a:srgbClr val="000000"/>
                          </a:solidFill>
                          <a:effectLst/>
                          <a:latin typeface="Arial" panose="020B0604020202020204" pitchFamily="34" charset="0"/>
                          <a:ea typeface="黑体" pitchFamily="49" charset="-122"/>
                        </a:rPr>
                        <a:t>3,000</a:t>
                      </a:r>
                      <a:r>
                        <a:rPr kumimoji="0" lang="zh-CN" altLang="en-US" sz="1000" b="0" i="0" u="none" strike="noStrike" cap="none" normalizeH="0" baseline="0" dirty="0">
                          <a:ln>
                            <a:noFill/>
                          </a:ln>
                          <a:solidFill>
                            <a:srgbClr val="000000"/>
                          </a:solidFill>
                          <a:effectLst/>
                          <a:latin typeface="Arial" panose="020B0604020202020204" pitchFamily="34" charset="0"/>
                          <a:ea typeface="黑体" pitchFamily="49" charset="-122"/>
                        </a:rPr>
                        <a:t>万股</a:t>
                      </a:r>
                    </a:p>
                  </a:txBody>
                  <a:tcPr marL="36000" marR="36000" marT="36000" marB="3600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288000">
                <a:tc>
                  <a:txBody>
                    <a:bodyPr/>
                    <a:lstStyle/>
                    <a:p>
                      <a:pPr marL="0" marR="0" lvl="0" indent="0" algn="just" defTabSz="914400" rtl="0" eaLnBrk="1" fontAlgn="base" latinLnBrk="0" hangingPunct="1">
                        <a:lnSpc>
                          <a:spcPct val="100000"/>
                        </a:lnSpc>
                        <a:spcBef>
                          <a:spcPts val="300"/>
                        </a:spcBef>
                        <a:spcAft>
                          <a:spcPts val="300"/>
                        </a:spcAft>
                        <a:buClrTx/>
                        <a:buSzTx/>
                        <a:buFontTx/>
                        <a:buNone/>
                        <a:tabLst/>
                      </a:pPr>
                      <a:r>
                        <a:rPr kumimoji="0" lang="zh-CN" altLang="en-US" sz="1000" u="none" strike="noStrike" cap="none" normalizeH="0" baseline="0" dirty="0">
                          <a:ln>
                            <a:noFill/>
                          </a:ln>
                          <a:effectLst/>
                          <a:latin typeface="Arial" panose="020B0604020202020204" pitchFamily="34" charset="0"/>
                          <a:ea typeface="黑体" pitchFamily="49" charset="-122"/>
                        </a:rPr>
                        <a:t>资金募集方式</a:t>
                      </a:r>
                      <a:endParaRPr kumimoji="0" lang="zh-CN" altLang="en-US" sz="1000" b="0" i="0" u="none" strike="noStrike" cap="none" normalizeH="0" baseline="0" dirty="0">
                        <a:ln>
                          <a:noFill/>
                        </a:ln>
                        <a:solidFill>
                          <a:srgbClr val="000000"/>
                        </a:solidFill>
                        <a:effectLst/>
                        <a:latin typeface="Arial" panose="020B0604020202020204" pitchFamily="34" charset="0"/>
                        <a:ea typeface="黑体" pitchFamily="49" charset="-122"/>
                      </a:endParaRPr>
                    </a:p>
                  </a:txBody>
                  <a:tcPr marL="36000" marR="36000" marT="36000" marB="3600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base" latinLnBrk="0" hangingPunct="1">
                        <a:lnSpc>
                          <a:spcPct val="100000"/>
                        </a:lnSpc>
                        <a:spcBef>
                          <a:spcPts val="300"/>
                        </a:spcBef>
                        <a:spcAft>
                          <a:spcPts val="300"/>
                        </a:spcAft>
                        <a:buClrTx/>
                        <a:buSzTx/>
                        <a:buFontTx/>
                        <a:buNone/>
                        <a:tabLst/>
                      </a:pPr>
                      <a:r>
                        <a:rPr kumimoji="0" lang="zh-CN" altLang="en-US" sz="1000" u="none" strike="noStrike" cap="none" normalizeH="0" baseline="0" dirty="0">
                          <a:ln>
                            <a:noFill/>
                          </a:ln>
                          <a:solidFill>
                            <a:schemeClr val="accent1"/>
                          </a:solidFill>
                          <a:effectLst/>
                          <a:latin typeface="Arial" panose="020B0604020202020204" pitchFamily="34" charset="0"/>
                          <a:ea typeface="黑体" pitchFamily="49" charset="-122"/>
                        </a:rPr>
                        <a:t>挂牌公开转让、定向发行</a:t>
                      </a:r>
                      <a:endParaRPr kumimoji="0" lang="zh-CN" altLang="en-US" sz="1000" b="0" i="0" u="none" strike="noStrike" cap="none" normalizeH="0" baseline="0" dirty="0">
                        <a:ln>
                          <a:noFill/>
                        </a:ln>
                        <a:solidFill>
                          <a:schemeClr val="accent1"/>
                        </a:solidFill>
                        <a:effectLst/>
                        <a:latin typeface="Arial" panose="020B0604020202020204" pitchFamily="34" charset="0"/>
                        <a:ea typeface="黑体" pitchFamily="49" charset="-122"/>
                      </a:endParaRPr>
                    </a:p>
                  </a:txBody>
                  <a:tcPr marL="36000" marR="36000" marT="36000" marB="3600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base" latinLnBrk="0" hangingPunct="1">
                        <a:lnSpc>
                          <a:spcPct val="100000"/>
                        </a:lnSpc>
                        <a:spcBef>
                          <a:spcPts val="300"/>
                        </a:spcBef>
                        <a:spcAft>
                          <a:spcPts val="300"/>
                        </a:spcAft>
                        <a:buClrTx/>
                        <a:buSzTx/>
                        <a:buFontTx/>
                        <a:buNone/>
                        <a:tabLst/>
                      </a:pPr>
                      <a:r>
                        <a:rPr kumimoji="0" lang="zh-CN" altLang="en-US" sz="1000" u="none" strike="noStrike" cap="none" normalizeH="0" baseline="0" dirty="0">
                          <a:ln>
                            <a:noFill/>
                          </a:ln>
                          <a:effectLst/>
                          <a:latin typeface="Arial" panose="020B0604020202020204" pitchFamily="34" charset="0"/>
                          <a:ea typeface="黑体" pitchFamily="49" charset="-122"/>
                        </a:rPr>
                        <a:t>公开</a:t>
                      </a:r>
                      <a:r>
                        <a:rPr kumimoji="0" lang="zh-CN" altLang="zh-CN" sz="1000" u="none" strike="noStrike" cap="none" normalizeH="0" baseline="0" dirty="0">
                          <a:ln>
                            <a:noFill/>
                          </a:ln>
                          <a:effectLst/>
                          <a:latin typeface="Arial" panose="020B0604020202020204" pitchFamily="34" charset="0"/>
                          <a:ea typeface="黑体" pitchFamily="49" charset="-122"/>
                        </a:rPr>
                        <a:t>发行新股、增发</a:t>
                      </a:r>
                      <a:r>
                        <a:rPr kumimoji="0" lang="zh-CN" altLang="en-US" sz="1000" u="none" strike="noStrike" cap="none" normalizeH="0" baseline="0" dirty="0">
                          <a:ln>
                            <a:noFill/>
                          </a:ln>
                          <a:effectLst/>
                          <a:latin typeface="Arial" panose="020B0604020202020204" pitchFamily="34" charset="0"/>
                          <a:ea typeface="黑体" pitchFamily="49" charset="-122"/>
                        </a:rPr>
                        <a:t>，</a:t>
                      </a:r>
                      <a:endParaRPr kumimoji="0" lang="en-US" altLang="zh-CN" sz="1000" u="none" strike="noStrike" cap="none" normalizeH="0" baseline="0" dirty="0">
                        <a:ln>
                          <a:noFill/>
                        </a:ln>
                        <a:effectLst/>
                        <a:latin typeface="Arial" panose="020B0604020202020204" pitchFamily="34" charset="0"/>
                        <a:ea typeface="黑体" pitchFamily="49" charset="-122"/>
                      </a:endParaRPr>
                    </a:p>
                    <a:p>
                      <a:pPr marL="0" marR="0" lvl="0" indent="0" algn="just" defTabSz="914400" rtl="0" eaLnBrk="1" fontAlgn="base" latinLnBrk="0" hangingPunct="1">
                        <a:lnSpc>
                          <a:spcPct val="100000"/>
                        </a:lnSpc>
                        <a:spcBef>
                          <a:spcPts val="300"/>
                        </a:spcBef>
                        <a:spcAft>
                          <a:spcPts val="300"/>
                        </a:spcAft>
                        <a:buClrTx/>
                        <a:buSzTx/>
                        <a:buFontTx/>
                        <a:buNone/>
                        <a:tabLst/>
                      </a:pPr>
                      <a:r>
                        <a:rPr kumimoji="0" lang="zh-CN" altLang="en-US" sz="1000" u="none" strike="noStrike" cap="none" normalizeH="0" baseline="0" dirty="0">
                          <a:ln>
                            <a:noFill/>
                          </a:ln>
                          <a:effectLst/>
                          <a:latin typeface="Arial" panose="020B0604020202020204" pitchFamily="34" charset="0"/>
                          <a:ea typeface="黑体" pitchFamily="49" charset="-122"/>
                        </a:rPr>
                        <a:t>定向增发</a:t>
                      </a:r>
                      <a:endParaRPr kumimoji="0" lang="zh-CN" altLang="en-US" sz="1000" b="0" i="0" u="none" strike="noStrike" cap="none" normalizeH="0" baseline="0" dirty="0">
                        <a:ln>
                          <a:noFill/>
                        </a:ln>
                        <a:solidFill>
                          <a:srgbClr val="000000"/>
                        </a:solidFill>
                        <a:effectLst/>
                        <a:latin typeface="Arial" panose="020B0604020202020204" pitchFamily="34" charset="0"/>
                        <a:ea typeface="黑体" pitchFamily="49" charset="-122"/>
                      </a:endParaRPr>
                    </a:p>
                  </a:txBody>
                  <a:tcPr marL="36000" marR="36000" marT="36000" marB="3600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base" latinLnBrk="0" hangingPunct="1">
                        <a:lnSpc>
                          <a:spcPct val="100000"/>
                        </a:lnSpc>
                        <a:spcBef>
                          <a:spcPts val="300"/>
                        </a:spcBef>
                        <a:spcAft>
                          <a:spcPts val="300"/>
                        </a:spcAft>
                        <a:buClrTx/>
                        <a:buSzTx/>
                        <a:buFontTx/>
                        <a:buNone/>
                        <a:tabLst/>
                      </a:pPr>
                      <a:r>
                        <a:rPr kumimoji="0" lang="zh-CN" altLang="en-US" sz="1000" u="none" strike="noStrike" cap="none" normalizeH="0" baseline="0" dirty="0">
                          <a:ln>
                            <a:noFill/>
                          </a:ln>
                          <a:effectLst/>
                          <a:latin typeface="Arial" panose="020B0604020202020204" pitchFamily="34" charset="0"/>
                          <a:ea typeface="黑体" pitchFamily="49" charset="-122"/>
                        </a:rPr>
                        <a:t>公开</a:t>
                      </a:r>
                      <a:r>
                        <a:rPr kumimoji="0" lang="zh-CN" altLang="zh-CN" sz="1000" u="none" strike="noStrike" cap="none" normalizeH="0" baseline="0" dirty="0">
                          <a:ln>
                            <a:noFill/>
                          </a:ln>
                          <a:effectLst/>
                          <a:latin typeface="Arial" panose="020B0604020202020204" pitchFamily="34" charset="0"/>
                          <a:ea typeface="黑体" pitchFamily="49" charset="-122"/>
                        </a:rPr>
                        <a:t>发行新股、增发</a:t>
                      </a:r>
                      <a:r>
                        <a:rPr kumimoji="0" lang="zh-CN" altLang="en-US" sz="1000" u="none" strike="noStrike" cap="none" normalizeH="0" baseline="0" dirty="0">
                          <a:ln>
                            <a:noFill/>
                          </a:ln>
                          <a:effectLst/>
                          <a:latin typeface="Arial" panose="020B0604020202020204" pitchFamily="34" charset="0"/>
                          <a:ea typeface="黑体" pitchFamily="49" charset="-122"/>
                        </a:rPr>
                        <a:t>，</a:t>
                      </a:r>
                      <a:endParaRPr kumimoji="0" lang="en-US" altLang="zh-CN" sz="1000" u="none" strike="noStrike" cap="none" normalizeH="0" baseline="0" dirty="0">
                        <a:ln>
                          <a:noFill/>
                        </a:ln>
                        <a:effectLst/>
                        <a:latin typeface="Arial" panose="020B0604020202020204" pitchFamily="34" charset="0"/>
                        <a:ea typeface="黑体" pitchFamily="49" charset="-122"/>
                      </a:endParaRPr>
                    </a:p>
                    <a:p>
                      <a:pPr marL="0" marR="0" lvl="0" indent="0" algn="just" defTabSz="914400" rtl="0" eaLnBrk="1" fontAlgn="base" latinLnBrk="0" hangingPunct="1">
                        <a:lnSpc>
                          <a:spcPct val="100000"/>
                        </a:lnSpc>
                        <a:spcBef>
                          <a:spcPts val="300"/>
                        </a:spcBef>
                        <a:spcAft>
                          <a:spcPts val="300"/>
                        </a:spcAft>
                        <a:buClrTx/>
                        <a:buSzTx/>
                        <a:buFontTx/>
                        <a:buNone/>
                        <a:tabLst/>
                      </a:pPr>
                      <a:r>
                        <a:rPr kumimoji="0" lang="zh-CN" altLang="en-US" sz="1000" u="none" strike="noStrike" cap="none" normalizeH="0" baseline="0" dirty="0">
                          <a:ln>
                            <a:noFill/>
                          </a:ln>
                          <a:effectLst/>
                          <a:latin typeface="Arial" panose="020B0604020202020204" pitchFamily="34" charset="0"/>
                          <a:ea typeface="黑体" pitchFamily="49" charset="-122"/>
                        </a:rPr>
                        <a:t>定向增发</a:t>
                      </a:r>
                      <a:endParaRPr kumimoji="0" lang="zh-CN" altLang="en-US" sz="1000" b="0" i="0" u="none" strike="noStrike" cap="none" normalizeH="0" baseline="0" dirty="0">
                        <a:ln>
                          <a:noFill/>
                        </a:ln>
                        <a:solidFill>
                          <a:srgbClr val="000000"/>
                        </a:solidFill>
                        <a:effectLst/>
                        <a:latin typeface="Arial" panose="020B0604020202020204" pitchFamily="34" charset="0"/>
                        <a:ea typeface="黑体" pitchFamily="49" charset="-122"/>
                      </a:endParaRPr>
                    </a:p>
                  </a:txBody>
                  <a:tcPr marL="36000" marR="36000" marT="36000" marB="3600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288000">
                <a:tc>
                  <a:txBody>
                    <a:bodyPr/>
                    <a:lstStyle/>
                    <a:p>
                      <a:pPr marL="0" marR="0" lvl="0" indent="0" algn="just" defTabSz="914400" rtl="0" eaLnBrk="1" fontAlgn="base" latinLnBrk="0" hangingPunct="1">
                        <a:lnSpc>
                          <a:spcPct val="100000"/>
                        </a:lnSpc>
                        <a:spcBef>
                          <a:spcPts val="300"/>
                        </a:spcBef>
                        <a:spcAft>
                          <a:spcPts val="300"/>
                        </a:spcAft>
                        <a:buClrTx/>
                        <a:buSzTx/>
                        <a:buFontTx/>
                        <a:buNone/>
                        <a:tabLst/>
                      </a:pPr>
                      <a:r>
                        <a:rPr kumimoji="0" lang="zh-CN" altLang="en-US" sz="1000" u="none" strike="noStrike" cap="none" normalizeH="0" baseline="0" dirty="0">
                          <a:ln>
                            <a:noFill/>
                          </a:ln>
                          <a:effectLst/>
                          <a:latin typeface="Arial" panose="020B0604020202020204" pitchFamily="34" charset="0"/>
                          <a:ea typeface="黑体" pitchFamily="49" charset="-122"/>
                        </a:rPr>
                        <a:t>周期</a:t>
                      </a:r>
                      <a:endParaRPr kumimoji="0" lang="zh-CN" altLang="en-US" sz="1000" b="0" i="0" u="none" strike="noStrike" cap="none" normalizeH="0" baseline="0" dirty="0">
                        <a:ln>
                          <a:noFill/>
                        </a:ln>
                        <a:solidFill>
                          <a:srgbClr val="000000"/>
                        </a:solidFill>
                        <a:effectLst/>
                        <a:latin typeface="Arial" panose="020B0604020202020204" pitchFamily="34" charset="0"/>
                        <a:ea typeface="黑体" pitchFamily="49" charset="-122"/>
                      </a:endParaRPr>
                    </a:p>
                  </a:txBody>
                  <a:tcPr marL="36000" marR="36000" marT="36000" marB="3600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base" latinLnBrk="0" hangingPunct="1">
                        <a:lnSpc>
                          <a:spcPct val="100000"/>
                        </a:lnSpc>
                        <a:spcBef>
                          <a:spcPts val="300"/>
                        </a:spcBef>
                        <a:spcAft>
                          <a:spcPts val="300"/>
                        </a:spcAft>
                        <a:buClrTx/>
                        <a:buSzTx/>
                        <a:buFontTx/>
                        <a:buNone/>
                        <a:tabLst/>
                        <a:defRPr/>
                      </a:pPr>
                      <a:r>
                        <a:rPr kumimoji="0" lang="zh-CN" altLang="zh-CN" sz="1000" u="none" strike="noStrike" cap="none" normalizeH="0" baseline="0" dirty="0">
                          <a:ln>
                            <a:noFill/>
                          </a:ln>
                          <a:solidFill>
                            <a:schemeClr val="accent1"/>
                          </a:solidFill>
                          <a:effectLst/>
                          <a:latin typeface="Arial" panose="020B0604020202020204" pitchFamily="34" charset="0"/>
                          <a:ea typeface="黑体" pitchFamily="49" charset="-122"/>
                        </a:rPr>
                        <a:t>周期</a:t>
                      </a:r>
                      <a:r>
                        <a:rPr kumimoji="0" lang="zh-CN" altLang="en-US" sz="1000" u="none" strike="noStrike" cap="none" normalizeH="0" baseline="0" dirty="0">
                          <a:ln>
                            <a:noFill/>
                          </a:ln>
                          <a:solidFill>
                            <a:schemeClr val="accent1"/>
                          </a:solidFill>
                          <a:effectLst/>
                          <a:latin typeface="Arial" panose="020B0604020202020204" pitchFamily="34" charset="0"/>
                          <a:ea typeface="黑体" pitchFamily="49" charset="-122"/>
                        </a:rPr>
                        <a:t>较短</a:t>
                      </a:r>
                      <a:r>
                        <a:rPr kumimoji="0" lang="zh-CN" altLang="zh-CN" sz="1000" u="none" strike="noStrike" cap="none" normalizeH="0" baseline="0" dirty="0">
                          <a:ln>
                            <a:noFill/>
                          </a:ln>
                          <a:solidFill>
                            <a:schemeClr val="accent1"/>
                          </a:solidFill>
                          <a:effectLst/>
                          <a:latin typeface="Arial" panose="020B0604020202020204" pitchFamily="34" charset="0"/>
                          <a:ea typeface="黑体" pitchFamily="49" charset="-122"/>
                        </a:rPr>
                        <a:t>，一般</a:t>
                      </a:r>
                      <a:r>
                        <a:rPr kumimoji="0" lang="en-US" altLang="zh-CN" sz="1000" u="none" strike="noStrike" cap="none" normalizeH="0" baseline="0" dirty="0">
                          <a:ln>
                            <a:noFill/>
                          </a:ln>
                          <a:solidFill>
                            <a:schemeClr val="accent1"/>
                          </a:solidFill>
                          <a:effectLst/>
                          <a:latin typeface="Arial" panose="020B0604020202020204" pitchFamily="34" charset="0"/>
                          <a:ea typeface="黑体" pitchFamily="49" charset="-122"/>
                        </a:rPr>
                        <a:t>3—6</a:t>
                      </a:r>
                      <a:r>
                        <a:rPr kumimoji="0" lang="zh-CN" altLang="zh-CN" sz="1000" u="none" strike="noStrike" cap="none" normalizeH="0" baseline="0" dirty="0">
                          <a:ln>
                            <a:noFill/>
                          </a:ln>
                          <a:solidFill>
                            <a:schemeClr val="accent1"/>
                          </a:solidFill>
                          <a:effectLst/>
                          <a:latin typeface="Arial" panose="020B0604020202020204" pitchFamily="34" charset="0"/>
                          <a:ea typeface="黑体" pitchFamily="49" charset="-122"/>
                        </a:rPr>
                        <a:t>个月</a:t>
                      </a:r>
                      <a:endParaRPr kumimoji="0" lang="zh-CN" altLang="en-US" sz="1000" b="0" i="0" u="none" strike="noStrike" cap="none" normalizeH="0" baseline="0" dirty="0">
                        <a:ln>
                          <a:noFill/>
                        </a:ln>
                        <a:solidFill>
                          <a:schemeClr val="accent1"/>
                        </a:solidFill>
                        <a:effectLst/>
                        <a:latin typeface="Arial" panose="020B0604020202020204" pitchFamily="34" charset="0"/>
                        <a:ea typeface="黑体" pitchFamily="49" charset="-122"/>
                      </a:endParaRPr>
                    </a:p>
                  </a:txBody>
                  <a:tcPr marL="36000" marR="36000" marT="36000" marB="3600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base" latinLnBrk="0" hangingPunct="1">
                        <a:lnSpc>
                          <a:spcPct val="100000"/>
                        </a:lnSpc>
                        <a:spcBef>
                          <a:spcPts val="300"/>
                        </a:spcBef>
                        <a:spcAft>
                          <a:spcPts val="300"/>
                        </a:spcAft>
                        <a:buClrTx/>
                        <a:buSzTx/>
                        <a:buFontTx/>
                        <a:buNone/>
                        <a:tabLst/>
                      </a:pPr>
                      <a:r>
                        <a:rPr kumimoji="0" lang="zh-CN" altLang="zh-CN" sz="1000" u="none" strike="noStrike" cap="none" normalizeH="0" baseline="0" dirty="0">
                          <a:ln>
                            <a:noFill/>
                          </a:ln>
                          <a:effectLst/>
                          <a:latin typeface="Arial" panose="020B0604020202020204" pitchFamily="34" charset="0"/>
                          <a:ea typeface="黑体" pitchFamily="49" charset="-122"/>
                        </a:rPr>
                        <a:t>一般在</a:t>
                      </a:r>
                      <a:r>
                        <a:rPr kumimoji="0" lang="en-US" altLang="zh-CN" sz="1000" u="none" strike="noStrike" cap="none" normalizeH="0" baseline="0" dirty="0">
                          <a:ln>
                            <a:noFill/>
                          </a:ln>
                          <a:effectLst/>
                          <a:latin typeface="Arial" panose="020B0604020202020204" pitchFamily="34" charset="0"/>
                          <a:ea typeface="黑体" pitchFamily="49" charset="-122"/>
                        </a:rPr>
                        <a:t>1</a:t>
                      </a:r>
                      <a:r>
                        <a:rPr kumimoji="0" lang="zh-CN" altLang="zh-CN" sz="1000" u="none" strike="noStrike" cap="none" normalizeH="0" baseline="0" dirty="0">
                          <a:ln>
                            <a:noFill/>
                          </a:ln>
                          <a:effectLst/>
                          <a:latin typeface="Arial" panose="020B0604020202020204" pitchFamily="34" charset="0"/>
                          <a:ea typeface="黑体" pitchFamily="49" charset="-122"/>
                        </a:rPr>
                        <a:t>年以上</a:t>
                      </a:r>
                      <a:endParaRPr kumimoji="0" lang="zh-CN" altLang="en-US" sz="1000" b="0" i="0" u="none" strike="noStrike" cap="none" normalizeH="0" baseline="0" dirty="0">
                        <a:ln>
                          <a:noFill/>
                        </a:ln>
                        <a:solidFill>
                          <a:srgbClr val="000000"/>
                        </a:solidFill>
                        <a:effectLst/>
                        <a:latin typeface="Arial" panose="020B0604020202020204" pitchFamily="34" charset="0"/>
                        <a:ea typeface="黑体" pitchFamily="49" charset="-122"/>
                      </a:endParaRPr>
                    </a:p>
                  </a:txBody>
                  <a:tcPr marL="36000" marR="36000" marT="36000" marB="3600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base" latinLnBrk="0" hangingPunct="1">
                        <a:lnSpc>
                          <a:spcPct val="100000"/>
                        </a:lnSpc>
                        <a:spcBef>
                          <a:spcPts val="300"/>
                        </a:spcBef>
                        <a:spcAft>
                          <a:spcPts val="300"/>
                        </a:spcAft>
                        <a:buClrTx/>
                        <a:buSzTx/>
                        <a:buFontTx/>
                        <a:buNone/>
                        <a:tabLst/>
                      </a:pPr>
                      <a:r>
                        <a:rPr kumimoji="0" lang="zh-CN" altLang="zh-CN" sz="1000" u="none" strike="noStrike" cap="none" normalizeH="0" baseline="0" dirty="0">
                          <a:ln>
                            <a:noFill/>
                          </a:ln>
                          <a:effectLst/>
                          <a:latin typeface="Arial" panose="020B0604020202020204" pitchFamily="34" charset="0"/>
                          <a:ea typeface="黑体" pitchFamily="49" charset="-122"/>
                        </a:rPr>
                        <a:t>一般在</a:t>
                      </a:r>
                      <a:r>
                        <a:rPr kumimoji="0" lang="en-US" altLang="zh-CN" sz="1000" u="none" strike="noStrike" cap="none" normalizeH="0" baseline="0" dirty="0">
                          <a:ln>
                            <a:noFill/>
                          </a:ln>
                          <a:effectLst/>
                          <a:latin typeface="Arial" panose="020B0604020202020204" pitchFamily="34" charset="0"/>
                          <a:ea typeface="黑体" pitchFamily="49" charset="-122"/>
                        </a:rPr>
                        <a:t>1</a:t>
                      </a:r>
                      <a:r>
                        <a:rPr kumimoji="0" lang="zh-CN" altLang="zh-CN" sz="1000" u="none" strike="noStrike" cap="none" normalizeH="0" baseline="0" dirty="0">
                          <a:ln>
                            <a:noFill/>
                          </a:ln>
                          <a:effectLst/>
                          <a:latin typeface="Arial" panose="020B0604020202020204" pitchFamily="34" charset="0"/>
                          <a:ea typeface="黑体" pitchFamily="49" charset="-122"/>
                        </a:rPr>
                        <a:t>年</a:t>
                      </a:r>
                      <a:r>
                        <a:rPr kumimoji="0" lang="zh-CN" altLang="en-US" sz="1000" u="none" strike="noStrike" cap="none" normalizeH="0" baseline="0" dirty="0">
                          <a:ln>
                            <a:noFill/>
                          </a:ln>
                          <a:effectLst/>
                          <a:latin typeface="Arial" panose="020B0604020202020204" pitchFamily="34" charset="0"/>
                          <a:ea typeface="黑体" pitchFamily="49" charset="-122"/>
                        </a:rPr>
                        <a:t>以上</a:t>
                      </a:r>
                      <a:endParaRPr kumimoji="0" lang="zh-CN" altLang="zh-CN" sz="1000" b="0" i="0" u="none" strike="noStrike" cap="none" normalizeH="0" baseline="0" dirty="0">
                        <a:ln>
                          <a:noFill/>
                        </a:ln>
                        <a:solidFill>
                          <a:srgbClr val="000000"/>
                        </a:solidFill>
                        <a:effectLst/>
                        <a:latin typeface="Arial" panose="020B0604020202020204" pitchFamily="34" charset="0"/>
                        <a:ea typeface="黑体" pitchFamily="49" charset="-122"/>
                      </a:endParaRPr>
                    </a:p>
                  </a:txBody>
                  <a:tcPr marL="36000" marR="36000" marT="36000" marB="3600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288000">
                <a:tc>
                  <a:txBody>
                    <a:bodyPr/>
                    <a:lstStyle/>
                    <a:p>
                      <a:pPr marL="0" marR="0" lvl="0" indent="0" algn="just" defTabSz="914400" rtl="0" eaLnBrk="1" fontAlgn="base" latinLnBrk="0" hangingPunct="1">
                        <a:lnSpc>
                          <a:spcPct val="100000"/>
                        </a:lnSpc>
                        <a:spcBef>
                          <a:spcPts val="300"/>
                        </a:spcBef>
                        <a:spcAft>
                          <a:spcPts val="300"/>
                        </a:spcAft>
                        <a:buClrTx/>
                        <a:buSzTx/>
                        <a:buFontTx/>
                        <a:buNone/>
                        <a:tabLst/>
                      </a:pPr>
                      <a:r>
                        <a:rPr kumimoji="0" lang="zh-CN" altLang="en-US" sz="1000" u="none" strike="noStrike" cap="none" normalizeH="0" baseline="0" dirty="0">
                          <a:ln>
                            <a:noFill/>
                          </a:ln>
                          <a:effectLst/>
                          <a:latin typeface="Arial" panose="020B0604020202020204" pitchFamily="34" charset="0"/>
                          <a:ea typeface="黑体" pitchFamily="49" charset="-122"/>
                        </a:rPr>
                        <a:t>审核</a:t>
                      </a:r>
                      <a:endParaRPr kumimoji="0" lang="zh-CN" altLang="en-US" sz="1000" b="0" i="0" u="none" strike="noStrike" cap="none" normalizeH="0" baseline="0" dirty="0">
                        <a:ln>
                          <a:noFill/>
                        </a:ln>
                        <a:solidFill>
                          <a:srgbClr val="000000"/>
                        </a:solidFill>
                        <a:effectLst/>
                        <a:latin typeface="Arial" panose="020B0604020202020204" pitchFamily="34" charset="0"/>
                        <a:ea typeface="黑体" pitchFamily="49" charset="-122"/>
                      </a:endParaRPr>
                    </a:p>
                  </a:txBody>
                  <a:tcPr marL="36000" marR="36000" marT="36000" marB="3600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base" latinLnBrk="0" hangingPunct="1">
                        <a:lnSpc>
                          <a:spcPct val="100000"/>
                        </a:lnSpc>
                        <a:spcBef>
                          <a:spcPts val="300"/>
                        </a:spcBef>
                        <a:spcAft>
                          <a:spcPts val="300"/>
                        </a:spcAft>
                        <a:buClrTx/>
                        <a:buSzTx/>
                        <a:buFontTx/>
                        <a:buNone/>
                        <a:tabLst/>
                      </a:pPr>
                      <a:r>
                        <a:rPr lang="zh-CN" altLang="en-US" sz="1000" kern="1200" baseline="0" dirty="0">
                          <a:solidFill>
                            <a:schemeClr val="accent1"/>
                          </a:solidFill>
                          <a:latin typeface="Arial" panose="020B0604020202020204" pitchFamily="34" charset="0"/>
                          <a:ea typeface="黑体" pitchFamily="49" charset="-122"/>
                          <a:cs typeface="+mn-cs"/>
                        </a:rPr>
                        <a:t>“准注册制”，由全国股份转让系统公司审核</a:t>
                      </a:r>
                      <a:endParaRPr lang="en-US" altLang="zh-CN" sz="1000" kern="1200" baseline="0" dirty="0">
                        <a:solidFill>
                          <a:schemeClr val="accent1"/>
                        </a:solidFill>
                        <a:latin typeface="Arial" panose="020B0604020202020204" pitchFamily="34" charset="0"/>
                        <a:ea typeface="黑体" pitchFamily="49" charset="-122"/>
                        <a:cs typeface="+mn-cs"/>
                      </a:endParaRPr>
                    </a:p>
                    <a:p>
                      <a:pPr marL="0" marR="0" lvl="0" indent="0" algn="just" defTabSz="914400" rtl="0" eaLnBrk="1" fontAlgn="base" latinLnBrk="0" hangingPunct="1">
                        <a:lnSpc>
                          <a:spcPct val="100000"/>
                        </a:lnSpc>
                        <a:spcBef>
                          <a:spcPts val="300"/>
                        </a:spcBef>
                        <a:spcAft>
                          <a:spcPts val="300"/>
                        </a:spcAft>
                        <a:buClrTx/>
                        <a:buSzTx/>
                        <a:buFontTx/>
                        <a:buNone/>
                        <a:tabLst/>
                      </a:pPr>
                      <a:r>
                        <a:rPr lang="zh-CN" altLang="en-US" sz="1000" kern="1200" baseline="0" dirty="0">
                          <a:solidFill>
                            <a:schemeClr val="accent1"/>
                          </a:solidFill>
                          <a:latin typeface="Arial" panose="020B0604020202020204" pitchFamily="34" charset="0"/>
                          <a:ea typeface="黑体" pitchFamily="49" charset="-122"/>
                          <a:cs typeface="+mn-cs"/>
                        </a:rPr>
                        <a:t>（股东超过</a:t>
                      </a:r>
                      <a:r>
                        <a:rPr lang="en-US" altLang="zh-CN" sz="1000" kern="1200" baseline="0" dirty="0">
                          <a:solidFill>
                            <a:schemeClr val="accent1"/>
                          </a:solidFill>
                          <a:latin typeface="Arial" panose="020B0604020202020204" pitchFamily="34" charset="0"/>
                          <a:ea typeface="黑体" pitchFamily="49" charset="-122"/>
                          <a:cs typeface="+mn-cs"/>
                        </a:rPr>
                        <a:t>200</a:t>
                      </a:r>
                      <a:r>
                        <a:rPr lang="zh-CN" altLang="en-US" sz="1000" kern="1200" baseline="0" dirty="0">
                          <a:solidFill>
                            <a:schemeClr val="accent1"/>
                          </a:solidFill>
                          <a:latin typeface="Arial" panose="020B0604020202020204" pitchFamily="34" charset="0"/>
                          <a:ea typeface="黑体" pitchFamily="49" charset="-122"/>
                          <a:cs typeface="+mn-cs"/>
                        </a:rPr>
                        <a:t>人的情况下才需证监会审核）</a:t>
                      </a:r>
                      <a:endParaRPr lang="en-US" altLang="zh-CN" sz="1000" kern="1200" baseline="0" dirty="0">
                        <a:solidFill>
                          <a:schemeClr val="accent1"/>
                        </a:solidFill>
                        <a:latin typeface="Arial" panose="020B0604020202020204" pitchFamily="34" charset="0"/>
                        <a:ea typeface="黑体" pitchFamily="49" charset="-122"/>
                        <a:cs typeface="+mn-cs"/>
                      </a:endParaRPr>
                    </a:p>
                  </a:txBody>
                  <a:tcPr marL="36000" marR="36000" marT="36000" marB="3600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base" latinLnBrk="0" hangingPunct="1">
                        <a:lnSpc>
                          <a:spcPct val="100000"/>
                        </a:lnSpc>
                        <a:spcBef>
                          <a:spcPts val="300"/>
                        </a:spcBef>
                        <a:spcAft>
                          <a:spcPts val="300"/>
                        </a:spcAft>
                        <a:buClrTx/>
                        <a:buSzTx/>
                        <a:buFontTx/>
                        <a:buNone/>
                        <a:tabLst/>
                      </a:pPr>
                      <a:r>
                        <a:rPr lang="zh-CN" altLang="en-US" sz="1000" kern="1200" baseline="0" dirty="0">
                          <a:solidFill>
                            <a:schemeClr val="tx1"/>
                          </a:solidFill>
                          <a:latin typeface="Arial" panose="020B0604020202020204" pitchFamily="34" charset="0"/>
                          <a:ea typeface="黑体" pitchFamily="49" charset="-122"/>
                          <a:cs typeface="+mn-cs"/>
                        </a:rPr>
                        <a:t>证监会审核</a:t>
                      </a:r>
                    </a:p>
                  </a:txBody>
                  <a:tcPr marL="36000" marR="36000" marT="36000" marB="3600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base" latinLnBrk="0" hangingPunct="1">
                        <a:lnSpc>
                          <a:spcPct val="100000"/>
                        </a:lnSpc>
                        <a:spcBef>
                          <a:spcPts val="300"/>
                        </a:spcBef>
                        <a:spcAft>
                          <a:spcPts val="300"/>
                        </a:spcAft>
                        <a:buClrTx/>
                        <a:buSzTx/>
                        <a:buFontTx/>
                        <a:buNone/>
                        <a:tabLst/>
                      </a:pPr>
                      <a:r>
                        <a:rPr kumimoji="0" lang="zh-CN" altLang="en-US" sz="1000" u="none" strike="noStrike" cap="none" normalizeH="0" baseline="0" dirty="0">
                          <a:ln>
                            <a:noFill/>
                          </a:ln>
                          <a:effectLst/>
                          <a:latin typeface="Arial" panose="020B0604020202020204" pitchFamily="34" charset="0"/>
                          <a:ea typeface="黑体" pitchFamily="49" charset="-122"/>
                        </a:rPr>
                        <a:t>证监会审核</a:t>
                      </a:r>
                      <a:endParaRPr kumimoji="0" lang="zh-CN" altLang="en-US" sz="1000" b="0" i="0" u="none" strike="noStrike" cap="none" normalizeH="0" baseline="0" dirty="0">
                        <a:ln>
                          <a:noFill/>
                        </a:ln>
                        <a:solidFill>
                          <a:srgbClr val="000000"/>
                        </a:solidFill>
                        <a:effectLst/>
                        <a:latin typeface="Arial" panose="020B0604020202020204" pitchFamily="34" charset="0"/>
                        <a:ea typeface="黑体" pitchFamily="49" charset="-122"/>
                      </a:endParaRPr>
                    </a:p>
                  </a:txBody>
                  <a:tcPr marL="36000" marR="36000" marT="36000" marB="3600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bl>
          </a:graphicData>
        </a:graphic>
      </p:graphicFrame>
      <p:sp>
        <p:nvSpPr>
          <p:cNvPr id="8" name="Slide Number Placeholder 4"/>
          <p:cNvSpPr txBox="1">
            <a:spLocks/>
          </p:cNvSpPr>
          <p:nvPr/>
        </p:nvSpPr>
        <p:spPr>
          <a:xfrm>
            <a:off x="7086600" y="6477000"/>
            <a:ext cx="1527048" cy="1524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 </a:t>
            </a:r>
          </a:p>
        </p:txBody>
      </p:sp>
    </p:spTree>
    <p:extLst>
      <p:ext uri="{BB962C8B-B14F-4D97-AF65-F5344CB8AC3E}">
        <p14:creationId xmlns:p14="http://schemas.microsoft.com/office/powerpoint/2010/main" val="2179635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zh-CN" altLang="en-US" dirty="0">
                <a:ea typeface="宋体" panose="02010600030101010101" pitchFamily="2" charset="-122"/>
              </a:rPr>
              <a:t>上市市场的比较</a:t>
            </a:r>
            <a:r>
              <a:rPr lang="en-US" altLang="zh-CN" dirty="0">
                <a:ea typeface="宋体" panose="02010600030101010101" pitchFamily="2" charset="-122"/>
              </a:rPr>
              <a:t>(A</a:t>
            </a:r>
            <a:r>
              <a:rPr lang="zh-CN" altLang="en-US" dirty="0">
                <a:ea typeface="宋体" panose="02010600030101010101" pitchFamily="2" charset="-122"/>
              </a:rPr>
              <a:t>股和新三板</a:t>
            </a:r>
            <a:r>
              <a:rPr lang="en-US" altLang="zh-CN" dirty="0">
                <a:ea typeface="宋体" panose="02010600030101010101" pitchFamily="2" charset="-122"/>
              </a:rPr>
              <a:t>)</a:t>
            </a:r>
            <a:r>
              <a:rPr lang="zh-CN" altLang="en-US" dirty="0">
                <a:ea typeface="宋体" panose="02010600030101010101" pitchFamily="2" charset="-122"/>
              </a:rPr>
              <a:t/>
            </a:r>
            <a:br>
              <a:rPr lang="zh-CN" altLang="en-US" dirty="0">
                <a:ea typeface="宋体" panose="02010600030101010101" pitchFamily="2" charset="-122"/>
              </a:rPr>
            </a:br>
            <a:endParaRPr lang="en-GB" i="0" dirty="0"/>
          </a:p>
        </p:txBody>
      </p:sp>
      <p:sp>
        <p:nvSpPr>
          <p:cNvPr id="4" name="Slide Number Placeholder 3"/>
          <p:cNvSpPr>
            <a:spLocks noGrp="1"/>
          </p:cNvSpPr>
          <p:nvPr>
            <p:ph type="sldNum" sz="quarter" idx="4"/>
          </p:nvPr>
        </p:nvSpPr>
        <p:spPr/>
        <p:txBody>
          <a:bodyPr/>
          <a:lstStyle/>
          <a:p>
            <a:fld id="{42F7BB1F-3C84-4DAE-913A-C77F1D2656FB}" type="slidenum">
              <a:rPr lang="en-GB" smtClean="0"/>
              <a:pPr/>
              <a:t>9</a:t>
            </a:fld>
            <a:endParaRPr lang="en-GB" dirty="0"/>
          </a:p>
        </p:txBody>
      </p:sp>
      <p:graphicFrame>
        <p:nvGraphicFramePr>
          <p:cNvPr id="7" name="表格 6"/>
          <p:cNvGraphicFramePr>
            <a:graphicFrameLocks noGrp="1"/>
          </p:cNvGraphicFramePr>
          <p:nvPr>
            <p:extLst>
              <p:ext uri="{D42A27DB-BD31-4B8C-83A1-F6EECF244321}">
                <p14:modId xmlns:p14="http://schemas.microsoft.com/office/powerpoint/2010/main" val="2228263423"/>
              </p:ext>
            </p:extLst>
          </p:nvPr>
        </p:nvGraphicFramePr>
        <p:xfrm>
          <a:off x="524357" y="1749956"/>
          <a:ext cx="8089290" cy="2828400"/>
        </p:xfrm>
        <a:graphic>
          <a:graphicData uri="http://schemas.openxmlformats.org/drawingml/2006/table">
            <a:tbl>
              <a:tblPr firstRow="1" bandRow="1">
                <a:tableStyleId>{2D5ABB26-0587-4C30-8999-92F81FD0307C}</a:tableStyleId>
              </a:tblPr>
              <a:tblGrid>
                <a:gridCol w="1201756">
                  <a:extLst>
                    <a:ext uri="{9D8B030D-6E8A-4147-A177-3AD203B41FA5}">
                      <a16:colId xmlns:a16="http://schemas.microsoft.com/office/drawing/2014/main" xmlns="" val="20000"/>
                    </a:ext>
                  </a:extLst>
                </a:gridCol>
                <a:gridCol w="1828243">
                  <a:extLst>
                    <a:ext uri="{9D8B030D-6E8A-4147-A177-3AD203B41FA5}">
                      <a16:colId xmlns:a16="http://schemas.microsoft.com/office/drawing/2014/main" xmlns="" val="20001"/>
                    </a:ext>
                  </a:extLst>
                </a:gridCol>
                <a:gridCol w="2525037">
                  <a:extLst>
                    <a:ext uri="{9D8B030D-6E8A-4147-A177-3AD203B41FA5}">
                      <a16:colId xmlns:a16="http://schemas.microsoft.com/office/drawing/2014/main" xmlns="" val="20002"/>
                    </a:ext>
                  </a:extLst>
                </a:gridCol>
                <a:gridCol w="2534254">
                  <a:extLst>
                    <a:ext uri="{9D8B030D-6E8A-4147-A177-3AD203B41FA5}">
                      <a16:colId xmlns:a16="http://schemas.microsoft.com/office/drawing/2014/main" xmlns="" val="20003"/>
                    </a:ext>
                  </a:extLst>
                </a:gridCol>
              </a:tblGrid>
              <a:tr h="288000">
                <a:tc>
                  <a:txBody>
                    <a:bodyPr/>
                    <a:lstStyle/>
                    <a:p>
                      <a:pPr algn="just"/>
                      <a:r>
                        <a:rPr lang="zh-CN" altLang="en-US" sz="1000" b="1" baseline="0" dirty="0">
                          <a:solidFill>
                            <a:schemeClr val="bg1"/>
                          </a:solidFill>
                          <a:latin typeface="Arial" panose="020B0604020202020204" pitchFamily="34" charset="0"/>
                          <a:ea typeface="黑体" pitchFamily="49" charset="-122"/>
                        </a:rPr>
                        <a:t>指标</a:t>
                      </a:r>
                    </a:p>
                  </a:txBody>
                  <a:tcPr marL="36000" marR="36000" marT="36000" marB="36000" anchor="ctr">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just"/>
                      <a:r>
                        <a:rPr lang="zh-CN" altLang="en-US" sz="1000" b="1" baseline="0" dirty="0">
                          <a:solidFill>
                            <a:schemeClr val="bg1"/>
                          </a:solidFill>
                          <a:latin typeface="Arial" panose="020B0604020202020204" pitchFamily="34" charset="0"/>
                          <a:ea typeface="黑体" pitchFamily="49" charset="-122"/>
                        </a:rPr>
                        <a:t>新三板</a:t>
                      </a:r>
                    </a:p>
                  </a:txBody>
                  <a:tcPr marL="36000" marR="36000" marT="36000" marB="36000"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just"/>
                      <a:r>
                        <a:rPr lang="zh-CN" altLang="en-US" sz="1000" b="1" baseline="0" dirty="0">
                          <a:solidFill>
                            <a:schemeClr val="bg1"/>
                          </a:solidFill>
                          <a:latin typeface="Arial" panose="020B0604020202020204" pitchFamily="34" charset="0"/>
                          <a:ea typeface="黑体" pitchFamily="49" charset="-122"/>
                        </a:rPr>
                        <a:t>主板和中小板</a:t>
                      </a:r>
                    </a:p>
                  </a:txBody>
                  <a:tcPr marL="36000" marR="36000" marT="36000" marB="36000"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just"/>
                      <a:r>
                        <a:rPr lang="zh-CN" altLang="en-US" sz="1000" b="1" baseline="0" dirty="0">
                          <a:solidFill>
                            <a:schemeClr val="bg1"/>
                          </a:solidFill>
                          <a:latin typeface="Arial" panose="020B0604020202020204" pitchFamily="34" charset="0"/>
                          <a:ea typeface="黑体" pitchFamily="49" charset="-122"/>
                        </a:rPr>
                        <a:t>创业板</a:t>
                      </a:r>
                    </a:p>
                  </a:txBody>
                  <a:tcPr marL="36000" marR="36000" marT="36000" marB="36000" anchor="ctr">
                    <a:lnL w="12700" cap="flat" cmpd="sng" algn="ctr">
                      <a:no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xmlns="" val="10000"/>
                  </a:ext>
                </a:extLst>
              </a:tr>
              <a:tr h="288000">
                <a:tc>
                  <a:txBody>
                    <a:bodyPr/>
                    <a:lstStyle/>
                    <a:p>
                      <a:pPr algn="just" latinLnBrk="0"/>
                      <a:r>
                        <a:rPr lang="zh-CN" altLang="en-US" sz="1000" kern="1200" baseline="0" dirty="0">
                          <a:solidFill>
                            <a:schemeClr val="tx1"/>
                          </a:solidFill>
                          <a:latin typeface="Arial" panose="020B0604020202020204" pitchFamily="34" charset="0"/>
                          <a:ea typeface="黑体" pitchFamily="49" charset="-122"/>
                          <a:cs typeface="+mn-cs"/>
                        </a:rPr>
                        <a:t>资产要求</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just" latinLnBrk="0"/>
                      <a:r>
                        <a:rPr lang="zh-CN" altLang="en-US" sz="1000" kern="1200" baseline="0" dirty="0">
                          <a:solidFill>
                            <a:schemeClr val="accent1"/>
                          </a:solidFill>
                          <a:latin typeface="Arial" panose="020B0604020202020204" pitchFamily="34" charset="0"/>
                          <a:ea typeface="黑体" pitchFamily="49" charset="-122"/>
                          <a:cs typeface="+mn-cs"/>
                        </a:rPr>
                        <a:t>无限制</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zh-CN" altLang="en-US" sz="1000" kern="1200" baseline="0" dirty="0">
                          <a:solidFill>
                            <a:schemeClr val="tx1"/>
                          </a:solidFill>
                          <a:latin typeface="Arial" panose="020B0604020202020204" pitchFamily="34" charset="0"/>
                          <a:ea typeface="黑体" pitchFamily="49" charset="-122"/>
                          <a:cs typeface="+mn-cs"/>
                        </a:rPr>
                        <a:t>最近一期末无形资产（扣除土地使用权、水面养殖权和采矿权等后）占净资产的比例不高于</a:t>
                      </a:r>
                      <a:r>
                        <a:rPr lang="en-US" altLang="zh-CN" sz="1000" kern="1200" baseline="0" dirty="0">
                          <a:solidFill>
                            <a:schemeClr val="tx1"/>
                          </a:solidFill>
                          <a:latin typeface="Arial" panose="020B0604020202020204" pitchFamily="34" charset="0"/>
                          <a:ea typeface="黑体" pitchFamily="49" charset="-122"/>
                          <a:cs typeface="+mn-cs"/>
                        </a:rPr>
                        <a:t>20</a:t>
                      </a:r>
                      <a:r>
                        <a:rPr lang="zh-CN" altLang="en-US" sz="1000" kern="1200" baseline="0" dirty="0">
                          <a:solidFill>
                            <a:schemeClr val="tx1"/>
                          </a:solidFill>
                          <a:latin typeface="Arial" panose="020B0604020202020204" pitchFamily="34" charset="0"/>
                          <a:ea typeface="黑体" pitchFamily="49" charset="-122"/>
                          <a:cs typeface="+mn-cs"/>
                        </a:rPr>
                        <a:t>％，且不存在未弥补亏损</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zh-CN" altLang="en-US" sz="1000" kern="1200" baseline="0" dirty="0">
                          <a:solidFill>
                            <a:schemeClr val="tx1"/>
                          </a:solidFill>
                          <a:latin typeface="Arial" panose="020B0604020202020204" pitchFamily="34" charset="0"/>
                          <a:ea typeface="黑体" pitchFamily="49" charset="-122"/>
                          <a:cs typeface="+mn-cs"/>
                        </a:rPr>
                        <a:t>最近一期末净资产不少于</a:t>
                      </a:r>
                      <a:r>
                        <a:rPr lang="en-US" altLang="zh-CN" sz="1000" kern="1200" baseline="0" dirty="0">
                          <a:solidFill>
                            <a:schemeClr val="tx1"/>
                          </a:solidFill>
                          <a:latin typeface="Arial" panose="020B0604020202020204" pitchFamily="34" charset="0"/>
                          <a:ea typeface="黑体" pitchFamily="49" charset="-122"/>
                          <a:cs typeface="+mn-cs"/>
                        </a:rPr>
                        <a:t>2,000</a:t>
                      </a:r>
                      <a:r>
                        <a:rPr lang="zh-CN" altLang="en-US" sz="1000" kern="1200" baseline="0" dirty="0">
                          <a:solidFill>
                            <a:schemeClr val="tx1"/>
                          </a:solidFill>
                          <a:latin typeface="Arial" panose="020B0604020202020204" pitchFamily="34" charset="0"/>
                          <a:ea typeface="黑体" pitchFamily="49" charset="-122"/>
                          <a:cs typeface="+mn-cs"/>
                        </a:rPr>
                        <a:t>万元，且不存在未弥补亏损</a:t>
                      </a:r>
                    </a:p>
                    <a:p>
                      <a:pPr algn="just" latinLnBrk="0"/>
                      <a:endParaRPr lang="zh-CN" altLang="en-US" sz="1000" kern="1200" baseline="0" dirty="0">
                        <a:solidFill>
                          <a:schemeClr val="tx1"/>
                        </a:solidFill>
                        <a:latin typeface="Arial" panose="020B0604020202020204" pitchFamily="34" charset="0"/>
                        <a:ea typeface="黑体" pitchFamily="49" charset="-122"/>
                        <a:cs typeface="+mn-cs"/>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288000">
                <a:tc>
                  <a:txBody>
                    <a:bodyPr/>
                    <a:lstStyle/>
                    <a:p>
                      <a:pPr algn="just" latinLnBrk="0"/>
                      <a:r>
                        <a:rPr lang="zh-CN" altLang="en-US" sz="1000" kern="1200" baseline="0" dirty="0">
                          <a:solidFill>
                            <a:schemeClr val="tx1"/>
                          </a:solidFill>
                          <a:latin typeface="Arial" panose="020B0604020202020204" pitchFamily="34" charset="0"/>
                          <a:ea typeface="黑体" pitchFamily="49" charset="-122"/>
                          <a:cs typeface="+mn-cs"/>
                        </a:rPr>
                        <a:t>主营业务</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just" latinLnBrk="0"/>
                      <a:r>
                        <a:rPr lang="zh-CN" altLang="en-US" sz="1000" kern="1200" baseline="0" dirty="0">
                          <a:solidFill>
                            <a:schemeClr val="accent1"/>
                          </a:solidFill>
                          <a:latin typeface="Arial" panose="020B0604020202020204" pitchFamily="34" charset="0"/>
                          <a:ea typeface="黑体" pitchFamily="49" charset="-122"/>
                          <a:cs typeface="+mn-cs"/>
                        </a:rPr>
                        <a:t>业务明确</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just" latinLnBrk="0"/>
                      <a:r>
                        <a:rPr lang="zh-CN" altLang="en-US" sz="1000" kern="1200" baseline="0" dirty="0">
                          <a:solidFill>
                            <a:schemeClr val="tx1"/>
                          </a:solidFill>
                          <a:latin typeface="Arial" panose="020B0604020202020204" pitchFamily="34" charset="0"/>
                          <a:ea typeface="黑体" pitchFamily="49" charset="-122"/>
                          <a:cs typeface="+mn-cs"/>
                        </a:rPr>
                        <a:t>最近三年内没有发生重大变化</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zh-CN" altLang="en-US" sz="1000" kern="1200" baseline="0" dirty="0">
                          <a:solidFill>
                            <a:schemeClr val="tx1"/>
                          </a:solidFill>
                          <a:latin typeface="Arial" panose="020B0604020202020204" pitchFamily="34" charset="0"/>
                          <a:ea typeface="黑体" pitchFamily="49" charset="-122"/>
                          <a:cs typeface="+mn-cs"/>
                        </a:rPr>
                        <a:t>最近两年内没有发生重大变化</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288000">
                <a:tc>
                  <a:txBody>
                    <a:bodyPr/>
                    <a:lstStyle/>
                    <a:p>
                      <a:pPr algn="just" latinLnBrk="0"/>
                      <a:r>
                        <a:rPr lang="zh-CN" altLang="en-US" sz="1000" kern="1200" baseline="0" dirty="0">
                          <a:solidFill>
                            <a:schemeClr val="tx1"/>
                          </a:solidFill>
                          <a:latin typeface="Arial" panose="020B0604020202020204" pitchFamily="34" charset="0"/>
                          <a:ea typeface="黑体" pitchFamily="49" charset="-122"/>
                          <a:cs typeface="+mn-cs"/>
                        </a:rPr>
                        <a:t>公众持股</a:t>
                      </a:r>
                    </a:p>
                    <a:p>
                      <a:pPr algn="just" latinLnBrk="0"/>
                      <a:endParaRPr lang="zh-CN" altLang="en-US" sz="1000" kern="1200" baseline="0" dirty="0">
                        <a:solidFill>
                          <a:schemeClr val="tx1"/>
                        </a:solidFill>
                        <a:latin typeface="Arial" panose="020B0604020202020204" pitchFamily="34" charset="0"/>
                        <a:ea typeface="黑体" pitchFamily="49" charset="-122"/>
                        <a:cs typeface="+mn-cs"/>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just" latinLnBrk="0"/>
                      <a:r>
                        <a:rPr lang="zh-CN" altLang="en-US" sz="1000" kern="1200" baseline="0" dirty="0">
                          <a:solidFill>
                            <a:schemeClr val="accent1"/>
                          </a:solidFill>
                          <a:latin typeface="Arial" panose="020B0604020202020204" pitchFamily="34" charset="0"/>
                          <a:ea typeface="黑体" pitchFamily="49" charset="-122"/>
                          <a:cs typeface="+mn-cs"/>
                        </a:rPr>
                        <a:t>无</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zh-CN" altLang="en-US" sz="1000" kern="1200" baseline="0" dirty="0">
                          <a:solidFill>
                            <a:schemeClr val="tx1"/>
                          </a:solidFill>
                          <a:latin typeface="Arial" panose="020B0604020202020204" pitchFamily="34" charset="0"/>
                          <a:ea typeface="黑体" pitchFamily="49" charset="-122"/>
                          <a:cs typeface="+mn-cs"/>
                        </a:rPr>
                        <a:t>公众持股至少为</a:t>
                      </a:r>
                      <a:r>
                        <a:rPr lang="en-US" altLang="zh-CN" sz="1000" kern="1200" baseline="0" dirty="0">
                          <a:solidFill>
                            <a:schemeClr val="tx1"/>
                          </a:solidFill>
                          <a:latin typeface="Arial" panose="020B0604020202020204" pitchFamily="34" charset="0"/>
                          <a:ea typeface="黑体" pitchFamily="49" charset="-122"/>
                          <a:cs typeface="+mn-cs"/>
                        </a:rPr>
                        <a:t>25%</a:t>
                      </a:r>
                      <a:r>
                        <a:rPr lang="zh-CN" altLang="en-US" sz="1000" kern="1200" baseline="0" dirty="0">
                          <a:solidFill>
                            <a:schemeClr val="tx1"/>
                          </a:solidFill>
                          <a:latin typeface="Arial" panose="020B0604020202020204" pitchFamily="34" charset="0"/>
                          <a:ea typeface="黑体" pitchFamily="49" charset="-122"/>
                          <a:cs typeface="+mn-cs"/>
                        </a:rPr>
                        <a:t>；如果发行时股份总数超过</a:t>
                      </a:r>
                      <a:r>
                        <a:rPr lang="en-US" altLang="zh-CN" sz="1000" kern="1200" baseline="0" dirty="0">
                          <a:solidFill>
                            <a:schemeClr val="tx1"/>
                          </a:solidFill>
                          <a:latin typeface="Arial" panose="020B0604020202020204" pitchFamily="34" charset="0"/>
                          <a:ea typeface="黑体" pitchFamily="49" charset="-122"/>
                          <a:cs typeface="+mn-cs"/>
                        </a:rPr>
                        <a:t>4</a:t>
                      </a:r>
                      <a:r>
                        <a:rPr lang="zh-CN" altLang="en-US" sz="1000" kern="1200" baseline="0" dirty="0">
                          <a:solidFill>
                            <a:schemeClr val="tx1"/>
                          </a:solidFill>
                          <a:latin typeface="Arial" panose="020B0604020202020204" pitchFamily="34" charset="0"/>
                          <a:ea typeface="黑体" pitchFamily="49" charset="-122"/>
                          <a:cs typeface="+mn-cs"/>
                        </a:rPr>
                        <a:t>亿股，公开发行比例至少</a:t>
                      </a:r>
                      <a:r>
                        <a:rPr lang="en-US" altLang="zh-CN" sz="1000" kern="1200" baseline="0" dirty="0">
                          <a:solidFill>
                            <a:schemeClr val="tx1"/>
                          </a:solidFill>
                          <a:latin typeface="Arial" panose="020B0604020202020204" pitchFamily="34" charset="0"/>
                          <a:ea typeface="黑体" pitchFamily="49" charset="-122"/>
                          <a:cs typeface="+mn-cs"/>
                        </a:rPr>
                        <a:t>10%</a:t>
                      </a:r>
                      <a:endParaRPr lang="zh-CN" altLang="en-US" sz="1000" kern="1200" baseline="0" dirty="0">
                        <a:solidFill>
                          <a:schemeClr val="tx1"/>
                        </a:solidFill>
                        <a:latin typeface="Arial" panose="020B0604020202020204" pitchFamily="34" charset="0"/>
                        <a:ea typeface="黑体" pitchFamily="49" charset="-122"/>
                        <a:cs typeface="+mn-cs"/>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zh-CN" altLang="en-US" sz="1000" kern="1200" baseline="0" dirty="0">
                          <a:solidFill>
                            <a:schemeClr val="tx1"/>
                          </a:solidFill>
                          <a:latin typeface="Arial" panose="020B0604020202020204" pitchFamily="34" charset="0"/>
                          <a:ea typeface="黑体" pitchFamily="49" charset="-122"/>
                          <a:cs typeface="+mn-cs"/>
                        </a:rPr>
                        <a:t>公众持股至少为</a:t>
                      </a:r>
                      <a:r>
                        <a:rPr lang="en-US" altLang="zh-CN" sz="1000" kern="1200" baseline="0" dirty="0">
                          <a:solidFill>
                            <a:schemeClr val="tx1"/>
                          </a:solidFill>
                          <a:latin typeface="Arial" panose="020B0604020202020204" pitchFamily="34" charset="0"/>
                          <a:ea typeface="黑体" pitchFamily="49" charset="-122"/>
                          <a:cs typeface="+mn-cs"/>
                        </a:rPr>
                        <a:t>25%</a:t>
                      </a:r>
                      <a:r>
                        <a:rPr lang="zh-CN" altLang="en-US" sz="1000" kern="1200" baseline="0" dirty="0">
                          <a:solidFill>
                            <a:schemeClr val="tx1"/>
                          </a:solidFill>
                          <a:latin typeface="Arial" panose="020B0604020202020204" pitchFamily="34" charset="0"/>
                          <a:ea typeface="黑体" pitchFamily="49" charset="-122"/>
                          <a:cs typeface="+mn-cs"/>
                        </a:rPr>
                        <a:t>；如果发行时股份总数超过</a:t>
                      </a:r>
                      <a:r>
                        <a:rPr lang="en-US" altLang="zh-CN" sz="1000" kern="1200" baseline="0" dirty="0">
                          <a:solidFill>
                            <a:schemeClr val="tx1"/>
                          </a:solidFill>
                          <a:latin typeface="Arial" panose="020B0604020202020204" pitchFamily="34" charset="0"/>
                          <a:ea typeface="黑体" pitchFamily="49" charset="-122"/>
                          <a:cs typeface="+mn-cs"/>
                        </a:rPr>
                        <a:t>4</a:t>
                      </a:r>
                      <a:r>
                        <a:rPr lang="zh-CN" altLang="en-US" sz="1000" kern="1200" baseline="0" dirty="0">
                          <a:solidFill>
                            <a:schemeClr val="tx1"/>
                          </a:solidFill>
                          <a:latin typeface="Arial" panose="020B0604020202020204" pitchFamily="34" charset="0"/>
                          <a:ea typeface="黑体" pitchFamily="49" charset="-122"/>
                          <a:cs typeface="+mn-cs"/>
                        </a:rPr>
                        <a:t>亿股，公开发行比例至少</a:t>
                      </a:r>
                      <a:r>
                        <a:rPr lang="en-US" altLang="zh-CN" sz="1000" kern="1200" baseline="0" dirty="0">
                          <a:solidFill>
                            <a:schemeClr val="tx1"/>
                          </a:solidFill>
                          <a:latin typeface="Arial" panose="020B0604020202020204" pitchFamily="34" charset="0"/>
                          <a:ea typeface="黑体" pitchFamily="49" charset="-122"/>
                          <a:cs typeface="+mn-cs"/>
                        </a:rPr>
                        <a:t>10%</a:t>
                      </a:r>
                      <a:endParaRPr lang="zh-CN" altLang="en-US" sz="1000" kern="1200" baseline="0" dirty="0">
                        <a:solidFill>
                          <a:schemeClr val="tx1"/>
                        </a:solidFill>
                        <a:latin typeface="Arial" panose="020B0604020202020204" pitchFamily="34" charset="0"/>
                        <a:ea typeface="黑体" pitchFamily="49" charset="-122"/>
                        <a:cs typeface="+mn-cs"/>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288000">
                <a:tc>
                  <a:txBody>
                    <a:bodyPr/>
                    <a:lstStyle/>
                    <a:p>
                      <a:pPr algn="just" latinLnBrk="0"/>
                      <a:r>
                        <a:rPr lang="zh-CN" altLang="en-US" sz="1000" kern="1200" baseline="0" dirty="0">
                          <a:solidFill>
                            <a:schemeClr val="tx1"/>
                          </a:solidFill>
                          <a:latin typeface="Arial" panose="020B0604020202020204" pitchFamily="34" charset="0"/>
                          <a:ea typeface="黑体" pitchFamily="49" charset="-122"/>
                          <a:cs typeface="+mn-cs"/>
                        </a:rPr>
                        <a:t>实际控制人</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just" latinLnBrk="0"/>
                      <a:r>
                        <a:rPr lang="zh-CN" altLang="en-US" sz="1000" kern="1200" baseline="0" dirty="0">
                          <a:solidFill>
                            <a:schemeClr val="accent1"/>
                          </a:solidFill>
                          <a:latin typeface="Arial" panose="020B0604020202020204" pitchFamily="34" charset="0"/>
                          <a:ea typeface="黑体" pitchFamily="49" charset="-122"/>
                          <a:cs typeface="+mn-cs"/>
                        </a:rPr>
                        <a:t>无限制</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just" latinLnBrk="0"/>
                      <a:r>
                        <a:rPr lang="zh-CN" altLang="en-US" sz="1000" kern="1200" baseline="0" dirty="0">
                          <a:solidFill>
                            <a:schemeClr val="tx1"/>
                          </a:solidFill>
                          <a:latin typeface="Arial" panose="020B0604020202020204" pitchFamily="34" charset="0"/>
                          <a:ea typeface="黑体" pitchFamily="49" charset="-122"/>
                          <a:cs typeface="+mn-cs"/>
                        </a:rPr>
                        <a:t>最近三年内未发生变更</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just" latinLnBrk="0"/>
                      <a:r>
                        <a:rPr lang="zh-CN" altLang="en-US" sz="1000" kern="1200" baseline="0" dirty="0">
                          <a:solidFill>
                            <a:schemeClr val="tx1"/>
                          </a:solidFill>
                          <a:latin typeface="Arial" panose="020B0604020202020204" pitchFamily="34" charset="0"/>
                          <a:ea typeface="黑体" pitchFamily="49" charset="-122"/>
                          <a:cs typeface="+mn-cs"/>
                        </a:rPr>
                        <a:t>最近两年内未发生变更</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288000">
                <a:tc>
                  <a:txBody>
                    <a:bodyPr/>
                    <a:lstStyle/>
                    <a:p>
                      <a:pPr algn="just" latinLnBrk="0"/>
                      <a:r>
                        <a:rPr lang="zh-CN" altLang="en-US" sz="1000" kern="1200" baseline="0" dirty="0">
                          <a:solidFill>
                            <a:schemeClr val="tx1"/>
                          </a:solidFill>
                          <a:latin typeface="Arial" panose="020B0604020202020204" pitchFamily="34" charset="0"/>
                          <a:ea typeface="黑体" pitchFamily="49" charset="-122"/>
                          <a:cs typeface="+mn-cs"/>
                        </a:rPr>
                        <a:t>董事及管理层</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just" latinLnBrk="0"/>
                      <a:r>
                        <a:rPr lang="zh-CN" altLang="en-US" sz="1000" kern="1200" baseline="0" dirty="0">
                          <a:solidFill>
                            <a:schemeClr val="accent1"/>
                          </a:solidFill>
                          <a:latin typeface="Arial" panose="020B0604020202020204" pitchFamily="34" charset="0"/>
                          <a:ea typeface="黑体" pitchFamily="49" charset="-122"/>
                          <a:cs typeface="+mn-cs"/>
                        </a:rPr>
                        <a:t>无限制</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just" latinLnBrk="0"/>
                      <a:r>
                        <a:rPr lang="zh-CN" altLang="en-US" sz="1000" kern="1200" baseline="0" dirty="0">
                          <a:solidFill>
                            <a:schemeClr val="tx1"/>
                          </a:solidFill>
                          <a:latin typeface="Arial" panose="020B0604020202020204" pitchFamily="34" charset="0"/>
                          <a:ea typeface="黑体" pitchFamily="49" charset="-122"/>
                          <a:cs typeface="+mn-cs"/>
                        </a:rPr>
                        <a:t>最近</a:t>
                      </a:r>
                      <a:r>
                        <a:rPr lang="en-US" altLang="zh-CN" sz="1000" kern="1200" baseline="0" dirty="0">
                          <a:solidFill>
                            <a:schemeClr val="tx1"/>
                          </a:solidFill>
                          <a:latin typeface="Arial" panose="020B0604020202020204" pitchFamily="34" charset="0"/>
                          <a:ea typeface="黑体" pitchFamily="49" charset="-122"/>
                          <a:cs typeface="+mn-cs"/>
                        </a:rPr>
                        <a:t>3</a:t>
                      </a:r>
                      <a:r>
                        <a:rPr lang="zh-CN" altLang="en-US" sz="1000" kern="1200" baseline="0" dirty="0">
                          <a:solidFill>
                            <a:schemeClr val="tx1"/>
                          </a:solidFill>
                          <a:latin typeface="Arial" panose="020B0604020202020204" pitchFamily="34" charset="0"/>
                          <a:ea typeface="黑体" pitchFamily="49" charset="-122"/>
                          <a:cs typeface="+mn-cs"/>
                        </a:rPr>
                        <a:t>年内董事、高级管理人员均未发生重大变化，高管最近</a:t>
                      </a:r>
                      <a:r>
                        <a:rPr lang="en-US" altLang="zh-CN" sz="1000" kern="1200" baseline="0" dirty="0">
                          <a:solidFill>
                            <a:schemeClr val="tx1"/>
                          </a:solidFill>
                          <a:latin typeface="Arial" panose="020B0604020202020204" pitchFamily="34" charset="0"/>
                          <a:ea typeface="黑体" pitchFamily="49" charset="-122"/>
                          <a:cs typeface="+mn-cs"/>
                        </a:rPr>
                        <a:t>3</a:t>
                      </a:r>
                      <a:r>
                        <a:rPr lang="zh-CN" altLang="en-US" sz="1000" kern="1200" baseline="0" dirty="0">
                          <a:solidFill>
                            <a:schemeClr val="tx1"/>
                          </a:solidFill>
                          <a:latin typeface="Arial" panose="020B0604020202020204" pitchFamily="34" charset="0"/>
                          <a:ea typeface="黑体" pitchFamily="49" charset="-122"/>
                          <a:cs typeface="+mn-cs"/>
                        </a:rPr>
                        <a:t>年内不能受到中国证监会行政处罚，或者最近一年内受到证券交易所公开谴责</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just" latinLnBrk="0"/>
                      <a:r>
                        <a:rPr lang="zh-CN" altLang="en-US" sz="1000" kern="1200" baseline="0" dirty="0">
                          <a:solidFill>
                            <a:schemeClr val="tx1"/>
                          </a:solidFill>
                          <a:latin typeface="Arial" panose="020B0604020202020204" pitchFamily="34" charset="0"/>
                          <a:ea typeface="黑体" pitchFamily="49" charset="-122"/>
                          <a:cs typeface="+mn-cs"/>
                        </a:rPr>
                        <a:t>最近</a:t>
                      </a:r>
                      <a:r>
                        <a:rPr lang="en-US" altLang="zh-CN" sz="1000" kern="1200" baseline="0" dirty="0">
                          <a:solidFill>
                            <a:schemeClr val="tx1"/>
                          </a:solidFill>
                          <a:latin typeface="Arial" panose="020B0604020202020204" pitchFamily="34" charset="0"/>
                          <a:ea typeface="黑体" pitchFamily="49" charset="-122"/>
                          <a:cs typeface="+mn-cs"/>
                        </a:rPr>
                        <a:t>2</a:t>
                      </a:r>
                      <a:r>
                        <a:rPr lang="zh-CN" altLang="en-US" sz="1000" kern="1200" baseline="0" dirty="0">
                          <a:solidFill>
                            <a:schemeClr val="tx1"/>
                          </a:solidFill>
                          <a:latin typeface="Arial" panose="020B0604020202020204" pitchFamily="34" charset="0"/>
                          <a:ea typeface="黑体" pitchFamily="49" charset="-122"/>
                          <a:cs typeface="+mn-cs"/>
                        </a:rPr>
                        <a:t>年内董事、高级管理人员没有发生重大变化，高管最近</a:t>
                      </a:r>
                      <a:r>
                        <a:rPr lang="en-US" altLang="zh-CN" sz="1000" kern="1200" baseline="0" dirty="0">
                          <a:solidFill>
                            <a:schemeClr val="tx1"/>
                          </a:solidFill>
                          <a:latin typeface="Arial" panose="020B0604020202020204" pitchFamily="34" charset="0"/>
                          <a:ea typeface="黑体" pitchFamily="49" charset="-122"/>
                          <a:cs typeface="+mn-cs"/>
                        </a:rPr>
                        <a:t>36</a:t>
                      </a:r>
                      <a:r>
                        <a:rPr lang="zh-CN" altLang="en-US" sz="1000" kern="1200" baseline="0" dirty="0">
                          <a:solidFill>
                            <a:schemeClr val="tx1"/>
                          </a:solidFill>
                          <a:latin typeface="Arial" panose="020B0604020202020204" pitchFamily="34" charset="0"/>
                          <a:ea typeface="黑体" pitchFamily="49" charset="-122"/>
                          <a:cs typeface="+mn-cs"/>
                        </a:rPr>
                        <a:t>个月内不能受到中国证监会行政处罚，或者最近</a:t>
                      </a:r>
                      <a:r>
                        <a:rPr lang="en-US" altLang="zh-CN" sz="1000" kern="1200" baseline="0" dirty="0">
                          <a:solidFill>
                            <a:schemeClr val="tx1"/>
                          </a:solidFill>
                          <a:latin typeface="Arial" panose="020B0604020202020204" pitchFamily="34" charset="0"/>
                          <a:ea typeface="黑体" pitchFamily="49" charset="-122"/>
                          <a:cs typeface="+mn-cs"/>
                        </a:rPr>
                        <a:t>12</a:t>
                      </a:r>
                      <a:r>
                        <a:rPr lang="zh-CN" altLang="en-US" sz="1000" kern="1200" baseline="0" dirty="0">
                          <a:solidFill>
                            <a:schemeClr val="tx1"/>
                          </a:solidFill>
                          <a:latin typeface="Arial" panose="020B0604020202020204" pitchFamily="34" charset="0"/>
                          <a:ea typeface="黑体" pitchFamily="49" charset="-122"/>
                          <a:cs typeface="+mn-cs"/>
                        </a:rPr>
                        <a:t>个月内受到证券交易所公开谴责</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288000">
                <a:tc>
                  <a:txBody>
                    <a:bodyPr/>
                    <a:lstStyle/>
                    <a:p>
                      <a:pPr algn="just" latinLnBrk="0"/>
                      <a:r>
                        <a:rPr lang="zh-CN" altLang="en-US" sz="1000" kern="1200" baseline="0" dirty="0">
                          <a:solidFill>
                            <a:schemeClr val="tx1"/>
                          </a:solidFill>
                          <a:latin typeface="Arial" panose="020B0604020202020204" pitchFamily="34" charset="0"/>
                          <a:ea typeface="黑体" pitchFamily="49" charset="-122"/>
                          <a:cs typeface="+mn-cs"/>
                        </a:rPr>
                        <a:t>同业竞争</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latinLnBrk="0"/>
                      <a:r>
                        <a:rPr lang="zh-CN" altLang="en-US" sz="1000" kern="1200" baseline="0" dirty="0">
                          <a:solidFill>
                            <a:schemeClr val="accent1"/>
                          </a:solidFill>
                          <a:latin typeface="Arial" panose="020B0604020202020204" pitchFamily="34" charset="0"/>
                          <a:ea typeface="黑体" pitchFamily="49" charset="-122"/>
                          <a:cs typeface="+mn-cs"/>
                        </a:rPr>
                        <a:t>无明确规定，</a:t>
                      </a:r>
                      <a:endParaRPr lang="en-US" altLang="zh-CN" sz="1000" kern="1200" baseline="0" dirty="0">
                        <a:solidFill>
                          <a:schemeClr val="accent1"/>
                        </a:solidFill>
                        <a:latin typeface="Arial" panose="020B0604020202020204" pitchFamily="34" charset="0"/>
                        <a:ea typeface="黑体" pitchFamily="49" charset="-122"/>
                        <a:cs typeface="+mn-cs"/>
                      </a:endParaRPr>
                    </a:p>
                    <a:p>
                      <a:pPr algn="just" latinLnBrk="0"/>
                      <a:r>
                        <a:rPr lang="zh-CN" altLang="en-US" sz="1000" kern="1200" baseline="0" dirty="0">
                          <a:solidFill>
                            <a:schemeClr val="accent1"/>
                          </a:solidFill>
                          <a:latin typeface="Arial" panose="020B0604020202020204" pitchFamily="34" charset="0"/>
                          <a:ea typeface="黑体" pitchFamily="49" charset="-122"/>
                          <a:cs typeface="+mn-cs"/>
                        </a:rPr>
                        <a:t>但应尽量避免</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latinLnBrk="0"/>
                      <a:r>
                        <a:rPr lang="zh-CN" altLang="en-US" sz="1000" kern="1200" baseline="0" dirty="0">
                          <a:solidFill>
                            <a:schemeClr val="tx1"/>
                          </a:solidFill>
                          <a:latin typeface="Arial" panose="020B0604020202020204" pitchFamily="34" charset="0"/>
                          <a:ea typeface="黑体" pitchFamily="49" charset="-122"/>
                          <a:cs typeface="+mn-cs"/>
                        </a:rPr>
                        <a:t>不允许</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latinLnBrk="0"/>
                      <a:r>
                        <a:rPr lang="zh-CN" altLang="en-US" sz="1000" kern="1200" baseline="0" dirty="0">
                          <a:solidFill>
                            <a:schemeClr val="tx1"/>
                          </a:solidFill>
                          <a:latin typeface="Arial" panose="020B0604020202020204" pitchFamily="34" charset="0"/>
                          <a:ea typeface="黑体" pitchFamily="49" charset="-122"/>
                          <a:cs typeface="+mn-cs"/>
                        </a:rPr>
                        <a:t>不允许</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bl>
          </a:graphicData>
        </a:graphic>
      </p:graphicFrame>
      <p:sp>
        <p:nvSpPr>
          <p:cNvPr id="8" name="Slide Number Placeholder 4"/>
          <p:cNvSpPr txBox="1">
            <a:spLocks/>
          </p:cNvSpPr>
          <p:nvPr/>
        </p:nvSpPr>
        <p:spPr>
          <a:xfrm>
            <a:off x="7086600" y="6477000"/>
            <a:ext cx="1527048" cy="1524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latin typeface="+mj-lt"/>
              </a:rPr>
              <a:t> </a:t>
            </a:r>
          </a:p>
        </p:txBody>
      </p:sp>
    </p:spTree>
    <p:extLst>
      <p:ext uri="{BB962C8B-B14F-4D97-AF65-F5344CB8AC3E}">
        <p14:creationId xmlns:p14="http://schemas.microsoft.com/office/powerpoint/2010/main" val="1653460591"/>
      </p:ext>
    </p:extLst>
  </p:cSld>
  <p:clrMapOvr>
    <a:masterClrMapping/>
  </p:clrMapOvr>
</p:sld>
</file>

<file path=ppt/theme/theme1.xml><?xml version="1.0" encoding="utf-8"?>
<a:theme xmlns:a="http://schemas.openxmlformats.org/drawingml/2006/main" name="PwC_Presentation - CN">
  <a:themeElements>
    <a:clrScheme name="PwC Burgundy">
      <a:dk1>
        <a:srgbClr val="000000"/>
      </a:dk1>
      <a:lt1>
        <a:srgbClr val="FFFFFF"/>
      </a:lt1>
      <a:dk2>
        <a:srgbClr val="A32020"/>
      </a:dk2>
      <a:lt2>
        <a:srgbClr val="FFFFFF"/>
      </a:lt2>
      <a:accent1>
        <a:srgbClr val="A32020"/>
      </a:accent1>
      <a:accent2>
        <a:srgbClr val="E0301E"/>
      </a:accent2>
      <a:accent3>
        <a:srgbClr val="602320"/>
      </a:accent3>
      <a:accent4>
        <a:srgbClr val="DB536A"/>
      </a:accent4>
      <a:accent5>
        <a:srgbClr val="DC6900"/>
      </a:accent5>
      <a:accent6>
        <a:srgbClr val="FFB600"/>
      </a:accent6>
      <a:hlink>
        <a:srgbClr val="A32020"/>
      </a:hlink>
      <a:folHlink>
        <a:srgbClr val="A32020"/>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ltGray">
        <a:solidFill>
          <a:schemeClr val="tx2"/>
        </a:solidFill>
        <a:ln w="3175"/>
      </a:spPr>
      <a:bodyPr rtlCol="0" anchor="ctr"/>
      <a:lstStyle>
        <a:defPPr algn="ctr">
          <a:defRPr dirty="0" err="1" smtClean="0">
            <a:solidFill>
              <a:schemeClr val="bg1"/>
            </a:solidFill>
            <a:latin typeface="Georgia" pitchFamily="18"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indent="-274320">
          <a:spcAft>
            <a:spcPts val="900"/>
          </a:spcAft>
          <a:defRPr sz="2000" dirty="0" err="1" smtClean="0">
            <a:latin typeface="Georgia" pitchFamily="18" charset="0"/>
          </a:defRPr>
        </a:defPPr>
      </a:lstStyle>
    </a:txDef>
  </a:objectDefaults>
  <a:extraClrSchemeLst/>
</a:theme>
</file>

<file path=ppt/theme/theme2.xml><?xml version="1.0" encoding="utf-8"?>
<a:theme xmlns:a="http://schemas.openxmlformats.org/drawingml/2006/main" name="2_PwC_Presentation - CN">
  <a:themeElements>
    <a:clrScheme name="PwC Burgundy">
      <a:dk1>
        <a:srgbClr val="000000"/>
      </a:dk1>
      <a:lt1>
        <a:srgbClr val="FFFFFF"/>
      </a:lt1>
      <a:dk2>
        <a:srgbClr val="A32020"/>
      </a:dk2>
      <a:lt2>
        <a:srgbClr val="FFFFFF"/>
      </a:lt2>
      <a:accent1>
        <a:srgbClr val="A32020"/>
      </a:accent1>
      <a:accent2>
        <a:srgbClr val="E0301E"/>
      </a:accent2>
      <a:accent3>
        <a:srgbClr val="602320"/>
      </a:accent3>
      <a:accent4>
        <a:srgbClr val="DB536A"/>
      </a:accent4>
      <a:accent5>
        <a:srgbClr val="DC6900"/>
      </a:accent5>
      <a:accent6>
        <a:srgbClr val="FFB600"/>
      </a:accent6>
      <a:hlink>
        <a:srgbClr val="A32020"/>
      </a:hlink>
      <a:folHlink>
        <a:srgbClr val="A32020"/>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ltGray">
        <a:solidFill>
          <a:schemeClr val="tx2"/>
        </a:solidFill>
        <a:ln w="3175"/>
      </a:spPr>
      <a:bodyPr rtlCol="0" anchor="ctr"/>
      <a:lstStyle>
        <a:defPPr algn="ctr">
          <a:defRPr dirty="0" err="1" smtClean="0">
            <a:solidFill>
              <a:schemeClr val="bg1"/>
            </a:solidFill>
            <a:latin typeface="Georgia" pitchFamily="18"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indent="-274320">
          <a:spcAft>
            <a:spcPts val="900"/>
          </a:spcAft>
          <a:defRPr sz="2000" dirty="0" err="1" smtClean="0">
            <a:latin typeface="Georgia" pitchFamily="18"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9543</TotalTime>
  <Words>6864</Words>
  <Application>Microsoft Office PowerPoint</Application>
  <PresentationFormat>全屏显示(4:3)</PresentationFormat>
  <Paragraphs>995</Paragraphs>
  <Slides>40</Slides>
  <Notes>40</Notes>
  <HiddenSlides>0</HiddenSlides>
  <MMClips>0</MMClips>
  <ScaleCrop>false</ScaleCrop>
  <HeadingPairs>
    <vt:vector size="4" baseType="variant">
      <vt:variant>
        <vt:lpstr>主题</vt:lpstr>
      </vt:variant>
      <vt:variant>
        <vt:i4>2</vt:i4>
      </vt:variant>
      <vt:variant>
        <vt:lpstr>幻灯片标题</vt:lpstr>
      </vt:variant>
      <vt:variant>
        <vt:i4>40</vt:i4>
      </vt:variant>
    </vt:vector>
  </HeadingPairs>
  <TitlesOfParts>
    <vt:vector size="42" baseType="lpstr">
      <vt:lpstr>PwC_Presentation - CN</vt:lpstr>
      <vt:lpstr>2_PwC_Presentation - CN</vt:lpstr>
      <vt:lpstr>  上市地的选择               企业等不起的选择  </vt:lpstr>
      <vt:lpstr>不同上市地点对公司的要求比较 </vt:lpstr>
      <vt:lpstr>上市流程：做出上市决定</vt:lpstr>
      <vt:lpstr>上市市场的选择(A股、香港和美国)</vt:lpstr>
      <vt:lpstr> </vt:lpstr>
      <vt:lpstr>PowerPoint 演示文稿</vt:lpstr>
      <vt:lpstr>PowerPoint 演示文稿</vt:lpstr>
      <vt:lpstr>上市市场的比较(A股和新三板) </vt:lpstr>
      <vt:lpstr>上市市场的比较(A股和新三板) </vt:lpstr>
      <vt:lpstr>国内主板/创业板上市上市路径解析 </vt:lpstr>
      <vt:lpstr>A股发行审核数据分析</vt:lpstr>
      <vt:lpstr>A股IPO上市规则</vt:lpstr>
      <vt:lpstr>A股IPO上市规则</vt:lpstr>
      <vt:lpstr>A股IPO上市规则</vt:lpstr>
      <vt:lpstr>A股IPO上市规则</vt:lpstr>
      <vt:lpstr>A股IPO上市规则</vt:lpstr>
      <vt:lpstr>A股IPO时间表及审核流程</vt:lpstr>
      <vt:lpstr>战略新兴板简介</vt:lpstr>
      <vt:lpstr>香港主板以及创业板的路径解析 </vt:lpstr>
      <vt:lpstr>香港上市 - 多样化的投资者基础</vt:lpstr>
      <vt:lpstr>香港交易所：分行业的平均市盈率和首次公开募股数量</vt:lpstr>
      <vt:lpstr>港股和A股的上市规则比较 </vt:lpstr>
      <vt:lpstr>港股和A股的上市规则比较</vt:lpstr>
      <vt:lpstr>港股和A股的上市规则比较 </vt:lpstr>
      <vt:lpstr>港股和A股的上市规则比较</vt:lpstr>
      <vt:lpstr>H股与红筹</vt:lpstr>
      <vt:lpstr>H股与红筹</vt:lpstr>
      <vt:lpstr>H股与红筹</vt:lpstr>
      <vt:lpstr>H股与红筹</vt:lpstr>
      <vt:lpstr>香港上市的时间表</vt:lpstr>
      <vt:lpstr>香港上市的时间表</vt:lpstr>
      <vt:lpstr>美国纳斯达克和纽交所上市路径解析</vt:lpstr>
      <vt:lpstr>香港及美国上市规则比较</vt:lpstr>
      <vt:lpstr>香港及美国上市规则比较</vt:lpstr>
      <vt:lpstr>香港及美国上市规则比较</vt:lpstr>
      <vt:lpstr>美国股票市场上市要求摘要</vt:lpstr>
      <vt:lpstr>美国股票市场上市要求摘要</vt:lpstr>
      <vt:lpstr>美国股票市场上市要求摘要</vt:lpstr>
      <vt:lpstr>美国上市时间表</vt:lpstr>
      <vt:lpstr>谢谢.</vt:lpstr>
    </vt:vector>
  </TitlesOfParts>
  <Company>金杜律师事务所</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企业改制上市的主要法律问题</dc:title>
  <dc:creator>周宁</dc:creator>
  <cp:lastModifiedBy>Lin</cp:lastModifiedBy>
  <cp:revision>777</cp:revision>
  <cp:lastPrinted>2015-08-21T01:45:19Z</cp:lastPrinted>
  <dcterms:created xsi:type="dcterms:W3CDTF">2012-01-30T06:15:27Z</dcterms:created>
  <dcterms:modified xsi:type="dcterms:W3CDTF">2017-08-04T16:50:05Z</dcterms:modified>
</cp:coreProperties>
</file>